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Helvetica Neue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Ana Weber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bold.fntdata"/><Relationship Id="rId11" Type="http://schemas.openxmlformats.org/officeDocument/2006/relationships/slide" Target="slides/slide6.xml"/><Relationship Id="rId22" Type="http://schemas.openxmlformats.org/officeDocument/2006/relationships/font" Target="fonts/HelveticaNeue-boldItalic.fntdata"/><Relationship Id="rId10" Type="http://schemas.openxmlformats.org/officeDocument/2006/relationships/slide" Target="slides/slide5.xml"/><Relationship Id="rId21" Type="http://schemas.openxmlformats.org/officeDocument/2006/relationships/font" Target="fonts/HelveticaNeue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HelveticaNeue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2-25T18:47:34.621">
    <p:pos x="6000" y="0"/>
    <p:text>Inserir  quantidade de inspetores - representantes de todo o estado de são paulo (+ 2000 inspetores)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6d3d376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6d3d376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b6d3d376d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b6d3d376d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92fa4223d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92fa4223d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c69e32cc49_4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c69e32cc49_4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b6d3d376d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b6d3d376d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b6d3d376d6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b6d3d376d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b6d3d376d6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b6d3d376d6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b6d3d376d6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b6d3d376d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cb9f7598f0_3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cb9f7598f0_3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b6d3d376d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b6d3d376d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c6ebe20a74_13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c6ebe20a74_1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b6d3d376d6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b6d3d376d6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Relationship Id="rId4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3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502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5084450" y="131325"/>
            <a:ext cx="3850800" cy="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27 e 28 de março de 2026</a:t>
            </a:r>
            <a:endParaRPr b="1" sz="15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Local: Arca</a:t>
            </a:r>
            <a:endParaRPr b="1" sz="15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4" y="0"/>
            <a:ext cx="914129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1569925" y="542638"/>
            <a:ext cx="29478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ONDE </a:t>
            </a:r>
            <a:endParaRPr b="1" sz="25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ENGENHARIA </a:t>
            </a:r>
            <a:endParaRPr b="1" sz="25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 FORTALECE</a:t>
            </a:r>
            <a:endParaRPr b="1" sz="25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714925" y="1945875"/>
            <a:ext cx="3802800" cy="2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 Fórum de Infraestrutura e o Colégio de Inspetores do Crea-SP é um evento anual realizado pelo Conselho que representa mais de </a:t>
            </a:r>
            <a:r>
              <a:rPr b="1"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380 mil profissionais registrados</a:t>
            </a:r>
            <a:r>
              <a:rPr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em todo o Estado de São Paulo.</a:t>
            </a:r>
            <a:endParaRPr sz="13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 foco em </a:t>
            </a:r>
            <a:r>
              <a:rPr b="1"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infraestrutura, políticas públicas e qualificação técnica</a:t>
            </a:r>
            <a:r>
              <a:rPr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o encontro tem como objetivo capacitar inspetores e lideranças que atuam diretamente no fortalecimento da fiscalização e no desenvolvimento seguro e sustentável das cidades.</a:t>
            </a:r>
            <a:endParaRPr sz="13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inspetor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514502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4034525" y="387200"/>
            <a:ext cx="4764300" cy="13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MAS QUEM SÃO OS INSPETORES DO CREA-SP?</a:t>
            </a:r>
            <a:endParaRPr b="1" sz="25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4479425" y="1634050"/>
            <a:ext cx="4319400" cy="29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Os </a:t>
            </a:r>
            <a:r>
              <a:rPr b="1"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inspetores são peças-chave</a:t>
            </a:r>
            <a:r>
              <a:rPr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para garantir segurança, ética e qualidade nas obras e serviços técnicos, apoiando ativamente a fiscalização do Crea-SP para fortalecer o sistema e contribuir para a valorização dos profissionais registrados.</a:t>
            </a:r>
            <a:endParaRPr sz="13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Hoje, </a:t>
            </a:r>
            <a:r>
              <a:rPr b="1"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são mais de 2.000 inspetores</a:t>
            </a:r>
            <a:r>
              <a:rPr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atuando em todas as regiões do Estado de São Paulo, formando uma rede presente e comprometida com a excelência técnica e a responsabilidade profissional.</a:t>
            </a:r>
            <a:endParaRPr sz="13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São eles que auxiliam na construção de políticas públicas, assegurando que o desenvolvimento urbano aconteça de forma responsável e sustentável.</a:t>
            </a:r>
            <a:endParaRPr sz="13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 title="big numbers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5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 title="patrocinador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75"/>
            <a:ext cx="9144000" cy="5145028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436675" y="129300"/>
            <a:ext cx="3728700" cy="8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 espaço à altura da dimensão do evento</a:t>
            </a:r>
            <a:endParaRPr sz="2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 title="fundo3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503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409000" y="1687950"/>
            <a:ext cx="26760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FAIXA ETÁRIA</a:t>
            </a:r>
            <a:endParaRPr b="1"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7" name="Google Shape;87;p18"/>
          <p:cNvSpPr txBox="1"/>
          <p:nvPr/>
        </p:nvSpPr>
        <p:spPr>
          <a:xfrm>
            <a:off x="313596" y="78685"/>
            <a:ext cx="2771400" cy="5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PARTICIPANTES</a:t>
            </a:r>
            <a:endParaRPr b="1" sz="25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3534900" y="114975"/>
            <a:ext cx="48024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Público-Alvo:</a:t>
            </a:r>
            <a:r>
              <a:rPr lang="pt-BR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inspetores e profissionais das áreas de Engenharia, A</a:t>
            </a:r>
            <a:r>
              <a:rPr lang="pt-BR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gronomia,</a:t>
            </a:r>
            <a:r>
              <a:rPr lang="pt-BR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Geociências e convidados.</a:t>
            </a:r>
            <a:endParaRPr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702025" y="-768625"/>
            <a:ext cx="83814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2"/>
                </a:solidFill>
              </a:rPr>
              <a:t>         </a:t>
            </a:r>
            <a:r>
              <a:rPr b="1" lang="pt-BR" sz="1800">
                <a:solidFill>
                  <a:schemeClr val="dk2"/>
                </a:solidFill>
              </a:rPr>
              <a:t> FAIXA ETÁRIA                       </a:t>
            </a:r>
            <a:r>
              <a:rPr b="1" lang="pt-BR" sz="1800">
                <a:solidFill>
                  <a:schemeClr val="dk2"/>
                </a:solidFill>
              </a:rPr>
              <a:t> PRAÇA </a:t>
            </a:r>
            <a:r>
              <a:rPr b="1" lang="pt-BR" sz="1800">
                <a:solidFill>
                  <a:schemeClr val="dk2"/>
                </a:solidFill>
              </a:rPr>
              <a:t>                           GÊNERO  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2"/>
                </a:solidFill>
              </a:rPr>
              <a:t>                                            </a:t>
            </a:r>
            <a:r>
              <a:rPr lang="pt-BR" sz="1000">
                <a:solidFill>
                  <a:schemeClr val="dk2"/>
                </a:solidFill>
              </a:rPr>
              <a:t>            </a:t>
            </a:r>
            <a:r>
              <a:rPr lang="pt-BR" sz="1300">
                <a:solidFill>
                  <a:schemeClr val="dk2"/>
                </a:solidFill>
              </a:rPr>
              <a:t>  (colocar o mapa de SP)</a:t>
            </a:r>
            <a:r>
              <a:rPr b="1" lang="pt-BR" sz="2100">
                <a:solidFill>
                  <a:schemeClr val="dk2"/>
                </a:solidFill>
              </a:rPr>
              <a:t> </a:t>
            </a:r>
            <a:r>
              <a:rPr b="1" lang="pt-BR" sz="1800">
                <a:solidFill>
                  <a:schemeClr val="dk2"/>
                </a:solidFill>
              </a:rPr>
              <a:t>  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3766500" y="1687950"/>
            <a:ext cx="21912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PRAÇA</a:t>
            </a:r>
            <a:endParaRPr b="1"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6639200" y="1687950"/>
            <a:ext cx="21912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GÊNERO</a:t>
            </a:r>
            <a:endParaRPr b="1"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2332" y="2230139"/>
            <a:ext cx="1204925" cy="267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000" y="2294937"/>
            <a:ext cx="2580600" cy="25474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702025" y="2259450"/>
            <a:ext cx="5619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E16E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11%</a:t>
            </a:r>
            <a:endParaRPr b="1" sz="1200">
              <a:solidFill>
                <a:srgbClr val="5E16E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1065835" y="2634121"/>
            <a:ext cx="5619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D26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25</a:t>
            </a:r>
            <a:r>
              <a:rPr b="1" lang="pt-BR" sz="1200">
                <a:solidFill>
                  <a:srgbClr val="5D26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%</a:t>
            </a:r>
            <a:endParaRPr b="1" sz="1200">
              <a:solidFill>
                <a:srgbClr val="5D26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979835" y="3022021"/>
            <a:ext cx="5619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8F27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22</a:t>
            </a:r>
            <a:r>
              <a:rPr b="1" lang="pt-BR" sz="1200">
                <a:solidFill>
                  <a:srgbClr val="8F27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%</a:t>
            </a:r>
            <a:endParaRPr b="1" sz="1200">
              <a:solidFill>
                <a:srgbClr val="8F27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821075" y="3392644"/>
            <a:ext cx="5619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A400F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16</a:t>
            </a:r>
            <a:r>
              <a:rPr b="1" lang="pt-BR" sz="1200">
                <a:solidFill>
                  <a:srgbClr val="A400F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%</a:t>
            </a:r>
            <a:endParaRPr b="1" sz="1200">
              <a:solidFill>
                <a:srgbClr val="A400F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821075" y="3769894"/>
            <a:ext cx="5619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F501F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16</a:t>
            </a:r>
            <a:r>
              <a:rPr b="1" lang="pt-BR" sz="1200">
                <a:solidFill>
                  <a:srgbClr val="F501F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%</a:t>
            </a:r>
            <a:endParaRPr b="1" sz="1200">
              <a:solidFill>
                <a:srgbClr val="F501F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602800" y="4140529"/>
            <a:ext cx="5619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C01A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b="1" lang="pt-BR" sz="1200">
                <a:solidFill>
                  <a:srgbClr val="C01A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%</a:t>
            </a:r>
            <a:endParaRPr b="1" sz="1200">
              <a:solidFill>
                <a:srgbClr val="C01A6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543275" y="4523423"/>
            <a:ext cx="5619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F700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b="1" lang="pt-BR" sz="1200">
                <a:solidFill>
                  <a:srgbClr val="F700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%</a:t>
            </a:r>
            <a:endParaRPr b="1" sz="1200">
              <a:solidFill>
                <a:srgbClr val="F7006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1627725" y="2259450"/>
            <a:ext cx="13620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 a 29 anos</a:t>
            </a:r>
            <a:endParaRPr b="1" sz="1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1627725" y="2634125"/>
            <a:ext cx="13620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 a 39 anos</a:t>
            </a:r>
            <a:endParaRPr b="1" sz="1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1627725" y="3022025"/>
            <a:ext cx="13620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 a 49 anos</a:t>
            </a:r>
            <a:endParaRPr b="1" sz="1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1627725" y="3390081"/>
            <a:ext cx="13620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 a 59 anos</a:t>
            </a:r>
            <a:endParaRPr b="1" sz="1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1627725" y="3777992"/>
            <a:ext cx="13620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 a 69 anos</a:t>
            </a:r>
            <a:endParaRPr b="1" sz="1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1627725" y="4152631"/>
            <a:ext cx="13620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 a 79 anos</a:t>
            </a:r>
            <a:endParaRPr b="1" sz="1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1627725" y="4520642"/>
            <a:ext cx="13620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</a:t>
            </a:r>
            <a:r>
              <a:rPr b="1" lang="pt-BR" sz="12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 a 89 anos</a:t>
            </a:r>
            <a:endParaRPr b="1" sz="12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5879" y="2608445"/>
            <a:ext cx="2771400" cy="187557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/>
          <p:nvPr/>
        </p:nvSpPr>
        <p:spPr>
          <a:xfrm>
            <a:off x="3766500" y="3298275"/>
            <a:ext cx="21912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C6F40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SÃO PAULO</a:t>
            </a:r>
            <a:endParaRPr>
              <a:solidFill>
                <a:srgbClr val="C6F40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94679" y="603617"/>
            <a:ext cx="708350" cy="30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 title="fundo4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504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407025" y="1943400"/>
            <a:ext cx="3446100" cy="12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CONHECIMENTO QUE FORTALECE </a:t>
            </a:r>
            <a:b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ATUAÇÃO</a:t>
            </a:r>
            <a:endParaRPr b="1" sz="25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0" title="conteud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501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788150" y="2961400"/>
            <a:ext cx="2161500" cy="7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445550" y="3378725"/>
            <a:ext cx="23451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26E2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Mais de</a:t>
            </a:r>
            <a:r>
              <a:rPr b="1" lang="pt-BR" sz="1800">
                <a:solidFill>
                  <a:srgbClr val="F26E2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1" sz="1800">
              <a:solidFill>
                <a:srgbClr val="F26E2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 horas</a:t>
            </a:r>
            <a:r>
              <a:rPr b="1" lang="pt-BR" sz="1800">
                <a:solidFill>
                  <a:srgbClr val="DD7E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1" sz="1800">
              <a:solidFill>
                <a:srgbClr val="DD7E6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26E2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 conteúdos</a:t>
            </a:r>
            <a:endParaRPr sz="1800">
              <a:solidFill>
                <a:srgbClr val="F26E2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3361300" y="3416425"/>
            <a:ext cx="2345100" cy="7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26E2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Palestrantes</a:t>
            </a:r>
            <a:r>
              <a:rPr b="1" lang="pt-BR" sz="1800">
                <a:solidFill>
                  <a:srgbClr val="DD7E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lang="pt-BR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renomados</a:t>
            </a:r>
            <a:endParaRPr b="1"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6355650" y="3453650"/>
            <a:ext cx="2313000" cy="13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26E2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Dinâmica de</a:t>
            </a:r>
            <a:r>
              <a:rPr lang="pt-BR" sz="1800">
                <a:solidFill>
                  <a:srgbClr val="DD7E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800">
              <a:solidFill>
                <a:srgbClr val="DD7E6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 palcos </a:t>
            </a:r>
            <a:endParaRPr b="1"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rgbClr val="F26E2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simultâneos</a:t>
            </a:r>
            <a:endParaRPr b="1"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302" y="570848"/>
            <a:ext cx="2620900" cy="2574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4496" y="577400"/>
            <a:ext cx="2620900" cy="2574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2653" y="577400"/>
            <a:ext cx="2620900" cy="2574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1" title="programaca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99324" cy="517615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/>
        </p:nvSpPr>
        <p:spPr>
          <a:xfrm>
            <a:off x="1550359" y="414475"/>
            <a:ext cx="27321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PROGRAMAÇÃO</a:t>
            </a:r>
            <a:endParaRPr b="1" sz="2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5" name="Google Shape;13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8776" y="3975151"/>
            <a:ext cx="2981748" cy="198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2" title="estada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5003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 txBox="1"/>
          <p:nvPr/>
        </p:nvSpPr>
        <p:spPr>
          <a:xfrm>
            <a:off x="554086" y="201193"/>
            <a:ext cx="42714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Cobertura Oficial | Estadão</a:t>
            </a:r>
            <a:endParaRPr b="1" sz="2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3" title="midia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500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 txBox="1"/>
          <p:nvPr/>
        </p:nvSpPr>
        <p:spPr>
          <a:xfrm>
            <a:off x="443100" y="2299650"/>
            <a:ext cx="3434100" cy="5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INSERÇÃO NA MÍDIA</a:t>
            </a:r>
            <a:endParaRPr b="1" i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23"/>
          <p:cNvSpPr txBox="1"/>
          <p:nvPr/>
        </p:nvSpPr>
        <p:spPr>
          <a:xfrm>
            <a:off x="443100" y="3025525"/>
            <a:ext cx="30366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Mídia local e nacional</a:t>
            </a:r>
            <a:r>
              <a:rPr lang="pt-BR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pt-BR"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(Canais de jornalismo, revistas especializadas e redes sociais)</a:t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9" name="Google Shape;14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675" y="201000"/>
            <a:ext cx="1287650" cy="42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4" title="programacao3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502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4"/>
          <p:cNvSpPr txBox="1"/>
          <p:nvPr/>
        </p:nvSpPr>
        <p:spPr>
          <a:xfrm>
            <a:off x="792775" y="945400"/>
            <a:ext cx="7884000" cy="40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20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											Bronze	Prata		Ouro</a:t>
            </a:r>
            <a:endParaRPr b="1" sz="1200">
              <a:solidFill>
                <a:srgbClr val="0020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Investimento (R$)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Quantidade de cotas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Logo no espaço da arena inovação CreaLab | Confea-X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Logo no vídeo de abertura do evento	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Logo no cerimônia de abertura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Vídeo institucional da empresa ou marca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Postagem nas redes sociais oficiais do Crea-</a:t>
            </a: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</a:t>
            </a: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aterial avulso do patrocinador no kit do evento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Estande personalizado da marca/empresa (2,5x2,5m²)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Logo no espaço credenciamento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Participação em painéis nos palcos temáticos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Convites cortesia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4"/>
          <p:cNvSpPr txBox="1"/>
          <p:nvPr/>
        </p:nvSpPr>
        <p:spPr>
          <a:xfrm>
            <a:off x="6218875" y="1298250"/>
            <a:ext cx="8742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25.000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4"/>
          <p:cNvSpPr txBox="1"/>
          <p:nvPr/>
        </p:nvSpPr>
        <p:spPr>
          <a:xfrm>
            <a:off x="7092950" y="1298250"/>
            <a:ext cx="8742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50</a:t>
            </a: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.000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7967025" y="1298250"/>
            <a:ext cx="8742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100.000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4"/>
          <p:cNvSpPr txBox="1"/>
          <p:nvPr/>
        </p:nvSpPr>
        <p:spPr>
          <a:xfrm>
            <a:off x="6218875" y="1611412"/>
            <a:ext cx="8742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4"/>
          <p:cNvSpPr txBox="1"/>
          <p:nvPr/>
        </p:nvSpPr>
        <p:spPr>
          <a:xfrm>
            <a:off x="7092950" y="1611412"/>
            <a:ext cx="8742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7967025" y="1611412"/>
            <a:ext cx="8742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4"/>
          <p:cNvSpPr txBox="1"/>
          <p:nvPr/>
        </p:nvSpPr>
        <p:spPr>
          <a:xfrm>
            <a:off x="7092950" y="2440524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7967025" y="2440524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4"/>
          <p:cNvSpPr txBox="1"/>
          <p:nvPr/>
        </p:nvSpPr>
        <p:spPr>
          <a:xfrm>
            <a:off x="6245675" y="2440524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7967025" y="2701724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4"/>
          <p:cNvSpPr txBox="1"/>
          <p:nvPr/>
        </p:nvSpPr>
        <p:spPr>
          <a:xfrm>
            <a:off x="7967025" y="2993849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4"/>
          <p:cNvSpPr txBox="1"/>
          <p:nvPr/>
        </p:nvSpPr>
        <p:spPr>
          <a:xfrm>
            <a:off x="7092950" y="3277674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4"/>
          <p:cNvSpPr txBox="1"/>
          <p:nvPr/>
        </p:nvSpPr>
        <p:spPr>
          <a:xfrm>
            <a:off x="7967025" y="3277674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4"/>
          <p:cNvSpPr txBox="1"/>
          <p:nvPr/>
        </p:nvSpPr>
        <p:spPr>
          <a:xfrm>
            <a:off x="7092950" y="3829945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4"/>
          <p:cNvSpPr txBox="1"/>
          <p:nvPr/>
        </p:nvSpPr>
        <p:spPr>
          <a:xfrm>
            <a:off x="7967025" y="3829945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4"/>
          <p:cNvSpPr txBox="1"/>
          <p:nvPr/>
        </p:nvSpPr>
        <p:spPr>
          <a:xfrm>
            <a:off x="7092950" y="3553945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4"/>
          <p:cNvSpPr txBox="1"/>
          <p:nvPr/>
        </p:nvSpPr>
        <p:spPr>
          <a:xfrm>
            <a:off x="7967025" y="3553945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4"/>
          <p:cNvSpPr txBox="1"/>
          <p:nvPr/>
        </p:nvSpPr>
        <p:spPr>
          <a:xfrm>
            <a:off x="7092950" y="2714249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4"/>
          <p:cNvSpPr txBox="1"/>
          <p:nvPr/>
        </p:nvSpPr>
        <p:spPr>
          <a:xfrm>
            <a:off x="6245675" y="3556520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7092950" y="4108153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24"/>
          <p:cNvSpPr txBox="1"/>
          <p:nvPr/>
        </p:nvSpPr>
        <p:spPr>
          <a:xfrm>
            <a:off x="7967025" y="4108153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>
            <a:off x="6245675" y="4108153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4"/>
          <p:cNvSpPr txBox="1"/>
          <p:nvPr/>
        </p:nvSpPr>
        <p:spPr>
          <a:xfrm>
            <a:off x="7967025" y="4383699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4"/>
          <p:cNvSpPr txBox="1"/>
          <p:nvPr/>
        </p:nvSpPr>
        <p:spPr>
          <a:xfrm>
            <a:off x="7092950" y="4677898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24"/>
          <p:cNvSpPr txBox="1"/>
          <p:nvPr/>
        </p:nvSpPr>
        <p:spPr>
          <a:xfrm>
            <a:off x="7967025" y="4677898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6245675" y="4677898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4"/>
          <p:cNvSpPr txBox="1"/>
          <p:nvPr/>
        </p:nvSpPr>
        <p:spPr>
          <a:xfrm>
            <a:off x="314675" y="207600"/>
            <a:ext cx="68052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PATROCINADOR - </a:t>
            </a:r>
            <a:r>
              <a:rPr i="1" lang="pt-BR" sz="2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Faça sua marca ser vista</a:t>
            </a:r>
            <a:r>
              <a:rPr lang="pt-BR" sz="2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4"/>
          <p:cNvSpPr txBox="1"/>
          <p:nvPr/>
        </p:nvSpPr>
        <p:spPr>
          <a:xfrm rot="-5400000">
            <a:off x="-1278450" y="2992500"/>
            <a:ext cx="36573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20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Contrapartidas</a:t>
            </a:r>
            <a:endParaRPr b="1" sz="1200">
              <a:solidFill>
                <a:srgbClr val="0020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4"/>
          <p:cNvSpPr txBox="1"/>
          <p:nvPr/>
        </p:nvSpPr>
        <p:spPr>
          <a:xfrm>
            <a:off x="5295975" y="902775"/>
            <a:ext cx="9228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00">
                <a:solidFill>
                  <a:srgbClr val="0020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Arena </a:t>
            </a:r>
            <a:endParaRPr b="1" sz="900">
              <a:solidFill>
                <a:srgbClr val="0020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00">
                <a:solidFill>
                  <a:srgbClr val="0020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Inovação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85" name="Google Shape;185;p24"/>
          <p:cNvSpPr txBox="1"/>
          <p:nvPr/>
        </p:nvSpPr>
        <p:spPr>
          <a:xfrm>
            <a:off x="5320275" y="1298250"/>
            <a:ext cx="8742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</a:t>
            </a: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.000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24"/>
          <p:cNvSpPr txBox="1"/>
          <p:nvPr/>
        </p:nvSpPr>
        <p:spPr>
          <a:xfrm>
            <a:off x="5319609" y="2175300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24"/>
          <p:cNvSpPr txBox="1"/>
          <p:nvPr/>
        </p:nvSpPr>
        <p:spPr>
          <a:xfrm>
            <a:off x="5319609" y="1611412"/>
            <a:ext cx="8742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4"/>
          <p:cNvSpPr txBox="1"/>
          <p:nvPr/>
        </p:nvSpPr>
        <p:spPr>
          <a:xfrm>
            <a:off x="5319609" y="3553945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>
            <a:off x="5319609" y="4108153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4"/>
          <p:cNvSpPr txBox="1"/>
          <p:nvPr/>
        </p:nvSpPr>
        <p:spPr>
          <a:xfrm>
            <a:off x="5319609" y="4677898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 b="1" sz="1200">
              <a:solidFill>
                <a:srgbClr val="54CB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24"/>
          <p:cNvSpPr txBox="1"/>
          <p:nvPr/>
        </p:nvSpPr>
        <p:spPr>
          <a:xfrm>
            <a:off x="5319609" y="2440524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24"/>
          <p:cNvSpPr txBox="1"/>
          <p:nvPr/>
        </p:nvSpPr>
        <p:spPr>
          <a:xfrm>
            <a:off x="5295984" y="3852270"/>
            <a:ext cx="8742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54CBB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endParaRPr b="1"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5" title="contra capa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4" y="0"/>
            <a:ext cx="914129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 txBox="1"/>
          <p:nvPr/>
        </p:nvSpPr>
        <p:spPr>
          <a:xfrm>
            <a:off x="1350" y="1912245"/>
            <a:ext cx="91413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FAÇA PARTE DO MAIOR ENCONTRO </a:t>
            </a:r>
            <a:endParaRPr b="1" sz="25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DOS INSPETORES DO CREA-SP</a:t>
            </a:r>
            <a:endParaRPr b="1" sz="25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99" name="Google Shape;199;p25"/>
          <p:cNvGrpSpPr/>
          <p:nvPr/>
        </p:nvGrpSpPr>
        <p:grpSpPr>
          <a:xfrm>
            <a:off x="2102700" y="3170857"/>
            <a:ext cx="4887600" cy="1012575"/>
            <a:chOff x="2102700" y="3039672"/>
            <a:chExt cx="4887600" cy="1012575"/>
          </a:xfrm>
        </p:grpSpPr>
        <p:sp>
          <p:nvSpPr>
            <p:cNvPr id="200" name="Google Shape;200;p25"/>
            <p:cNvSpPr txBox="1"/>
            <p:nvPr/>
          </p:nvSpPr>
          <p:spPr>
            <a:xfrm>
              <a:off x="2102700" y="3108257"/>
              <a:ext cx="4887600" cy="87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WWW.CREASP.ORG.BR</a:t>
              </a:r>
              <a:endPara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ELAINE AMARAL: (61) 9.99554-9803</a:t>
              </a:r>
              <a:endPara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ELAINE.AMARAL4600@CREASP.ORG.BR</a:t>
              </a:r>
              <a:endParaRPr sz="19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01" name="Google Shape;201;p25"/>
            <p:cNvPicPr preferRelativeResize="0"/>
            <p:nvPr/>
          </p:nvPicPr>
          <p:blipFill rotWithShape="1">
            <a:blip r:embed="rId4">
              <a:alphaModFix/>
            </a:blip>
            <a:srcRect b="-39600" l="-171120" r="171120" t="39600"/>
            <a:stretch/>
          </p:blipFill>
          <p:spPr>
            <a:xfrm>
              <a:off x="3089475" y="3039672"/>
              <a:ext cx="2965050" cy="10125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2" name="Google Shape;20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4176" y="376315"/>
            <a:ext cx="1504650" cy="135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