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0" r:id="rId3"/>
    <p:sldId id="298" r:id="rId4"/>
    <p:sldId id="299" r:id="rId5"/>
    <p:sldId id="301" r:id="rId6"/>
    <p:sldId id="291" r:id="rId7"/>
    <p:sldId id="262" r:id="rId8"/>
    <p:sldId id="318" r:id="rId9"/>
    <p:sldId id="304" r:id="rId10"/>
    <p:sldId id="319" r:id="rId11"/>
    <p:sldId id="320" r:id="rId12"/>
    <p:sldId id="321" r:id="rId13"/>
    <p:sldId id="268" r:id="rId14"/>
    <p:sldId id="282" r:id="rId15"/>
    <p:sldId id="258" r:id="rId16"/>
    <p:sldId id="267" r:id="rId17"/>
    <p:sldId id="310" r:id="rId18"/>
    <p:sldId id="306" r:id="rId19"/>
    <p:sldId id="307" r:id="rId20"/>
    <p:sldId id="308" r:id="rId21"/>
    <p:sldId id="309" r:id="rId22"/>
    <p:sldId id="305" r:id="rId23"/>
    <p:sldId id="311" r:id="rId24"/>
    <p:sldId id="292" r:id="rId25"/>
    <p:sldId id="266" r:id="rId26"/>
    <p:sldId id="312" r:id="rId27"/>
    <p:sldId id="313" r:id="rId28"/>
    <p:sldId id="314" r:id="rId29"/>
    <p:sldId id="325" r:id="rId30"/>
    <p:sldId id="327" r:id="rId31"/>
    <p:sldId id="260" r:id="rId32"/>
    <p:sldId id="265" r:id="rId33"/>
    <p:sldId id="283" r:id="rId34"/>
    <p:sldId id="263" r:id="rId35"/>
    <p:sldId id="324" r:id="rId36"/>
    <p:sldId id="284" r:id="rId37"/>
    <p:sldId id="303" r:id="rId38"/>
    <p:sldId id="273" r:id="rId3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96"/>
    <a:srgbClr val="C5B815"/>
    <a:srgbClr val="F7EE79"/>
    <a:srgbClr val="DBCC0D"/>
    <a:srgbClr val="F0E380"/>
    <a:srgbClr val="DECA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60"/>
  </p:normalViewPr>
  <p:slideViewPr>
    <p:cSldViewPr>
      <p:cViewPr varScale="1">
        <p:scale>
          <a:sx n="109" d="100"/>
          <a:sy n="109" d="100"/>
        </p:scale>
        <p:origin x="1398" y="7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C765DB-FA77-4353-8EAB-635A134E8455}" type="datetimeFigureOut">
              <a:rPr lang="pt-BR" smtClean="0"/>
              <a:t>07/08/2019</a:t>
            </a:fld>
            <a:endParaRPr lang="pt-BR" dirty="0"/>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98F18-3170-418E-9E51-7DF3A27DD615}" type="slidenum">
              <a:rPr lang="pt-BR" smtClean="0"/>
              <a:t>‹nº›</a:t>
            </a:fld>
            <a:endParaRPr lang="pt-BR" dirty="0"/>
          </a:p>
        </p:txBody>
      </p:sp>
    </p:spTree>
    <p:extLst>
      <p:ext uri="{BB962C8B-B14F-4D97-AF65-F5344CB8AC3E}">
        <p14:creationId xmlns:p14="http://schemas.microsoft.com/office/powerpoint/2010/main" val="224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4198F18-3170-418E-9E51-7DF3A27DD615}" type="slidenum">
              <a:rPr lang="pt-BR" smtClean="0"/>
              <a:t>13</a:t>
            </a:fld>
            <a:endParaRPr lang="pt-BR" dirty="0"/>
          </a:p>
        </p:txBody>
      </p:sp>
    </p:spTree>
    <p:extLst>
      <p:ext uri="{BB962C8B-B14F-4D97-AF65-F5344CB8AC3E}">
        <p14:creationId xmlns:p14="http://schemas.microsoft.com/office/powerpoint/2010/main" val="1924993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Tree>
    <p:extLst>
      <p:ext uri="{BB962C8B-B14F-4D97-AF65-F5344CB8AC3E}">
        <p14:creationId xmlns:p14="http://schemas.microsoft.com/office/powerpoint/2010/main" val="140083967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906080"/>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476672" y="1014"/>
            <a:ext cx="6870023" cy="515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p:cNvPicPr>
            <a:picLocks noChangeAspect="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3491880" y="1299593"/>
            <a:ext cx="7557025" cy="566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ço Reservado para Texto 11"/>
          <p:cNvSpPr txBox="1">
            <a:spLocks/>
          </p:cNvSpPr>
          <p:nvPr/>
        </p:nvSpPr>
        <p:spPr>
          <a:xfrm>
            <a:off x="1691680" y="2317164"/>
            <a:ext cx="5760640" cy="1200329"/>
          </a:xfrm>
          <a:prstGeom prst="rect">
            <a:avLst/>
          </a:prstGeom>
        </p:spPr>
        <p:txBody>
          <a:bodyPr anchor="b"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14" name="Espaço Reservado para Texto 2"/>
          <p:cNvSpPr txBox="1">
            <a:spLocks/>
          </p:cNvSpPr>
          <p:nvPr/>
        </p:nvSpPr>
        <p:spPr>
          <a:xfrm>
            <a:off x="2420530" y="4375234"/>
            <a:ext cx="4302940" cy="591294"/>
          </a:xfrm>
          <a:prstGeom prst="rect">
            <a:avLst/>
          </a:prstGeom>
          <a:noFill/>
        </p:spPr>
        <p:txBody>
          <a:bodyPr anchor="ctr" anchorCtr="0">
            <a:noAutofit/>
          </a:bodyPr>
          <a:lstStyle>
            <a:lvl1pPr marL="0" indent="0" algn="ctr" defTabSz="914400" rtl="0" eaLnBrk="1" latinLnBrk="0" hangingPunct="1">
              <a:spcBef>
                <a:spcPct val="20000"/>
              </a:spcBef>
              <a:buFont typeface="Arial" panose="020B0604020202020204" pitchFamily="34" charset="0"/>
              <a:buNone/>
              <a:defRPr sz="2400" b="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Rui Adriano Alves</a:t>
            </a:r>
          </a:p>
          <a:p>
            <a:r>
              <a:rPr lang="pt-BR" dirty="0"/>
              <a:t>Coordenador da CEEE</a:t>
            </a:r>
          </a:p>
          <a:p>
            <a:endParaRPr lang="pt-BR" dirty="0"/>
          </a:p>
          <a:p>
            <a:r>
              <a:rPr lang="pt-BR" sz="2000" dirty="0"/>
              <a:t>Equipe Técnica CEEE</a:t>
            </a:r>
          </a:p>
          <a:p>
            <a:r>
              <a:rPr lang="pt-BR" sz="2000" dirty="0"/>
              <a:t>Celso, Felipe, Sonia, Arnaud, Monique</a:t>
            </a:r>
          </a:p>
        </p:txBody>
      </p:sp>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9535" y="682550"/>
            <a:ext cx="4267592" cy="1018258"/>
          </a:xfrm>
          <a:prstGeom prst="rect">
            <a:avLst/>
          </a:prstGeom>
        </p:spPr>
      </p:pic>
    </p:spTree>
    <p:extLst>
      <p:ext uri="{BB962C8B-B14F-4D97-AF65-F5344CB8AC3E}">
        <p14:creationId xmlns:p14="http://schemas.microsoft.com/office/powerpoint/2010/main" val="260201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Retângulo 10"/>
          <p:cNvSpPr/>
          <p:nvPr/>
        </p:nvSpPr>
        <p:spPr>
          <a:xfrm>
            <a:off x="167307" y="-7070081"/>
            <a:ext cx="8786133" cy="956297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8" name="Retângulo 10"/>
          <p:cNvSpPr/>
          <p:nvPr/>
        </p:nvSpPr>
        <p:spPr>
          <a:xfrm>
            <a:off x="384488" y="-6796136"/>
            <a:ext cx="8352928" cy="904204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9" name="Retângulo 2"/>
          <p:cNvSpPr>
            <a:spLocks noChangeArrowheads="1"/>
          </p:cNvSpPr>
          <p:nvPr/>
        </p:nvSpPr>
        <p:spPr bwMode="auto">
          <a:xfrm>
            <a:off x="-108520" y="2852936"/>
            <a:ext cx="9144000" cy="830997"/>
          </a:xfrm>
          <a:prstGeom prst="rect">
            <a:avLst/>
          </a:prstGeom>
          <a:noFill/>
          <a:ln>
            <a:noFill/>
          </a:ln>
        </p:spPr>
        <p:txBody>
          <a:bodyPr wrap="square" lIns="720000" rIns="3960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pt-BR" sz="2400" b="1" spc="300" dirty="0">
                <a:solidFill>
                  <a:schemeClr val="bg1"/>
                </a:solidFill>
              </a:rPr>
              <a:t>CÂMARA ESPECIALIZADA DE ENGENHARIA ELÉTRICA DO CREA-SP</a:t>
            </a:r>
          </a:p>
        </p:txBody>
      </p:sp>
      <p:sp>
        <p:nvSpPr>
          <p:cNvPr id="10" name="Retângulo 9"/>
          <p:cNvSpPr/>
          <p:nvPr/>
        </p:nvSpPr>
        <p:spPr>
          <a:xfrm>
            <a:off x="0" y="3645024"/>
            <a:ext cx="9144000" cy="2646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0" rIns="1800000" rtlCol="0" anchor="t" anchorCtr="0">
            <a:spAutoFit/>
          </a:bodyPr>
          <a:lstStyle/>
          <a:p>
            <a:pPr lvl="0" algn="ctr">
              <a:defRPr/>
            </a:pPr>
            <a:r>
              <a:rPr lang="pt-BR" sz="1700" dirty="0">
                <a:solidFill>
                  <a:srgbClr val="1F497D">
                    <a:lumMod val="75000"/>
                  </a:srgbClr>
                </a:solidFill>
              </a:rPr>
              <a:t>Anualmente realiza um total de 11 reuniões</a:t>
            </a:r>
          </a:p>
          <a:p>
            <a:pPr lvl="0" algn="ctr">
              <a:defRPr/>
            </a:pPr>
            <a:endParaRPr lang="pt-BR" sz="1700" dirty="0">
              <a:solidFill>
                <a:srgbClr val="1F497D">
                  <a:lumMod val="75000"/>
                </a:srgbClr>
              </a:solidFill>
            </a:endParaRPr>
          </a:p>
          <a:p>
            <a:pPr lvl="0" algn="ctr">
              <a:spcBef>
                <a:spcPct val="0"/>
              </a:spcBef>
              <a:defRPr/>
            </a:pPr>
            <a:r>
              <a:rPr lang="pt-BR" sz="3200" b="1" spc="300" dirty="0">
                <a:solidFill>
                  <a:srgbClr val="1F497D">
                    <a:lumMod val="75000"/>
                  </a:srgbClr>
                </a:solidFill>
              </a:rPr>
              <a:t>CONSELHEIROS ORIUNDOS DE:</a:t>
            </a:r>
            <a:endParaRPr lang="pt-BR" sz="1700" dirty="0">
              <a:solidFill>
                <a:srgbClr val="1F497D">
                  <a:lumMod val="75000"/>
                </a:srgbClr>
              </a:solidFill>
            </a:endParaRPr>
          </a:p>
          <a:p>
            <a:pPr lvl="0" algn="ctr">
              <a:defRPr/>
            </a:pPr>
            <a:r>
              <a:rPr lang="pt-BR" sz="1700" dirty="0">
                <a:solidFill>
                  <a:srgbClr val="1F497D">
                    <a:lumMod val="75000"/>
                  </a:srgbClr>
                </a:solidFill>
              </a:rPr>
              <a:t>ENTIDADES DE CLASSE</a:t>
            </a:r>
          </a:p>
          <a:p>
            <a:pPr lvl="0" algn="ctr">
              <a:defRPr/>
            </a:pPr>
            <a:r>
              <a:rPr lang="pt-BR" sz="1700" dirty="0">
                <a:solidFill>
                  <a:srgbClr val="1F497D">
                    <a:lumMod val="75000"/>
                  </a:srgbClr>
                </a:solidFill>
              </a:rPr>
              <a:t>SINDICATO DOS ENGENHEIROS DO EST. DE SÃO PAULO</a:t>
            </a:r>
          </a:p>
          <a:p>
            <a:pPr lvl="0" algn="ctr">
              <a:defRPr/>
            </a:pPr>
            <a:r>
              <a:rPr lang="pt-BR" sz="1700" dirty="0">
                <a:solidFill>
                  <a:srgbClr val="1F497D">
                    <a:lumMod val="75000"/>
                  </a:srgbClr>
                </a:solidFill>
              </a:rPr>
              <a:t>SINDICATO DOS TECNÓLOGOS DO EST. DE SÃO PAULO</a:t>
            </a:r>
          </a:p>
          <a:p>
            <a:pPr lvl="0" algn="ctr">
              <a:defRPr/>
            </a:pPr>
            <a:r>
              <a:rPr lang="pt-BR" sz="1700" dirty="0">
                <a:solidFill>
                  <a:srgbClr val="1F497D">
                    <a:lumMod val="75000"/>
                  </a:srgbClr>
                </a:solidFill>
              </a:rPr>
              <a:t>INSTITUIÇÕES DE ENSINO</a:t>
            </a:r>
          </a:p>
        </p:txBody>
      </p:sp>
    </p:spTree>
    <p:extLst>
      <p:ext uri="{BB962C8B-B14F-4D97-AF65-F5344CB8AC3E}">
        <p14:creationId xmlns:p14="http://schemas.microsoft.com/office/powerpoint/2010/main" val="3225119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6" name="Retângulo 10"/>
          <p:cNvSpPr/>
          <p:nvPr/>
        </p:nvSpPr>
        <p:spPr>
          <a:xfrm>
            <a:off x="-2844824" y="216363"/>
            <a:ext cx="14639186" cy="158140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8" name="Retângulo 10"/>
          <p:cNvSpPr/>
          <p:nvPr/>
        </p:nvSpPr>
        <p:spPr>
          <a:xfrm>
            <a:off x="-2473698" y="651158"/>
            <a:ext cx="13917394" cy="1495257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076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fontScale="92500" lnSpcReduction="10000"/>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pt-BR" dirty="0"/>
          </a:p>
          <a:p>
            <a:endParaRPr lang="pt-BR" sz="2000" dirty="0"/>
          </a:p>
          <a:p>
            <a:pPr algn="ctr"/>
            <a:r>
              <a:rPr lang="pt-BR" sz="2000" dirty="0"/>
              <a:t>OBJETIVO:</a:t>
            </a:r>
          </a:p>
          <a:p>
            <a:pPr algn="ctr"/>
            <a:r>
              <a:rPr lang="pt-BR" sz="2000" dirty="0"/>
              <a:t>Estabelecer parâmetros, normas e procedimentos mínimos necessários ao exercício da função de fiscalização das atividades pertinentes à Engenharia Elétrica, desenvolvidas tanto por pessoas físicas como jurídicas no âmbito do Conselho Regional de Engenharia e </a:t>
            </a:r>
            <a:br>
              <a:rPr lang="pt-BR" sz="2000" dirty="0"/>
            </a:br>
            <a:r>
              <a:rPr lang="pt-BR" sz="2000" dirty="0"/>
              <a:t>Agronomia do Estado de São Paulo – CREA-SP.</a:t>
            </a:r>
          </a:p>
          <a:p>
            <a:pPr algn="ctr"/>
            <a:endParaRPr lang="pt-BR" sz="2000" dirty="0"/>
          </a:p>
          <a:p>
            <a:pPr algn="ctr"/>
            <a:r>
              <a:rPr lang="pt-BR" sz="2000" dirty="0"/>
              <a:t>INSTRUMENTO ORIENTATIVO PARA A FISCALIZAÇÃO:</a:t>
            </a:r>
          </a:p>
          <a:p>
            <a:pPr algn="ctr"/>
            <a:r>
              <a:rPr lang="pt-BR" sz="2000" dirty="0"/>
              <a:t>Manual de Fiscalização elaborado pela Coordenadoria Nacional das Câmaras Especializadas de Engenharia Elétrica – CCEEE.</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9" name="Espaço Reservado para Texto 3"/>
          <p:cNvSpPr txBox="1">
            <a:spLocks/>
          </p:cNvSpPr>
          <p:nvPr/>
        </p:nvSpPr>
        <p:spPr>
          <a:xfrm>
            <a:off x="971600" y="548680"/>
            <a:ext cx="7200800" cy="720080"/>
          </a:xfrm>
          <a:prstGeom prst="snip2Diag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a:t>PLANO DE FISCALIZAÇÃO DA CEEE 2020</a:t>
            </a:r>
          </a:p>
        </p:txBody>
      </p:sp>
    </p:spTree>
    <p:extLst>
      <p:ext uri="{BB962C8B-B14F-4D97-AF65-F5344CB8AC3E}">
        <p14:creationId xmlns:p14="http://schemas.microsoft.com/office/powerpoint/2010/main" val="45286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6" name="Retângulo 10"/>
          <p:cNvSpPr/>
          <p:nvPr/>
        </p:nvSpPr>
        <p:spPr>
          <a:xfrm>
            <a:off x="-2844824" y="216363"/>
            <a:ext cx="14639186" cy="158140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8" name="Retângulo 10"/>
          <p:cNvSpPr/>
          <p:nvPr/>
        </p:nvSpPr>
        <p:spPr>
          <a:xfrm>
            <a:off x="-2473698" y="651158"/>
            <a:ext cx="13917394" cy="1495257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076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pt-BR" dirty="0"/>
          </a:p>
          <a:p>
            <a:endParaRPr lang="pt-BR" sz="2000" dirty="0"/>
          </a:p>
          <a:p>
            <a:pPr algn="ctr"/>
            <a:r>
              <a:rPr lang="pt-BR" sz="2000" dirty="0"/>
              <a:t>A fiscalização será executada pela Superintendência de Fiscalização - SUPFIS do Conselho em todo o Estado de São Paulo.</a:t>
            </a:r>
          </a:p>
          <a:p>
            <a:pPr algn="ctr"/>
            <a:endParaRPr lang="pt-BR" sz="2000" dirty="0"/>
          </a:p>
          <a:p>
            <a:pPr algn="ctr"/>
            <a:r>
              <a:rPr lang="pt-BR" sz="2000" dirty="0"/>
              <a:t>Para supervisionar este Plano de Fiscalização, em conformidade com o inciso II do art. 65 do Regimento Interno do CREA-SP, a Superintendência de Fiscalização deverá apresentar à CEEE um relatório trimestral relativo à sua execução.</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9" name="Espaço Reservado para Texto 3"/>
          <p:cNvSpPr txBox="1">
            <a:spLocks/>
          </p:cNvSpPr>
          <p:nvPr/>
        </p:nvSpPr>
        <p:spPr>
          <a:xfrm>
            <a:off x="971600" y="548680"/>
            <a:ext cx="7200800" cy="720080"/>
          </a:xfrm>
          <a:prstGeom prst="snip2Diag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a:t>EXECUÇÃO, CONTROLE E SUBSÍDIOS PARA PLANEJAMENTO DA CÂMARA</a:t>
            </a:r>
          </a:p>
        </p:txBody>
      </p:sp>
    </p:spTree>
    <p:extLst>
      <p:ext uri="{BB962C8B-B14F-4D97-AF65-F5344CB8AC3E}">
        <p14:creationId xmlns:p14="http://schemas.microsoft.com/office/powerpoint/2010/main" val="189930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6" name="Retângulo 10"/>
          <p:cNvSpPr/>
          <p:nvPr/>
        </p:nvSpPr>
        <p:spPr>
          <a:xfrm>
            <a:off x="-2844824" y="216363"/>
            <a:ext cx="14639186" cy="158140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8" name="Retângulo 10"/>
          <p:cNvSpPr/>
          <p:nvPr/>
        </p:nvSpPr>
        <p:spPr>
          <a:xfrm>
            <a:off x="-2473698" y="651158"/>
            <a:ext cx="13917394" cy="1495257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076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fontScale="85000" lnSpcReduction="20000"/>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pt-BR" dirty="0"/>
          </a:p>
          <a:p>
            <a:endParaRPr lang="pt-BR" dirty="0"/>
          </a:p>
          <a:p>
            <a:endParaRPr lang="pt-BR" sz="2000" dirty="0"/>
          </a:p>
          <a:p>
            <a:pPr algn="just"/>
            <a:r>
              <a:rPr lang="pt-BR" sz="2200" dirty="0"/>
              <a:t>A CAF é o Órgão auxiliar das Câmaras Especializadas, no âmbito da jurisdição da respectiva Inspetoria, para fazer cumprir os Planos de Fiscalização elaborados pelas Câmaras Especializadas e análise prévia dos processos. Composta por profissionais Inspetores e por até 03 (três) Conselheiros pertencentes à mesma jurisdição da Inspetoria, todos nomeados pelo Presidente do CREA-SP, considerados membros da Comissão Auxiliar de Fiscalização-CAF. Por ser o CREA-SP um órgão público e o Inspetor uma função pública prevista em lei, sua função equipara-se à de um Agente Público, tanto em direitos quanto em deveres, e está sujeita às determinações e sanções legais aplicáveis ao funcionalismo público, dentro dos princípios da legalidade, impessoalidade, moralidade, publicidade e eficiência.</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9" name="Espaço Reservado para Texto 3"/>
          <p:cNvSpPr txBox="1">
            <a:spLocks/>
          </p:cNvSpPr>
          <p:nvPr/>
        </p:nvSpPr>
        <p:spPr>
          <a:xfrm>
            <a:off x="971600" y="548680"/>
            <a:ext cx="7200800" cy="720080"/>
          </a:xfrm>
          <a:prstGeom prst="snip2DiagRect">
            <a:avLst/>
          </a:prstGeom>
          <a:solidFill>
            <a:schemeClr val="bg1"/>
          </a:solidFill>
        </p:spPr>
        <p:txBody>
          <a:bodyPr wrap="square" lIns="360000" rIns="360000" anchor="ctr" anchorCtr="0">
            <a:no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a:t>COMISSÃO AUXILIAR DE FISCALIZAÇÃO - CAF</a:t>
            </a:r>
          </a:p>
        </p:txBody>
      </p:sp>
    </p:spTree>
    <p:extLst>
      <p:ext uri="{BB962C8B-B14F-4D97-AF65-F5344CB8AC3E}">
        <p14:creationId xmlns:p14="http://schemas.microsoft.com/office/powerpoint/2010/main" val="136550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4824" y="-3445647"/>
            <a:ext cx="9167726" cy="12021475"/>
          </a:xfrm>
          <a:prstGeom prst="rect">
            <a:avLst/>
          </a:prstGeom>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7" name="Espaço Reservado para Texto 3"/>
          <p:cNvSpPr txBox="1">
            <a:spLocks/>
          </p:cNvSpPr>
          <p:nvPr/>
        </p:nvSpPr>
        <p:spPr>
          <a:xfrm>
            <a:off x="3687077" y="1503635"/>
            <a:ext cx="5472608" cy="3709809"/>
          </a:xfrm>
          <a:prstGeom prst="snip2DiagRect">
            <a:avLst/>
          </a:prstGeom>
          <a:solidFill>
            <a:schemeClr val="bg1">
              <a:alpha val="89000"/>
            </a:schemeClr>
          </a:solidFill>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pt-BR" sz="2800" dirty="0">
                <a:solidFill>
                  <a:prstClr val="black"/>
                </a:solidFill>
              </a:rPr>
              <a:t>Manual de Fiscalização, elaborado pela Coordenadoria Nacional das Câmaras Especializadas de Engenharia Elétrica CCEEE. </a:t>
            </a:r>
            <a:endParaRPr kumimoji="0" lang="pt-BR" sz="2800" b="1" i="0" u="none" strike="noStrike" kern="1200" cap="none" spc="30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207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Retângulo 10"/>
          <p:cNvSpPr/>
          <p:nvPr/>
        </p:nvSpPr>
        <p:spPr>
          <a:xfrm>
            <a:off x="407272" y="1484784"/>
            <a:ext cx="8413200" cy="82629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5" name="Retângulo 10"/>
          <p:cNvSpPr/>
          <p:nvPr/>
        </p:nvSpPr>
        <p:spPr>
          <a:xfrm>
            <a:off x="527872" y="-1809750"/>
            <a:ext cx="8100000" cy="866775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sz="2400" dirty="0">
              <a:solidFill>
                <a:schemeClr val="tx1"/>
              </a:solidFill>
            </a:endParaRPr>
          </a:p>
        </p:txBody>
      </p:sp>
      <p:sp>
        <p:nvSpPr>
          <p:cNvPr id="7" name="Espaço Reservado para Texto 2"/>
          <p:cNvSpPr txBox="1">
            <a:spLocks/>
          </p:cNvSpPr>
          <p:nvPr/>
        </p:nvSpPr>
        <p:spPr>
          <a:xfrm>
            <a:off x="0" y="260648"/>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8" name="Espaço Reservado para Texto 2"/>
          <p:cNvSpPr txBox="1">
            <a:spLocks/>
          </p:cNvSpPr>
          <p:nvPr/>
        </p:nvSpPr>
        <p:spPr>
          <a:xfrm>
            <a:off x="0" y="550421"/>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Fontes de Consulta</a:t>
            </a:r>
          </a:p>
        </p:txBody>
      </p:sp>
      <p:sp>
        <p:nvSpPr>
          <p:cNvPr id="9"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pt-BR" sz="2400" dirty="0"/>
              <a:t>- Editais do poder público, de contratação de empresas fornecedoras de serviços de telecomunicações para atendimento de demandas dos governos estaduais e municipais</a:t>
            </a:r>
          </a:p>
          <a:p>
            <a:pPr algn="just"/>
            <a:r>
              <a:rPr lang="pt-BR" sz="2400" dirty="0"/>
              <a:t>- Licitações para instalação e/ou manutenção de equipamentos médico hospitalares odontológicos</a:t>
            </a: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31488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64" presetClass="path" presetSubtype="0" accel="50000" decel="50000" fill="hold" nodeType="withEffect">
                                  <p:stCondLst>
                                    <p:cond delay="0"/>
                                  </p:stCondLst>
                                  <p:childTnLst>
                                    <p:animMotion origin="layout" path="M 0.01267 1.7448 L -0.00295 -0.71686 " pathEditMode="relative" rAng="0" ptsTypes="AA">
                                      <p:cBhvr>
                                        <p:cTn id="12" dur="2000" fill="hold"/>
                                        <p:tgtEl>
                                          <p:spTgt spid="5"/>
                                        </p:tgtEl>
                                        <p:attrNameLst>
                                          <p:attrName>ppt_x</p:attrName>
                                          <p:attrName>ppt_y</p:attrName>
                                        </p:attrNameLst>
                                      </p:cBhvr>
                                      <p:rCtr x="-781" y="-123095"/>
                                    </p:animMotion>
                                  </p:childTnLst>
                                </p:cTn>
                              </p:par>
                              <p:par>
                                <p:cTn id="13" presetID="64" presetClass="path" presetSubtype="0" accel="50000" decel="47000" fill="hold" nodeType="withEffect">
                                  <p:stCondLst>
                                    <p:cond delay="500"/>
                                  </p:stCondLst>
                                  <p:childTnLst>
                                    <p:animMotion origin="layout" path="M 0.00017 1.26097 L -0.00573 -1.09192 " pathEditMode="relative" rAng="0" ptsTypes="AA">
                                      <p:cBhvr>
                                        <p:cTn id="14" dur="2000" fill="hold"/>
                                        <p:tgtEl>
                                          <p:spTgt spid="4"/>
                                        </p:tgtEl>
                                        <p:attrNameLst>
                                          <p:attrName>ppt_x</p:attrName>
                                          <p:attrName>ppt_y</p:attrName>
                                        </p:attrNameLst>
                                      </p:cBhvr>
                                      <p:rCtr x="-295" y="-117644"/>
                                    </p:animMotion>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par>
                          <p:cTn id="19" fill="hold">
                            <p:stCondLst>
                              <p:cond delay="3250"/>
                            </p:stCondLst>
                            <p:childTnLst>
                              <p:par>
                                <p:cTn id="20" presetID="10" presetClass="entr" presetSubtype="0" fill="hold" grpId="0" nodeType="after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AFF6031-E116-4F46-9011-F292D755094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1560" y="404664"/>
            <a:ext cx="8136904" cy="6120680"/>
          </a:xfrm>
          <a:prstGeom prst="rect">
            <a:avLst/>
          </a:prstGeom>
        </p:spPr>
      </p:pic>
    </p:spTree>
    <p:extLst>
      <p:ext uri="{BB962C8B-B14F-4D97-AF65-F5344CB8AC3E}">
        <p14:creationId xmlns:p14="http://schemas.microsoft.com/office/powerpoint/2010/main" val="245518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Retângulo 10"/>
          <p:cNvSpPr/>
          <p:nvPr/>
        </p:nvSpPr>
        <p:spPr>
          <a:xfrm>
            <a:off x="407272" y="1484784"/>
            <a:ext cx="8413200" cy="82629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5" name="Retângulo 10"/>
          <p:cNvSpPr/>
          <p:nvPr/>
        </p:nvSpPr>
        <p:spPr>
          <a:xfrm>
            <a:off x="527872" y="-1809750"/>
            <a:ext cx="8100000" cy="866775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sz="2400" dirty="0">
              <a:solidFill>
                <a:schemeClr val="tx1"/>
              </a:solidFill>
            </a:endParaRPr>
          </a:p>
        </p:txBody>
      </p:sp>
      <p:sp>
        <p:nvSpPr>
          <p:cNvPr id="7" name="Espaço Reservado para Texto 2"/>
          <p:cNvSpPr txBox="1">
            <a:spLocks/>
          </p:cNvSpPr>
          <p:nvPr/>
        </p:nvSpPr>
        <p:spPr>
          <a:xfrm>
            <a:off x="0" y="260648"/>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8" name="Espaço Reservado para Texto 2"/>
          <p:cNvSpPr txBox="1">
            <a:spLocks/>
          </p:cNvSpPr>
          <p:nvPr/>
        </p:nvSpPr>
        <p:spPr>
          <a:xfrm>
            <a:off x="0" y="550421"/>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Fontes de Consulta</a:t>
            </a:r>
          </a:p>
        </p:txBody>
      </p:sp>
      <p:sp>
        <p:nvSpPr>
          <p:cNvPr id="9"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lgn="just">
              <a:buFontTx/>
              <a:buChar char="-"/>
            </a:pPr>
            <a:r>
              <a:rPr lang="pt-BR" sz="2400" dirty="0"/>
              <a:t>Empresas de manutenção de equipamentos médico hospitalares / odontológicos</a:t>
            </a:r>
          </a:p>
          <a:p>
            <a:pPr marL="342900" indent="-342900" algn="just">
              <a:buFontTx/>
              <a:buChar char="-"/>
            </a:pPr>
            <a:r>
              <a:rPr lang="pt-BR" sz="2400" dirty="0"/>
              <a:t>Os portais de notícias das Prefeituras Municipais trazem com frequência as principais notícias referentes a investimentos na infraestrutura de telecomunicações</a:t>
            </a: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21294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64" presetClass="path" presetSubtype="0" accel="50000" decel="50000" fill="hold" nodeType="withEffect">
                                  <p:stCondLst>
                                    <p:cond delay="0"/>
                                  </p:stCondLst>
                                  <p:childTnLst>
                                    <p:animMotion origin="layout" path="M 0.01267 1.7448 L -0.00295 -0.71686 " pathEditMode="relative" rAng="0" ptsTypes="AA">
                                      <p:cBhvr>
                                        <p:cTn id="12" dur="2000" fill="hold"/>
                                        <p:tgtEl>
                                          <p:spTgt spid="5"/>
                                        </p:tgtEl>
                                        <p:attrNameLst>
                                          <p:attrName>ppt_x</p:attrName>
                                          <p:attrName>ppt_y</p:attrName>
                                        </p:attrNameLst>
                                      </p:cBhvr>
                                      <p:rCtr x="-781" y="-123095"/>
                                    </p:animMotion>
                                  </p:childTnLst>
                                </p:cTn>
                              </p:par>
                              <p:par>
                                <p:cTn id="13" presetID="64" presetClass="path" presetSubtype="0" accel="50000" decel="47000" fill="hold" nodeType="withEffect">
                                  <p:stCondLst>
                                    <p:cond delay="500"/>
                                  </p:stCondLst>
                                  <p:childTnLst>
                                    <p:animMotion origin="layout" path="M 0.00017 1.26097 L -0.00573 -1.09192 " pathEditMode="relative" rAng="0" ptsTypes="AA">
                                      <p:cBhvr>
                                        <p:cTn id="14" dur="2000" fill="hold"/>
                                        <p:tgtEl>
                                          <p:spTgt spid="4"/>
                                        </p:tgtEl>
                                        <p:attrNameLst>
                                          <p:attrName>ppt_x</p:attrName>
                                          <p:attrName>ppt_y</p:attrName>
                                        </p:attrNameLst>
                                      </p:cBhvr>
                                      <p:rCtr x="-295" y="-117644"/>
                                    </p:animMotion>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par>
                          <p:cTn id="19" fill="hold">
                            <p:stCondLst>
                              <p:cond delay="3250"/>
                            </p:stCondLst>
                            <p:childTnLst>
                              <p:par>
                                <p:cTn id="20" presetID="10" presetClass="entr" presetSubtype="0" fill="hold" grpId="0" nodeType="after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30F91A5-C6AA-4594-84D4-C0BE24397C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83568" y="620688"/>
            <a:ext cx="7704856" cy="5400600"/>
          </a:xfrm>
          <a:prstGeom prst="rect">
            <a:avLst/>
          </a:prstGeom>
        </p:spPr>
      </p:pic>
    </p:spTree>
    <p:extLst>
      <p:ext uri="{BB962C8B-B14F-4D97-AF65-F5344CB8AC3E}">
        <p14:creationId xmlns:p14="http://schemas.microsoft.com/office/powerpoint/2010/main" val="2282546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6855673-B4E3-42D0-9342-29D35CCCE87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55576" y="1268760"/>
            <a:ext cx="7848872" cy="4464496"/>
          </a:xfrm>
          <a:prstGeom prst="rect">
            <a:avLst/>
          </a:prstGeom>
        </p:spPr>
      </p:pic>
    </p:spTree>
    <p:extLst>
      <p:ext uri="{BB962C8B-B14F-4D97-AF65-F5344CB8AC3E}">
        <p14:creationId xmlns:p14="http://schemas.microsoft.com/office/powerpoint/2010/main" val="3545111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92CA91C-1671-4648-BB8A-97D35E48846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83569" y="1052736"/>
            <a:ext cx="7488832" cy="4752528"/>
          </a:xfrm>
          <a:prstGeom prst="rect">
            <a:avLst/>
          </a:prstGeom>
        </p:spPr>
      </p:pic>
    </p:spTree>
    <p:extLst>
      <p:ext uri="{BB962C8B-B14F-4D97-AF65-F5344CB8AC3E}">
        <p14:creationId xmlns:p14="http://schemas.microsoft.com/office/powerpoint/2010/main" val="315449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8" name="Imagem 7"/>
          <p:cNvPicPr>
            <a:picLocks noChangeAspect="1"/>
          </p:cNvPicPr>
          <p:nvPr/>
        </p:nvPicPr>
        <p:blipFill rotWithShape="1">
          <a:blip r:embed="rId3">
            <a:extLst>
              <a:ext uri="{28A0092B-C50C-407E-A947-70E740481C1C}">
                <a14:useLocalDpi xmlns:a14="http://schemas.microsoft.com/office/drawing/2010/main" val="0"/>
              </a:ext>
            </a:extLst>
          </a:blip>
          <a:srcRect l="61812" t="18162" b="7325"/>
          <a:stretch/>
        </p:blipFill>
        <p:spPr>
          <a:xfrm>
            <a:off x="5652119" y="1484313"/>
            <a:ext cx="3491879" cy="4551407"/>
          </a:xfrm>
          <a:prstGeom prst="rect">
            <a:avLst/>
          </a:prstGeom>
          <a:blipFill>
            <a:blip r:embed="rId4"/>
            <a:stretch>
              <a:fillRect/>
            </a:stretch>
          </a:blipFill>
        </p:spPr>
      </p:pic>
      <p:sp>
        <p:nvSpPr>
          <p:cNvPr id="4" name="Espaço Reservado para Texto 3"/>
          <p:cNvSpPr txBox="1">
            <a:spLocks/>
          </p:cNvSpPr>
          <p:nvPr/>
        </p:nvSpPr>
        <p:spPr>
          <a:xfrm>
            <a:off x="0" y="585555"/>
            <a:ext cx="9144000" cy="646331"/>
          </a:xfrm>
          <a:prstGeom prst="rect">
            <a:avLst/>
          </a:prstGeom>
        </p:spPr>
        <p:txBody>
          <a:bodyPr wrap="square" lIns="720000" rIns="720000" anchor="t"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Exemplo</a:t>
            </a:r>
          </a:p>
        </p:txBody>
      </p:sp>
      <p:pic>
        <p:nvPicPr>
          <p:cNvPr id="6" name="Imagem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7" name="Espaço Reservado para Texto 2"/>
          <p:cNvSpPr txBox="1">
            <a:spLocks/>
          </p:cNvSpPr>
          <p:nvPr/>
        </p:nvSpPr>
        <p:spPr>
          <a:xfrm>
            <a:off x="0" y="1484313"/>
            <a:ext cx="5652120" cy="4551362"/>
          </a:xfrm>
          <a:prstGeom prst="rect">
            <a:avLst/>
          </a:prstGeom>
        </p:spPr>
        <p:txBody>
          <a:bodyPr lIns="972000" tIns="360000" rIns="720000" bIns="360000" anchor="ctr" anchorCtr="0">
            <a:normAutofit fontScale="92500"/>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pt-BR" dirty="0"/>
              <a:t>Apenas a CETEL da GCM do Município de São Paulo, monitora 1400 Câmeras de vídeo espalhadas pela cidade, cabe a fiscalização identificar quais prestadores de serviço foram responsáveis pela estrutura de cabeamento/compartilhamento que compõe este sistema, seus responsáveis Técnicos e todas as ART’s pertinentes</a:t>
            </a:r>
          </a:p>
        </p:txBody>
      </p:sp>
    </p:spTree>
    <p:extLst>
      <p:ext uri="{BB962C8B-B14F-4D97-AF65-F5344CB8AC3E}">
        <p14:creationId xmlns:p14="http://schemas.microsoft.com/office/powerpoint/2010/main" val="270170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6" name="Retângulo 5"/>
          <p:cNvSpPr/>
          <p:nvPr/>
        </p:nvSpPr>
        <p:spPr>
          <a:xfrm>
            <a:off x="0" y="0"/>
            <a:ext cx="9144000" cy="6858000"/>
          </a:xfrm>
          <a:prstGeom prst="rect">
            <a:avLst/>
          </a:prstGeom>
          <a:gradFill flip="none" rotWithShape="1">
            <a:gsLst>
              <a:gs pos="100000">
                <a:srgbClr val="076123">
                  <a:alpha val="99000"/>
                </a:srgbClr>
              </a:gs>
              <a:gs pos="23000">
                <a:schemeClr val="accent1">
                  <a:lumMod val="60000"/>
                  <a:lumOff val="40000"/>
                  <a:alpha val="6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8" name="Título 1"/>
          <p:cNvSpPr txBox="1">
            <a:spLocks/>
          </p:cNvSpPr>
          <p:nvPr/>
        </p:nvSpPr>
        <p:spPr>
          <a:xfrm>
            <a:off x="395536" y="141277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a:latin typeface="Times New Roman" panose="02020603050405020304" pitchFamily="18" charset="0"/>
                <a:cs typeface="Times New Roman" panose="02020603050405020304" pitchFamily="18" charset="0"/>
              </a:rPr>
              <a:t> </a:t>
            </a:r>
          </a:p>
        </p:txBody>
      </p:sp>
      <p:grpSp>
        <p:nvGrpSpPr>
          <p:cNvPr id="10" name="Grupo 9"/>
          <p:cNvGrpSpPr/>
          <p:nvPr/>
        </p:nvGrpSpPr>
        <p:grpSpPr>
          <a:xfrm>
            <a:off x="611560" y="1844824"/>
            <a:ext cx="4104456" cy="3168352"/>
            <a:chOff x="4230284" y="2348880"/>
            <a:chExt cx="4104456" cy="3168352"/>
          </a:xfrm>
        </p:grpSpPr>
        <p:grpSp>
          <p:nvGrpSpPr>
            <p:cNvPr id="11" name="Grupo 10"/>
            <p:cNvGrpSpPr/>
            <p:nvPr/>
          </p:nvGrpSpPr>
          <p:grpSpPr>
            <a:xfrm>
              <a:off x="4979213" y="2348880"/>
              <a:ext cx="2761902" cy="3168352"/>
              <a:chOff x="4644008" y="1931839"/>
              <a:chExt cx="3753148" cy="4305473"/>
            </a:xfrm>
          </p:grpSpPr>
          <p:grpSp>
            <p:nvGrpSpPr>
              <p:cNvPr id="13" name="Grupo 12"/>
              <p:cNvGrpSpPr/>
              <p:nvPr userDrawn="1"/>
            </p:nvGrpSpPr>
            <p:grpSpPr>
              <a:xfrm>
                <a:off x="4644008" y="1931839"/>
                <a:ext cx="3753148" cy="4305473"/>
                <a:chOff x="4644008" y="1931839"/>
                <a:chExt cx="3753148" cy="4305473"/>
              </a:xfrm>
            </p:grpSpPr>
            <p:sp>
              <p:nvSpPr>
                <p:cNvPr id="15" name="Retângulo 10"/>
                <p:cNvSpPr/>
                <p:nvPr/>
              </p:nvSpPr>
              <p:spPr bwMode="auto">
                <a:xfrm>
                  <a:off x="4644008" y="1931839"/>
                  <a:ext cx="3753148" cy="4305473"/>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tx2">
                    <a:lumMod val="7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ln>
                      <a:solidFill>
                        <a:sysClr val="windowText" lastClr="000000"/>
                      </a:solidFill>
                    </a:ln>
                  </a:endParaRPr>
                </a:p>
              </p:txBody>
            </p:sp>
            <p:sp>
              <p:nvSpPr>
                <p:cNvPr id="16" name="Retângulo 10"/>
                <p:cNvSpPr/>
                <p:nvPr/>
              </p:nvSpPr>
              <p:spPr bwMode="auto">
                <a:xfrm>
                  <a:off x="4896879" y="2222419"/>
                  <a:ext cx="3247404" cy="3724312"/>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grpSp>
          <p:sp>
            <p:nvSpPr>
              <p:cNvPr id="14" name="Retângulo 11"/>
              <p:cNvSpPr>
                <a:spLocks noChangeArrowheads="1"/>
              </p:cNvSpPr>
              <p:nvPr/>
            </p:nvSpPr>
            <p:spPr bwMode="auto">
              <a:xfrm>
                <a:off x="4896879" y="2291354"/>
                <a:ext cx="3247404" cy="238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pt-BR" altLang="pt-BR" sz="2400" b="1" dirty="0">
                    <a:solidFill>
                      <a:schemeClr val="bg1"/>
                    </a:solidFill>
                  </a:rPr>
                  <a:t>Hospitais</a:t>
                </a:r>
              </a:p>
            </p:txBody>
          </p:sp>
        </p:grpSp>
        <p:sp>
          <p:nvSpPr>
            <p:cNvPr id="12" name="Retângulo 11"/>
            <p:cNvSpPr/>
            <p:nvPr/>
          </p:nvSpPr>
          <p:spPr>
            <a:xfrm>
              <a:off x="4230284" y="3975447"/>
              <a:ext cx="4104456" cy="461665"/>
            </a:xfrm>
            <a:prstGeom prst="rect">
              <a:avLst/>
            </a:prstGeom>
            <a:solidFill>
              <a:schemeClr val="bg1"/>
            </a:solidFill>
          </p:spPr>
          <p:txBody>
            <a:bodyPr wrap="none" lIns="0" tIns="0" rIns="0" bIns="0" anchor="ctr" anchorCtr="0">
              <a:noAutofit/>
            </a:bodyPr>
            <a:lstStyle/>
            <a:p>
              <a:pPr marL="354012"/>
              <a:r>
                <a:rPr lang="pt-BR" dirty="0"/>
                <a:t>               Decisão PL-1794/2015</a:t>
              </a:r>
            </a:p>
            <a:p>
              <a:pPr marL="354012"/>
              <a:endParaRPr lang="pt-BR" dirty="0"/>
            </a:p>
          </p:txBody>
        </p:sp>
      </p:grpSp>
      <p:grpSp>
        <p:nvGrpSpPr>
          <p:cNvPr id="17" name="Grupo 16"/>
          <p:cNvGrpSpPr/>
          <p:nvPr/>
        </p:nvGrpSpPr>
        <p:grpSpPr>
          <a:xfrm>
            <a:off x="3995936" y="332656"/>
            <a:ext cx="4583886" cy="3168352"/>
            <a:chOff x="10573499" y="794147"/>
            <a:chExt cx="4583886" cy="3168352"/>
          </a:xfrm>
        </p:grpSpPr>
        <p:grpSp>
          <p:nvGrpSpPr>
            <p:cNvPr id="18" name="Grupo 17"/>
            <p:cNvGrpSpPr/>
            <p:nvPr/>
          </p:nvGrpSpPr>
          <p:grpSpPr>
            <a:xfrm>
              <a:off x="11412483" y="794147"/>
              <a:ext cx="2761902" cy="3168352"/>
              <a:chOff x="4644008" y="1931839"/>
              <a:chExt cx="3753148" cy="4305473"/>
            </a:xfrm>
          </p:grpSpPr>
          <p:grpSp>
            <p:nvGrpSpPr>
              <p:cNvPr id="20" name="Grupo 19"/>
              <p:cNvGrpSpPr/>
              <p:nvPr userDrawn="1"/>
            </p:nvGrpSpPr>
            <p:grpSpPr>
              <a:xfrm>
                <a:off x="4644008" y="1931839"/>
                <a:ext cx="3753148" cy="4305473"/>
                <a:chOff x="4644008" y="1931839"/>
                <a:chExt cx="3753148" cy="4305473"/>
              </a:xfrm>
            </p:grpSpPr>
            <p:sp>
              <p:nvSpPr>
                <p:cNvPr id="22" name="Retângulo 10"/>
                <p:cNvSpPr/>
                <p:nvPr/>
              </p:nvSpPr>
              <p:spPr bwMode="auto">
                <a:xfrm>
                  <a:off x="4644008" y="1931839"/>
                  <a:ext cx="3753148" cy="4305473"/>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tx1">
                    <a:lumMod val="85000"/>
                    <a:lumOff val="1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23" name="Retângulo 10"/>
                <p:cNvSpPr/>
                <p:nvPr/>
              </p:nvSpPr>
              <p:spPr bwMode="auto">
                <a:xfrm>
                  <a:off x="4896879" y="2222419"/>
                  <a:ext cx="3247403" cy="3724313"/>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grpSp>
          <p:sp>
            <p:nvSpPr>
              <p:cNvPr id="21" name="Retângulo 11"/>
              <p:cNvSpPr>
                <a:spLocks noChangeArrowheads="1"/>
              </p:cNvSpPr>
              <p:nvPr/>
            </p:nvSpPr>
            <p:spPr bwMode="auto">
              <a:xfrm>
                <a:off x="4896879" y="2291354"/>
                <a:ext cx="3247404" cy="238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ts val="0"/>
                  </a:spcBef>
                  <a:buNone/>
                </a:pPr>
                <a:r>
                  <a:rPr lang="pt-BR" altLang="pt-BR" sz="2400" b="1" dirty="0">
                    <a:solidFill>
                      <a:schemeClr val="bg1"/>
                    </a:solidFill>
                  </a:rPr>
                  <a:t>Cabeamento para Telecom</a:t>
                </a:r>
              </a:p>
            </p:txBody>
          </p:sp>
        </p:grpSp>
        <p:sp>
          <p:nvSpPr>
            <p:cNvPr id="19" name="Retângulo 18"/>
            <p:cNvSpPr/>
            <p:nvPr/>
          </p:nvSpPr>
          <p:spPr>
            <a:xfrm>
              <a:off x="10573499" y="2420714"/>
              <a:ext cx="4583886" cy="461665"/>
            </a:xfrm>
            <a:prstGeom prst="rect">
              <a:avLst/>
            </a:prstGeom>
            <a:solidFill>
              <a:schemeClr val="bg1"/>
            </a:solidFill>
          </p:spPr>
          <p:txBody>
            <a:bodyPr wrap="none" lIns="0" tIns="0" rIns="0" bIns="0" anchor="ctr" anchorCtr="0">
              <a:noAutofit/>
            </a:bodyPr>
            <a:lstStyle/>
            <a:p>
              <a:pPr marL="354012"/>
              <a:r>
                <a:rPr lang="pt-BR" dirty="0"/>
                <a:t>     Linhas e redes de Telecomunicações</a:t>
              </a:r>
            </a:p>
          </p:txBody>
        </p:sp>
      </p:grpSp>
      <p:grpSp>
        <p:nvGrpSpPr>
          <p:cNvPr id="24" name="Grupo 23"/>
          <p:cNvGrpSpPr/>
          <p:nvPr/>
        </p:nvGrpSpPr>
        <p:grpSpPr>
          <a:xfrm>
            <a:off x="3491880" y="3663685"/>
            <a:ext cx="4320480" cy="3168352"/>
            <a:chOff x="11874890" y="5219107"/>
            <a:chExt cx="4320480" cy="3168352"/>
          </a:xfrm>
        </p:grpSpPr>
        <p:grpSp>
          <p:nvGrpSpPr>
            <p:cNvPr id="25" name="Grupo 24"/>
            <p:cNvGrpSpPr/>
            <p:nvPr/>
          </p:nvGrpSpPr>
          <p:grpSpPr>
            <a:xfrm>
              <a:off x="12567129" y="5219107"/>
              <a:ext cx="2761902" cy="3168352"/>
              <a:chOff x="4644008" y="1931839"/>
              <a:chExt cx="3753148" cy="4305473"/>
            </a:xfrm>
          </p:grpSpPr>
          <p:grpSp>
            <p:nvGrpSpPr>
              <p:cNvPr id="27" name="Grupo 26"/>
              <p:cNvGrpSpPr/>
              <p:nvPr userDrawn="1"/>
            </p:nvGrpSpPr>
            <p:grpSpPr>
              <a:xfrm>
                <a:off x="4644008" y="1931839"/>
                <a:ext cx="3753148" cy="4305473"/>
                <a:chOff x="4644008" y="1931839"/>
                <a:chExt cx="3753148" cy="4305473"/>
              </a:xfrm>
            </p:grpSpPr>
            <p:sp>
              <p:nvSpPr>
                <p:cNvPr id="29" name="Retângulo 10"/>
                <p:cNvSpPr/>
                <p:nvPr/>
              </p:nvSpPr>
              <p:spPr bwMode="auto">
                <a:xfrm>
                  <a:off x="4644008" y="1931839"/>
                  <a:ext cx="3753148" cy="4305473"/>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tx1">
                    <a:lumMod val="85000"/>
                    <a:lumOff val="1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30" name="Retângulo 10"/>
                <p:cNvSpPr/>
                <p:nvPr/>
              </p:nvSpPr>
              <p:spPr bwMode="auto">
                <a:xfrm>
                  <a:off x="4915379" y="2222419"/>
                  <a:ext cx="3247404" cy="3724312"/>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grpSp>
          <p:sp>
            <p:nvSpPr>
              <p:cNvPr id="28" name="Retângulo 11"/>
              <p:cNvSpPr>
                <a:spLocks noChangeArrowheads="1"/>
              </p:cNvSpPr>
              <p:nvPr/>
            </p:nvSpPr>
            <p:spPr bwMode="auto">
              <a:xfrm>
                <a:off x="4896879" y="2291354"/>
                <a:ext cx="3247404" cy="238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ts val="0"/>
                  </a:spcBef>
                  <a:buNone/>
                </a:pPr>
                <a:r>
                  <a:rPr lang="pt-BR" altLang="pt-BR" sz="2400" b="1" dirty="0">
                    <a:solidFill>
                      <a:schemeClr val="bg1"/>
                    </a:solidFill>
                  </a:rPr>
                  <a:t>Geração Fotovoltaica</a:t>
                </a:r>
              </a:p>
            </p:txBody>
          </p:sp>
        </p:grpSp>
        <p:sp>
          <p:nvSpPr>
            <p:cNvPr id="26" name="Retângulo 25"/>
            <p:cNvSpPr/>
            <p:nvPr/>
          </p:nvSpPr>
          <p:spPr>
            <a:xfrm>
              <a:off x="11874890" y="6845673"/>
              <a:ext cx="4320480" cy="461665"/>
            </a:xfrm>
            <a:prstGeom prst="rect">
              <a:avLst/>
            </a:prstGeom>
            <a:solidFill>
              <a:schemeClr val="bg1"/>
            </a:solidFill>
          </p:spPr>
          <p:txBody>
            <a:bodyPr wrap="none" lIns="0" tIns="0" rIns="0" bIns="0" anchor="ctr" anchorCtr="0">
              <a:noAutofit/>
            </a:bodyPr>
            <a:lstStyle/>
            <a:p>
              <a:pPr marL="354012"/>
              <a:r>
                <a:rPr lang="pt-BR" dirty="0"/>
                <a:t>              Decisão PL-2413/2017</a:t>
              </a:r>
            </a:p>
          </p:txBody>
        </p:sp>
      </p:grpSp>
      <p:sp>
        <p:nvSpPr>
          <p:cNvPr id="31" name="Espaço Reservado para Texto 3"/>
          <p:cNvSpPr txBox="1">
            <a:spLocks/>
          </p:cNvSpPr>
          <p:nvPr/>
        </p:nvSpPr>
        <p:spPr>
          <a:xfrm>
            <a:off x="0" y="585555"/>
            <a:ext cx="4716016" cy="1569660"/>
          </a:xfrm>
          <a:prstGeom prst="rect">
            <a:avLst/>
          </a:prstGeom>
        </p:spPr>
        <p:txBody>
          <a:bodyPr wrap="square" lIns="720000" rIns="720000" anchor="t"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400" dirty="0">
                <a:solidFill>
                  <a:schemeClr val="bg1"/>
                </a:solidFill>
              </a:rPr>
              <a:t>Pontos focais da Fiscalização do Crea-SP no âmbito da CEEE</a:t>
            </a:r>
          </a:p>
        </p:txBody>
      </p:sp>
      <p:pic>
        <p:nvPicPr>
          <p:cNvPr id="32" name="Imagem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2832226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4824" y="-3445647"/>
            <a:ext cx="9167726" cy="12021475"/>
          </a:xfrm>
          <a:prstGeom prst="rect">
            <a:avLst/>
          </a:prstGeom>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7" name="Espaço Reservado para Texto 3"/>
          <p:cNvSpPr txBox="1">
            <a:spLocks/>
          </p:cNvSpPr>
          <p:nvPr/>
        </p:nvSpPr>
        <p:spPr>
          <a:xfrm>
            <a:off x="3851920" y="2587100"/>
            <a:ext cx="5472608" cy="2167116"/>
          </a:xfrm>
          <a:prstGeom prst="snip2DiagRect">
            <a:avLst/>
          </a:prstGeom>
          <a:solidFill>
            <a:schemeClr val="bg1">
              <a:alpha val="89000"/>
            </a:schemeClr>
          </a:solidFill>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800" dirty="0"/>
              <a:t>Empresas que prestam serviços de Instalação de cabos para serviços de Telecomunicações  </a:t>
            </a:r>
          </a:p>
        </p:txBody>
      </p:sp>
    </p:spTree>
    <p:extLst>
      <p:ext uri="{BB962C8B-B14F-4D97-AF65-F5344CB8AC3E}">
        <p14:creationId xmlns:p14="http://schemas.microsoft.com/office/powerpoint/2010/main" val="328683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1800" dirty="0"/>
              <a:t>8.14.	LINHAS E REDES DE TELECOMUNICAÇÕES</a:t>
            </a:r>
          </a:p>
          <a:p>
            <a:endParaRPr lang="pt-BR" sz="1800" dirty="0"/>
          </a:p>
          <a:p>
            <a:r>
              <a:rPr lang="pt-BR" sz="1800" dirty="0"/>
              <a:t>São sistemas que, interligados, transmitem informação para diversos pontos. As informações podem ser áudio e/ou dados. Os meios em que serão transmitidas são: par metálico ou óptico e radiofrequência.</a:t>
            </a:r>
          </a:p>
          <a:p>
            <a:endParaRPr lang="pt-BR" sz="1800" dirty="0"/>
          </a:p>
          <a:p>
            <a:r>
              <a:rPr lang="pt-BR" sz="1800" dirty="0"/>
              <a:t>EXEMPLOS DE ONDE FISCALIZAR</a:t>
            </a:r>
          </a:p>
          <a:p>
            <a:endParaRPr lang="pt-BR" sz="1800" dirty="0"/>
          </a:p>
          <a:p>
            <a:endParaRPr lang="pt-BR" sz="1800" dirty="0"/>
          </a:p>
          <a:p>
            <a:pPr marL="171450" indent="-171450">
              <a:buFont typeface="Arial" panose="020B0604020202020204" pitchFamily="34" charset="0"/>
              <a:buChar char="•"/>
            </a:pPr>
            <a:r>
              <a:rPr lang="pt-BR" sz="1800" dirty="0"/>
              <a:t>	Empresas de telecomunicação;</a:t>
            </a:r>
          </a:p>
          <a:p>
            <a:pPr marL="171450" indent="-171450">
              <a:buFont typeface="Arial" panose="020B0604020202020204" pitchFamily="34" charset="0"/>
              <a:buChar char="•"/>
            </a:pPr>
            <a:r>
              <a:rPr lang="pt-BR" sz="1800" dirty="0"/>
              <a:t>	Órgãos públicos.</a:t>
            </a:r>
          </a:p>
          <a:p>
            <a:endParaRPr lang="pt-BR" sz="1200" dirty="0"/>
          </a:p>
          <a:p>
            <a:endParaRPr lang="pt-BR" sz="1200" dirty="0"/>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1840770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dirty="0"/>
              <a:t>ATIVIDADES TÉCNICAS PERTINENTES</a:t>
            </a:r>
          </a:p>
          <a:p>
            <a:r>
              <a:rPr lang="pt-BR" dirty="0"/>
              <a:t>Orçamento;</a:t>
            </a:r>
          </a:p>
          <a:p>
            <a:r>
              <a:rPr lang="pt-BR" dirty="0"/>
              <a:t>Projeto;</a:t>
            </a:r>
          </a:p>
          <a:p>
            <a:r>
              <a:rPr lang="pt-BR" dirty="0"/>
              <a:t>Instalação;</a:t>
            </a:r>
          </a:p>
          <a:p>
            <a:r>
              <a:rPr lang="pt-BR" dirty="0"/>
              <a:t>Manutenção;</a:t>
            </a:r>
          </a:p>
          <a:p>
            <a:r>
              <a:rPr lang="pt-BR" dirty="0"/>
              <a:t>Laudo;</a:t>
            </a:r>
          </a:p>
          <a:p>
            <a:r>
              <a:rPr lang="pt-BR" dirty="0"/>
              <a:t>Vistoria;</a:t>
            </a:r>
          </a:p>
          <a:p>
            <a:r>
              <a:rPr lang="pt-BR" dirty="0"/>
              <a:t>Fiscalização da atividade.</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385808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sz="1800" dirty="0"/>
              <a:t>PARÂMETROS PARA A FISCALIZAÇÃO</a:t>
            </a:r>
          </a:p>
          <a:p>
            <a:endParaRPr lang="pt-BR" sz="1800" dirty="0"/>
          </a:p>
          <a:p>
            <a:r>
              <a:rPr lang="pt-BR" sz="1800" dirty="0"/>
              <a:t>Em havendo a existência de linhas e redes de telecomunicações no empreendimento fiscalizado, questionar sobre a existência de pessoa física ou jurídica responsável pelas atividades técnicas envolvendo o equipamento, com a posterior verificação da existência de ART.</a:t>
            </a:r>
          </a:p>
          <a:p>
            <a:r>
              <a:rPr lang="pt-BR" sz="1800" dirty="0"/>
              <a:t>As atividades tratadas neste documento deverão estar a cargo de pessoa física ou jurídica, devidamente registrada no CREA, tendo como responsável técnico profissional da área da Engenharia Elétrica (engenheiro, engenheiro de operação, tecnólogo ou técnico), respeitados os limites de sua formação e que possua em Ficha Cadastral atribuições para atuar em:</a:t>
            </a:r>
          </a:p>
          <a:p>
            <a:pPr marL="285750" indent="-285750">
              <a:buFont typeface="Arial" panose="020B0604020202020204" pitchFamily="34" charset="0"/>
              <a:buChar char="•"/>
            </a:pPr>
            <a:r>
              <a:rPr lang="pt-BR" sz="1800" dirty="0"/>
              <a:t>Telecomunicações (sistemas de comunicação e telecomunicações);</a:t>
            </a:r>
          </a:p>
          <a:p>
            <a:pPr marL="285750" indent="-285750">
              <a:buFont typeface="Arial" panose="020B0604020202020204" pitchFamily="34" charset="0"/>
              <a:buChar char="•"/>
            </a:pPr>
            <a:r>
              <a:rPr lang="pt-BR" sz="1800" dirty="0"/>
              <a:t>Computação (Sistema Supervisório).</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2943848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sz="2000" dirty="0"/>
              <a:t>DOCUMENTAÇÃO COMPROBATÓRIA</a:t>
            </a:r>
          </a:p>
          <a:p>
            <a:endParaRPr lang="pt-BR" sz="2000" dirty="0"/>
          </a:p>
          <a:p>
            <a:r>
              <a:rPr lang="pt-BR" sz="2000" dirty="0"/>
              <a:t>São os documentos aceitos para comprovar que o serviço foi realizado, de fato, pelo fiscalizado.</a:t>
            </a:r>
          </a:p>
          <a:p>
            <a:pPr marL="171450" indent="-171450" algn="just">
              <a:buFont typeface="Arial" panose="020B0604020202020204" pitchFamily="34" charset="0"/>
              <a:buChar char="•"/>
            </a:pPr>
            <a:r>
              <a:rPr lang="pt-BR" sz="2000" dirty="0"/>
              <a:t>	        ART (Conforme a 1025 de 30 de outubro de 2009);</a:t>
            </a:r>
          </a:p>
          <a:p>
            <a:pPr marL="171450" indent="-171450" algn="just">
              <a:buFont typeface="Arial" panose="020B0604020202020204" pitchFamily="34" charset="0"/>
              <a:buChar char="•"/>
            </a:pPr>
            <a:r>
              <a:rPr lang="pt-BR" sz="2000" dirty="0"/>
              <a:t>                     Cópia do Projeto;</a:t>
            </a:r>
          </a:p>
          <a:p>
            <a:pPr marL="171450" indent="-171450" algn="just">
              <a:buFont typeface="Arial" panose="020B0604020202020204" pitchFamily="34" charset="0"/>
              <a:buChar char="•"/>
            </a:pPr>
            <a:r>
              <a:rPr lang="pt-BR" sz="2000" dirty="0"/>
              <a:t>                     Contrato de Prestação de Serviços;</a:t>
            </a:r>
          </a:p>
          <a:p>
            <a:pPr marL="171450" indent="-171450" algn="just">
              <a:buFont typeface="Arial" panose="020B0604020202020204" pitchFamily="34" charset="0"/>
              <a:buChar char="•"/>
            </a:pPr>
            <a:r>
              <a:rPr lang="pt-BR" sz="2000" dirty="0"/>
              <a:t>                     Fotografia;</a:t>
            </a:r>
          </a:p>
          <a:p>
            <a:pPr marL="171450" indent="-171450" algn="just">
              <a:buFont typeface="Arial" panose="020B0604020202020204" pitchFamily="34" charset="0"/>
              <a:buChar char="•"/>
            </a:pPr>
            <a:r>
              <a:rPr lang="pt-BR" sz="2000" dirty="0"/>
              <a:t>                     Relatório de serviço realizado;</a:t>
            </a:r>
          </a:p>
          <a:p>
            <a:pPr marL="171450" indent="-171450" algn="just">
              <a:buFont typeface="Arial" panose="020B0604020202020204" pitchFamily="34" charset="0"/>
              <a:buChar char="•"/>
            </a:pPr>
            <a:r>
              <a:rPr lang="pt-BR" sz="2000" dirty="0"/>
              <a:t>                     ART de fiscalização (fiscal do contrato).</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4261624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200" dirty="0"/>
              <a:t>EXIGÊNCIA DE ART (Conforme a 1025 de 30 de outubro de 2009)</a:t>
            </a:r>
          </a:p>
          <a:p>
            <a:endParaRPr lang="pt-BR" sz="2200" dirty="0"/>
          </a:p>
          <a:p>
            <a:pPr marL="171450" indent="-171450" algn="just">
              <a:buFont typeface="Arial" panose="020B0604020202020204" pitchFamily="34" charset="0"/>
              <a:buChar char="•"/>
            </a:pPr>
            <a:r>
              <a:rPr lang="pt-BR" sz="2200" dirty="0"/>
              <a:t>	Uma ART para cada contrato de serviços firmado entre as partes;</a:t>
            </a:r>
          </a:p>
          <a:p>
            <a:pPr marL="171450" indent="-171450" algn="just">
              <a:buFont typeface="Arial" panose="020B0604020202020204" pitchFamily="34" charset="0"/>
              <a:buChar char="•"/>
            </a:pPr>
            <a:r>
              <a:rPr lang="pt-BR" sz="2200" dirty="0"/>
              <a:t>	Uma ART de Cargo ou Função para cada profissional integrante do quadro de empresa registrada no CREA e que realize atividades técnicas no exercício da profissão;</a:t>
            </a:r>
          </a:p>
          <a:p>
            <a:pPr marL="171450" indent="-171450" algn="just">
              <a:buFont typeface="Arial" panose="020B0604020202020204" pitchFamily="34" charset="0"/>
              <a:buChar char="•"/>
            </a:pPr>
            <a:r>
              <a:rPr lang="pt-BR" sz="2200" dirty="0"/>
              <a:t>	Uma ART de fiscalização para o profissional habilitado fiscal do contrato.</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4236786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Manual de Fiscalização - CCEEE</a:t>
            </a:r>
          </a:p>
        </p:txBody>
      </p:sp>
      <p:sp>
        <p:nvSpPr>
          <p:cNvPr id="7" name="Espaço Reservado para Texto 2"/>
          <p:cNvSpPr txBox="1">
            <a:spLocks/>
          </p:cNvSpPr>
          <p:nvPr/>
        </p:nvSpPr>
        <p:spPr>
          <a:xfrm>
            <a:off x="0" y="1484313"/>
            <a:ext cx="9144000" cy="4551362"/>
          </a:xfrm>
          <a:prstGeom prst="rect">
            <a:avLst/>
          </a:prstGeom>
        </p:spPr>
        <p:txBody>
          <a:bodyPr lIns="972000" tIns="360000" rIns="972000" bIns="360000" anchor="ctr"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dirty="0"/>
              <a:t>OBSERVAÇÕES</a:t>
            </a:r>
          </a:p>
          <a:p>
            <a:endParaRPr lang="pt-BR" dirty="0"/>
          </a:p>
          <a:p>
            <a:pPr algn="just"/>
            <a:r>
              <a:rPr lang="pt-BR" dirty="0"/>
              <a:t>Os parâmetros acima são orientativos.</a:t>
            </a:r>
          </a:p>
          <a:p>
            <a:pPr algn="just"/>
            <a:r>
              <a:rPr lang="pt-BR" dirty="0"/>
              <a:t>Os casos omissos ou não previstos deverão ser encaminhados aos Núcleos de Fiscalização e, persistindo a dúvida, por meio de consulta técnica à Câmara Especializada de Engenharia Elétrica.</a:t>
            </a:r>
          </a:p>
          <a:p>
            <a:pPr algn="just"/>
            <a:r>
              <a:rPr lang="pt-BR" dirty="0"/>
              <a:t>Orientações dos especialistas da CEEE aos quadros de fiscalização.</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2286529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Retângulo 10"/>
          <p:cNvSpPr/>
          <p:nvPr/>
        </p:nvSpPr>
        <p:spPr>
          <a:xfrm>
            <a:off x="407272" y="1484784"/>
            <a:ext cx="8413200" cy="82629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5" name="Retângulo 10"/>
          <p:cNvSpPr/>
          <p:nvPr/>
        </p:nvSpPr>
        <p:spPr>
          <a:xfrm>
            <a:off x="527872" y="-1809750"/>
            <a:ext cx="8100000" cy="866775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sz="2400" dirty="0">
              <a:solidFill>
                <a:schemeClr val="tx1"/>
              </a:solidFill>
            </a:endParaRPr>
          </a:p>
        </p:txBody>
      </p:sp>
      <p:sp>
        <p:nvSpPr>
          <p:cNvPr id="7" name="Espaço Reservado para Texto 2"/>
          <p:cNvSpPr txBox="1">
            <a:spLocks/>
          </p:cNvSpPr>
          <p:nvPr/>
        </p:nvSpPr>
        <p:spPr>
          <a:xfrm>
            <a:off x="0" y="260648"/>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8" name="Espaço Reservado para Texto 2"/>
          <p:cNvSpPr txBox="1">
            <a:spLocks/>
          </p:cNvSpPr>
          <p:nvPr/>
        </p:nvSpPr>
        <p:spPr>
          <a:xfrm>
            <a:off x="0" y="550421"/>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Como Identificar</a:t>
            </a:r>
          </a:p>
        </p:txBody>
      </p:sp>
      <p:sp>
        <p:nvSpPr>
          <p:cNvPr id="9"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sz="2000" b="1" dirty="0"/>
              <a:t>Conforme disposto no trabalho apresentado pelo GTT Interpretação da NR10 e NR 35 para compartilhamento de postes, no ano de 2018</a:t>
            </a:r>
          </a:p>
          <a:p>
            <a:pPr algn="ctr"/>
            <a:endParaRPr lang="pt-BR" sz="2000" b="1" dirty="0"/>
          </a:p>
          <a:p>
            <a:pPr algn="ctr"/>
            <a:r>
              <a:rPr lang="pt-BR" sz="2000" b="1" dirty="0"/>
              <a:t> </a:t>
            </a:r>
            <a:r>
              <a:rPr lang="pt-BR" sz="2000" dirty="0"/>
              <a:t>A Concessionária de distribuição de Energia Elétrica tem a obrigação de garantir e fiscalizar a construção de redes de telefonia e TV a cabo de forma adequadas, e, as empresas que executam atividades tem responsabilidades intrínsecas de executar as atividades atendendo os requisitos de projeto (a responsabilidade é solidária)</a:t>
            </a: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143327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64" presetClass="path" presetSubtype="0" accel="50000" decel="50000" fill="hold" nodeType="withEffect">
                                  <p:stCondLst>
                                    <p:cond delay="0"/>
                                  </p:stCondLst>
                                  <p:childTnLst>
                                    <p:animMotion origin="layout" path="M 0.01267 1.7448 L -0.00295 -0.71686 " pathEditMode="relative" rAng="0" ptsTypes="AA">
                                      <p:cBhvr>
                                        <p:cTn id="12" dur="2000" fill="hold"/>
                                        <p:tgtEl>
                                          <p:spTgt spid="5"/>
                                        </p:tgtEl>
                                        <p:attrNameLst>
                                          <p:attrName>ppt_x</p:attrName>
                                          <p:attrName>ppt_y</p:attrName>
                                        </p:attrNameLst>
                                      </p:cBhvr>
                                      <p:rCtr x="-781" y="-123095"/>
                                    </p:animMotion>
                                  </p:childTnLst>
                                </p:cTn>
                              </p:par>
                              <p:par>
                                <p:cTn id="13" presetID="64" presetClass="path" presetSubtype="0" accel="50000" decel="47000" fill="hold" nodeType="withEffect">
                                  <p:stCondLst>
                                    <p:cond delay="500"/>
                                  </p:stCondLst>
                                  <p:childTnLst>
                                    <p:animMotion origin="layout" path="M 0.00017 1.26097 L -0.00573 -1.09192 " pathEditMode="relative" rAng="0" ptsTypes="AA">
                                      <p:cBhvr>
                                        <p:cTn id="14" dur="2000" fill="hold"/>
                                        <p:tgtEl>
                                          <p:spTgt spid="4"/>
                                        </p:tgtEl>
                                        <p:attrNameLst>
                                          <p:attrName>ppt_x</p:attrName>
                                          <p:attrName>ppt_y</p:attrName>
                                        </p:attrNameLst>
                                      </p:cBhvr>
                                      <p:rCtr x="-295" y="-117644"/>
                                    </p:animMotion>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par>
                          <p:cTn id="19" fill="hold">
                            <p:stCondLst>
                              <p:cond delay="3250"/>
                            </p:stCondLst>
                            <p:childTnLst>
                              <p:par>
                                <p:cTn id="20" presetID="10" presetClass="entr" presetSubtype="0" fill="hold" grpId="0" nodeType="after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Retângulo 10"/>
          <p:cNvSpPr/>
          <p:nvPr/>
        </p:nvSpPr>
        <p:spPr>
          <a:xfrm>
            <a:off x="407272" y="1484784"/>
            <a:ext cx="8413200" cy="82629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5" name="Retângulo 10"/>
          <p:cNvSpPr/>
          <p:nvPr/>
        </p:nvSpPr>
        <p:spPr>
          <a:xfrm>
            <a:off x="527872" y="-1809750"/>
            <a:ext cx="8100000" cy="866775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sz="2400" dirty="0">
              <a:solidFill>
                <a:schemeClr val="tx1"/>
              </a:solidFill>
            </a:endParaRPr>
          </a:p>
        </p:txBody>
      </p:sp>
      <p:sp>
        <p:nvSpPr>
          <p:cNvPr id="7" name="Espaço Reservado para Texto 2"/>
          <p:cNvSpPr txBox="1">
            <a:spLocks/>
          </p:cNvSpPr>
          <p:nvPr/>
        </p:nvSpPr>
        <p:spPr>
          <a:xfrm>
            <a:off x="0" y="260648"/>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8" name="Espaço Reservado para Texto 2"/>
          <p:cNvSpPr txBox="1">
            <a:spLocks/>
          </p:cNvSpPr>
          <p:nvPr/>
        </p:nvSpPr>
        <p:spPr>
          <a:xfrm>
            <a:off x="0" y="550421"/>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Como Identificar</a:t>
            </a:r>
          </a:p>
        </p:txBody>
      </p:sp>
      <p:sp>
        <p:nvSpPr>
          <p:cNvPr id="9"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sz="2800" dirty="0"/>
              <a:t>Ainda conforme recomendado pelo GTT, é fundamental solicitar as concessionárias informações quanto as redes existentes na estrutura, seus projetos, responsáveis técnicos, e as empresas que prestaram os serviços de instalação de cabos.</a:t>
            </a: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20882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64" presetClass="path" presetSubtype="0" accel="50000" decel="50000" fill="hold" nodeType="withEffect">
                                  <p:stCondLst>
                                    <p:cond delay="0"/>
                                  </p:stCondLst>
                                  <p:childTnLst>
                                    <p:animMotion origin="layout" path="M 0.01267 1.7448 L -0.00295 -0.71686 " pathEditMode="relative" rAng="0" ptsTypes="AA">
                                      <p:cBhvr>
                                        <p:cTn id="12" dur="2000" fill="hold"/>
                                        <p:tgtEl>
                                          <p:spTgt spid="5"/>
                                        </p:tgtEl>
                                        <p:attrNameLst>
                                          <p:attrName>ppt_x</p:attrName>
                                          <p:attrName>ppt_y</p:attrName>
                                        </p:attrNameLst>
                                      </p:cBhvr>
                                      <p:rCtr x="-781" y="-123095"/>
                                    </p:animMotion>
                                  </p:childTnLst>
                                </p:cTn>
                              </p:par>
                              <p:par>
                                <p:cTn id="13" presetID="64" presetClass="path" presetSubtype="0" accel="50000" decel="47000" fill="hold" nodeType="withEffect">
                                  <p:stCondLst>
                                    <p:cond delay="500"/>
                                  </p:stCondLst>
                                  <p:childTnLst>
                                    <p:animMotion origin="layout" path="M 0.00017 1.26097 L -0.00573 -1.09192 " pathEditMode="relative" rAng="0" ptsTypes="AA">
                                      <p:cBhvr>
                                        <p:cTn id="14" dur="2000" fill="hold"/>
                                        <p:tgtEl>
                                          <p:spTgt spid="4"/>
                                        </p:tgtEl>
                                        <p:attrNameLst>
                                          <p:attrName>ppt_x</p:attrName>
                                          <p:attrName>ppt_y</p:attrName>
                                        </p:attrNameLst>
                                      </p:cBhvr>
                                      <p:rCtr x="-295" y="-117644"/>
                                    </p:animMotion>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4824" y="-3445647"/>
            <a:ext cx="9167726" cy="12021475"/>
          </a:xfrm>
          <a:prstGeom prst="rect">
            <a:avLst/>
          </a:prstGeom>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7" name="Espaço Reservado para Texto 3"/>
          <p:cNvSpPr txBox="1">
            <a:spLocks/>
          </p:cNvSpPr>
          <p:nvPr/>
        </p:nvSpPr>
        <p:spPr>
          <a:xfrm>
            <a:off x="3851920" y="3358447"/>
            <a:ext cx="5472608" cy="624423"/>
          </a:xfrm>
          <a:prstGeom prst="snip2DiagRect">
            <a:avLst/>
          </a:prstGeom>
          <a:solidFill>
            <a:schemeClr val="bg1">
              <a:alpha val="89000"/>
            </a:schemeClr>
          </a:solidFill>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t-BR" sz="2800" b="1" i="0" u="none" strike="noStrike" kern="1200" cap="none" spc="300" normalizeH="0" baseline="0" noProof="0" dirty="0">
                <a:ln>
                  <a:noFill/>
                </a:ln>
                <a:solidFill>
                  <a:prstClr val="black"/>
                </a:solidFill>
                <a:effectLst/>
                <a:uLnTx/>
                <a:uFillTx/>
                <a:latin typeface="Calibri"/>
                <a:ea typeface="+mn-ea"/>
                <a:cs typeface="+mn-cs"/>
              </a:rPr>
              <a:t>Hospitais</a:t>
            </a:r>
          </a:p>
        </p:txBody>
      </p:sp>
    </p:spTree>
    <p:extLst>
      <p:ext uri="{BB962C8B-B14F-4D97-AF65-F5344CB8AC3E}">
        <p14:creationId xmlns:p14="http://schemas.microsoft.com/office/powerpoint/2010/main" val="140268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Paralelogramo 3"/>
          <p:cNvSpPr/>
          <p:nvPr/>
        </p:nvSpPr>
        <p:spPr>
          <a:xfrm rot="16200000" flipH="1" flipV="1">
            <a:off x="3231232" y="620688"/>
            <a:ext cx="7029400" cy="5445224"/>
          </a:xfrm>
          <a:prstGeom prst="parallelogram">
            <a:avLst>
              <a:gd name="adj" fmla="val 10287"/>
            </a:avLst>
          </a:prstGeom>
          <a:solidFill>
            <a:srgbClr val="FFC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11"/>
          <p:cNvSpPr txBox="1">
            <a:spLocks/>
          </p:cNvSpPr>
          <p:nvPr/>
        </p:nvSpPr>
        <p:spPr>
          <a:xfrm>
            <a:off x="468313" y="3573463"/>
            <a:ext cx="3240087" cy="719137"/>
          </a:xfrm>
          <a:prstGeom prst="snip2DiagRect">
            <a:avLst/>
          </a:prstGeom>
          <a:solidFill>
            <a:schemeClr val="bg1">
              <a:alpha val="89000"/>
            </a:schemeClr>
          </a:solidFill>
        </p:spPr>
        <p:txBody>
          <a:bodyPr tIns="90000" bIns="90000" anchor="ctr" anchorCtr="0">
            <a:normAutofit fontScale="62500" lnSpcReduction="20000"/>
          </a:bodyPr>
          <a:lstStyle>
            <a:lvl1pPr marL="0" indent="0" algn="l" defTabSz="914400" rtl="0" eaLnBrk="1" latinLnBrk="0" hangingPunct="1">
              <a:spcBef>
                <a:spcPct val="20000"/>
              </a:spcBef>
              <a:buFont typeface="Arial" panose="020B0604020202020204" pitchFamily="34" charset="0"/>
              <a:buNone/>
              <a:defRPr lang="pt-BR" sz="28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Decisão PL-1794/2015</a:t>
            </a:r>
          </a:p>
        </p:txBody>
      </p:sp>
      <p:sp>
        <p:nvSpPr>
          <p:cNvPr id="7" name="Espaço Reservado para Texto 8"/>
          <p:cNvSpPr txBox="1">
            <a:spLocks/>
          </p:cNvSpPr>
          <p:nvPr/>
        </p:nvSpPr>
        <p:spPr>
          <a:xfrm>
            <a:off x="4023319" y="-191627"/>
            <a:ext cx="5476076" cy="7083598"/>
          </a:xfrm>
          <a:custGeom>
            <a:avLst/>
            <a:gdLst>
              <a:gd name="connsiteX0" fmla="*/ 0 w 5662613"/>
              <a:gd name="connsiteY0" fmla="*/ 6191250 h 6191250"/>
              <a:gd name="connsiteX1" fmla="*/ 1415653 w 5662613"/>
              <a:gd name="connsiteY1" fmla="*/ 0 h 6191250"/>
              <a:gd name="connsiteX2" fmla="*/ 5662613 w 5662613"/>
              <a:gd name="connsiteY2" fmla="*/ 0 h 6191250"/>
              <a:gd name="connsiteX3" fmla="*/ 4246960 w 5662613"/>
              <a:gd name="connsiteY3" fmla="*/ 6191250 h 6191250"/>
              <a:gd name="connsiteX4" fmla="*/ 0 w 5662613"/>
              <a:gd name="connsiteY4" fmla="*/ 6191250 h 6191250"/>
              <a:gd name="connsiteX0" fmla="*/ 19009 w 5681622"/>
              <a:gd name="connsiteY0" fmla="*/ 6191250 h 6191250"/>
              <a:gd name="connsiteX1" fmla="*/ 0 w 5681622"/>
              <a:gd name="connsiteY1" fmla="*/ 63062 h 6191250"/>
              <a:gd name="connsiteX2" fmla="*/ 5681622 w 5681622"/>
              <a:gd name="connsiteY2" fmla="*/ 0 h 6191250"/>
              <a:gd name="connsiteX3" fmla="*/ 4265969 w 5681622"/>
              <a:gd name="connsiteY3" fmla="*/ 6191250 h 6191250"/>
              <a:gd name="connsiteX4" fmla="*/ 19009 w 5681622"/>
              <a:gd name="connsiteY4" fmla="*/ 6191250 h 6191250"/>
              <a:gd name="connsiteX0" fmla="*/ 19009 w 5429373"/>
              <a:gd name="connsiteY0" fmla="*/ 6679981 h 6679981"/>
              <a:gd name="connsiteX1" fmla="*/ 0 w 5429373"/>
              <a:gd name="connsiteY1" fmla="*/ 551793 h 6679981"/>
              <a:gd name="connsiteX2" fmla="*/ 5429373 w 5429373"/>
              <a:gd name="connsiteY2" fmla="*/ 0 h 6679981"/>
              <a:gd name="connsiteX3" fmla="*/ 4265969 w 5429373"/>
              <a:gd name="connsiteY3" fmla="*/ 6679981 h 6679981"/>
              <a:gd name="connsiteX4" fmla="*/ 19009 w 5429373"/>
              <a:gd name="connsiteY4" fmla="*/ 6679981 h 6679981"/>
              <a:gd name="connsiteX0" fmla="*/ 19009 w 5429373"/>
              <a:gd name="connsiteY0" fmla="*/ 6995291 h 6995291"/>
              <a:gd name="connsiteX1" fmla="*/ 0 w 5429373"/>
              <a:gd name="connsiteY1" fmla="*/ 551793 h 6995291"/>
              <a:gd name="connsiteX2" fmla="*/ 5429373 w 5429373"/>
              <a:gd name="connsiteY2" fmla="*/ 0 h 6995291"/>
              <a:gd name="connsiteX3" fmla="*/ 4265969 w 5429373"/>
              <a:gd name="connsiteY3" fmla="*/ 6679981 h 6995291"/>
              <a:gd name="connsiteX4" fmla="*/ 19009 w 5429373"/>
              <a:gd name="connsiteY4" fmla="*/ 6995291 h 6995291"/>
              <a:gd name="connsiteX0" fmla="*/ 19009 w 5448382"/>
              <a:gd name="connsiteY0" fmla="*/ 6995291 h 6995291"/>
              <a:gd name="connsiteX1" fmla="*/ 0 w 5448382"/>
              <a:gd name="connsiteY1" fmla="*/ 551793 h 6995291"/>
              <a:gd name="connsiteX2" fmla="*/ 5429373 w 5448382"/>
              <a:gd name="connsiteY2" fmla="*/ 0 h 6995291"/>
              <a:gd name="connsiteX3" fmla="*/ 5448382 w 5448382"/>
              <a:gd name="connsiteY3" fmla="*/ 6443498 h 6995291"/>
              <a:gd name="connsiteX4" fmla="*/ 19009 w 5448382"/>
              <a:gd name="connsiteY4" fmla="*/ 6995291 h 6995291"/>
              <a:gd name="connsiteX0" fmla="*/ 19009 w 5477338"/>
              <a:gd name="connsiteY0" fmla="*/ 12397989 h 12397989"/>
              <a:gd name="connsiteX1" fmla="*/ 0 w 5477338"/>
              <a:gd name="connsiteY1" fmla="*/ 5954491 h 12397989"/>
              <a:gd name="connsiteX2" fmla="*/ 5476670 w 5477338"/>
              <a:gd name="connsiteY2" fmla="*/ 0 h 12397989"/>
              <a:gd name="connsiteX3" fmla="*/ 5448382 w 5477338"/>
              <a:gd name="connsiteY3" fmla="*/ 11846196 h 12397989"/>
              <a:gd name="connsiteX4" fmla="*/ 19009 w 5477338"/>
              <a:gd name="connsiteY4" fmla="*/ 12397989 h 12397989"/>
              <a:gd name="connsiteX0" fmla="*/ 34775 w 5493104"/>
              <a:gd name="connsiteY0" fmla="*/ 12397989 h 12397989"/>
              <a:gd name="connsiteX1" fmla="*/ 0 w 5493104"/>
              <a:gd name="connsiteY1" fmla="*/ 1465482 h 12397989"/>
              <a:gd name="connsiteX2" fmla="*/ 5492436 w 5493104"/>
              <a:gd name="connsiteY2" fmla="*/ 0 h 12397989"/>
              <a:gd name="connsiteX3" fmla="*/ 5464148 w 5493104"/>
              <a:gd name="connsiteY3" fmla="*/ 11846196 h 12397989"/>
              <a:gd name="connsiteX4" fmla="*/ 34775 w 5493104"/>
              <a:gd name="connsiteY4" fmla="*/ 12397989 h 12397989"/>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1846196 h 17760963"/>
              <a:gd name="connsiteX4" fmla="*/ 34775 w 5493104"/>
              <a:gd name="connsiteY4" fmla="*/ 17760963 h 17760963"/>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6374930 h 17760963"/>
              <a:gd name="connsiteX4" fmla="*/ 34775 w 5493104"/>
              <a:gd name="connsiteY4" fmla="*/ 17760963 h 17760963"/>
              <a:gd name="connsiteX0" fmla="*/ 3244 w 5493104"/>
              <a:gd name="connsiteY0" fmla="*/ 16251387 h 16374930"/>
              <a:gd name="connsiteX1" fmla="*/ 0 w 5493104"/>
              <a:gd name="connsiteY1" fmla="*/ 1465482 h 16374930"/>
              <a:gd name="connsiteX2" fmla="*/ 5492436 w 5493104"/>
              <a:gd name="connsiteY2" fmla="*/ 0 h 16374930"/>
              <a:gd name="connsiteX3" fmla="*/ 5464148 w 5493104"/>
              <a:gd name="connsiteY3" fmla="*/ 16374930 h 16374930"/>
              <a:gd name="connsiteX4" fmla="*/ 3244 w 5493104"/>
              <a:gd name="connsiteY4" fmla="*/ 16251387 h 16374930"/>
              <a:gd name="connsiteX0" fmla="*/ 1032 w 5490892"/>
              <a:gd name="connsiteY0" fmla="*/ 16255756 h 16379299"/>
              <a:gd name="connsiteX1" fmla="*/ 13553 w 5490892"/>
              <a:gd name="connsiteY1" fmla="*/ 0 h 16379299"/>
              <a:gd name="connsiteX2" fmla="*/ 5490224 w 5490892"/>
              <a:gd name="connsiteY2" fmla="*/ 4369 h 16379299"/>
              <a:gd name="connsiteX3" fmla="*/ 5461936 w 5490892"/>
              <a:gd name="connsiteY3" fmla="*/ 16379299 h 16379299"/>
              <a:gd name="connsiteX4" fmla="*/ 1032 w 5490892"/>
              <a:gd name="connsiteY4" fmla="*/ 16255756 h 16379299"/>
              <a:gd name="connsiteX0" fmla="*/ 1032 w 5490892"/>
              <a:gd name="connsiteY0" fmla="*/ 16255756 h 16379299"/>
              <a:gd name="connsiteX1" fmla="*/ 13553 w 5490892"/>
              <a:gd name="connsiteY1" fmla="*/ 0 h 16379299"/>
              <a:gd name="connsiteX2" fmla="*/ 5490224 w 5490892"/>
              <a:gd name="connsiteY2" fmla="*/ 1513945 h 16379299"/>
              <a:gd name="connsiteX3" fmla="*/ 5461936 w 5490892"/>
              <a:gd name="connsiteY3" fmla="*/ 16379299 h 16379299"/>
              <a:gd name="connsiteX4" fmla="*/ 1032 w 5490892"/>
              <a:gd name="connsiteY4" fmla="*/ 16255756 h 16379299"/>
              <a:gd name="connsiteX0" fmla="*/ 1032 w 5509233"/>
              <a:gd name="connsiteY0" fmla="*/ 16255756 h 17849151"/>
              <a:gd name="connsiteX1" fmla="*/ 13553 w 5509233"/>
              <a:gd name="connsiteY1" fmla="*/ 0 h 17849151"/>
              <a:gd name="connsiteX2" fmla="*/ 5490224 w 5509233"/>
              <a:gd name="connsiteY2" fmla="*/ 1513945 h 17849151"/>
              <a:gd name="connsiteX3" fmla="*/ 5509233 w 5509233"/>
              <a:gd name="connsiteY3" fmla="*/ 17849151 h 17849151"/>
              <a:gd name="connsiteX4" fmla="*/ 1032 w 5509233"/>
              <a:gd name="connsiteY4" fmla="*/ 16255756 h 1784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33" h="17849151">
                <a:moveTo>
                  <a:pt x="1032" y="16255756"/>
                </a:moveTo>
                <a:cubicBezTo>
                  <a:pt x="-5304" y="14213027"/>
                  <a:pt x="19889" y="2042729"/>
                  <a:pt x="13553" y="0"/>
                </a:cubicBezTo>
                <a:lnTo>
                  <a:pt x="5490224" y="1513945"/>
                </a:lnTo>
                <a:cubicBezTo>
                  <a:pt x="5496560" y="3661778"/>
                  <a:pt x="5502897" y="15701318"/>
                  <a:pt x="5509233" y="17849151"/>
                </a:cubicBezTo>
                <a:lnTo>
                  <a:pt x="1032" y="16255756"/>
                </a:lnTo>
                <a:close/>
              </a:path>
            </a:pathLst>
          </a:custGeom>
        </p:spPr>
        <p:txBody>
          <a:bodyPr lIns="396000" rIns="720000" anchor="ctr" anchorCtr="0">
            <a:noAutofit/>
          </a:bodyPr>
          <a:lstStyle>
            <a:lvl1pPr marL="342900" indent="-342900" algn="l" defTabSz="914400" rtl="0" eaLnBrk="1" latinLnBrk="0" hangingPunct="1">
              <a:spcBef>
                <a:spcPct val="20000"/>
              </a:spcBef>
              <a:buFont typeface="Wingdings" panose="05000000000000000000" pitchFamily="2" charset="2"/>
              <a:buChar char="ü"/>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800" dirty="0"/>
              <a:t>Ementa: Responde a consulta da GE Healthcare do Brasil Comércio e Serviços para Equipamentos Médico Hospitalares Ltda., confirmando a necessidade de responsável técnico e dá outras providências.</a:t>
            </a:r>
          </a:p>
        </p:txBody>
      </p:sp>
    </p:spTree>
    <p:extLst>
      <p:ext uri="{BB962C8B-B14F-4D97-AF65-F5344CB8AC3E}">
        <p14:creationId xmlns:p14="http://schemas.microsoft.com/office/powerpoint/2010/main" val="3504081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Paralelogramo 3"/>
          <p:cNvSpPr/>
          <p:nvPr/>
        </p:nvSpPr>
        <p:spPr>
          <a:xfrm rot="16200000" flipH="1" flipV="1">
            <a:off x="3231232" y="620688"/>
            <a:ext cx="7029400" cy="5445224"/>
          </a:xfrm>
          <a:prstGeom prst="parallelogram">
            <a:avLst>
              <a:gd name="adj" fmla="val 10287"/>
            </a:avLst>
          </a:prstGeom>
          <a:solidFill>
            <a:srgbClr val="FFC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11"/>
          <p:cNvSpPr txBox="1">
            <a:spLocks/>
          </p:cNvSpPr>
          <p:nvPr/>
        </p:nvSpPr>
        <p:spPr>
          <a:xfrm>
            <a:off x="468313" y="3573463"/>
            <a:ext cx="3240087" cy="719137"/>
          </a:xfrm>
          <a:prstGeom prst="snip2DiagRect">
            <a:avLst/>
          </a:prstGeom>
          <a:solidFill>
            <a:schemeClr val="bg1">
              <a:alpha val="89000"/>
            </a:schemeClr>
          </a:solidFill>
        </p:spPr>
        <p:txBody>
          <a:bodyPr tIns="90000" bIns="90000" anchor="ctr" anchorCtr="0">
            <a:normAutofit fontScale="62500" lnSpcReduction="20000"/>
          </a:bodyPr>
          <a:lstStyle>
            <a:lvl1pPr marL="0" indent="0" algn="l" defTabSz="914400" rtl="0" eaLnBrk="1" latinLnBrk="0" hangingPunct="1">
              <a:spcBef>
                <a:spcPct val="20000"/>
              </a:spcBef>
              <a:buFont typeface="Arial" panose="020B0604020202020204" pitchFamily="34" charset="0"/>
              <a:buNone/>
              <a:defRPr lang="pt-BR" sz="28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Decisão PL-1794/2015</a:t>
            </a:r>
          </a:p>
        </p:txBody>
      </p:sp>
      <p:sp>
        <p:nvSpPr>
          <p:cNvPr id="7" name="Espaço Reservado para Texto 8"/>
          <p:cNvSpPr txBox="1">
            <a:spLocks/>
          </p:cNvSpPr>
          <p:nvPr/>
        </p:nvSpPr>
        <p:spPr>
          <a:xfrm>
            <a:off x="4023319" y="-191627"/>
            <a:ext cx="5476076" cy="7083598"/>
          </a:xfrm>
          <a:custGeom>
            <a:avLst/>
            <a:gdLst>
              <a:gd name="connsiteX0" fmla="*/ 0 w 5662613"/>
              <a:gd name="connsiteY0" fmla="*/ 6191250 h 6191250"/>
              <a:gd name="connsiteX1" fmla="*/ 1415653 w 5662613"/>
              <a:gd name="connsiteY1" fmla="*/ 0 h 6191250"/>
              <a:gd name="connsiteX2" fmla="*/ 5662613 w 5662613"/>
              <a:gd name="connsiteY2" fmla="*/ 0 h 6191250"/>
              <a:gd name="connsiteX3" fmla="*/ 4246960 w 5662613"/>
              <a:gd name="connsiteY3" fmla="*/ 6191250 h 6191250"/>
              <a:gd name="connsiteX4" fmla="*/ 0 w 5662613"/>
              <a:gd name="connsiteY4" fmla="*/ 6191250 h 6191250"/>
              <a:gd name="connsiteX0" fmla="*/ 19009 w 5681622"/>
              <a:gd name="connsiteY0" fmla="*/ 6191250 h 6191250"/>
              <a:gd name="connsiteX1" fmla="*/ 0 w 5681622"/>
              <a:gd name="connsiteY1" fmla="*/ 63062 h 6191250"/>
              <a:gd name="connsiteX2" fmla="*/ 5681622 w 5681622"/>
              <a:gd name="connsiteY2" fmla="*/ 0 h 6191250"/>
              <a:gd name="connsiteX3" fmla="*/ 4265969 w 5681622"/>
              <a:gd name="connsiteY3" fmla="*/ 6191250 h 6191250"/>
              <a:gd name="connsiteX4" fmla="*/ 19009 w 5681622"/>
              <a:gd name="connsiteY4" fmla="*/ 6191250 h 6191250"/>
              <a:gd name="connsiteX0" fmla="*/ 19009 w 5429373"/>
              <a:gd name="connsiteY0" fmla="*/ 6679981 h 6679981"/>
              <a:gd name="connsiteX1" fmla="*/ 0 w 5429373"/>
              <a:gd name="connsiteY1" fmla="*/ 551793 h 6679981"/>
              <a:gd name="connsiteX2" fmla="*/ 5429373 w 5429373"/>
              <a:gd name="connsiteY2" fmla="*/ 0 h 6679981"/>
              <a:gd name="connsiteX3" fmla="*/ 4265969 w 5429373"/>
              <a:gd name="connsiteY3" fmla="*/ 6679981 h 6679981"/>
              <a:gd name="connsiteX4" fmla="*/ 19009 w 5429373"/>
              <a:gd name="connsiteY4" fmla="*/ 6679981 h 6679981"/>
              <a:gd name="connsiteX0" fmla="*/ 19009 w 5429373"/>
              <a:gd name="connsiteY0" fmla="*/ 6995291 h 6995291"/>
              <a:gd name="connsiteX1" fmla="*/ 0 w 5429373"/>
              <a:gd name="connsiteY1" fmla="*/ 551793 h 6995291"/>
              <a:gd name="connsiteX2" fmla="*/ 5429373 w 5429373"/>
              <a:gd name="connsiteY2" fmla="*/ 0 h 6995291"/>
              <a:gd name="connsiteX3" fmla="*/ 4265969 w 5429373"/>
              <a:gd name="connsiteY3" fmla="*/ 6679981 h 6995291"/>
              <a:gd name="connsiteX4" fmla="*/ 19009 w 5429373"/>
              <a:gd name="connsiteY4" fmla="*/ 6995291 h 6995291"/>
              <a:gd name="connsiteX0" fmla="*/ 19009 w 5448382"/>
              <a:gd name="connsiteY0" fmla="*/ 6995291 h 6995291"/>
              <a:gd name="connsiteX1" fmla="*/ 0 w 5448382"/>
              <a:gd name="connsiteY1" fmla="*/ 551793 h 6995291"/>
              <a:gd name="connsiteX2" fmla="*/ 5429373 w 5448382"/>
              <a:gd name="connsiteY2" fmla="*/ 0 h 6995291"/>
              <a:gd name="connsiteX3" fmla="*/ 5448382 w 5448382"/>
              <a:gd name="connsiteY3" fmla="*/ 6443498 h 6995291"/>
              <a:gd name="connsiteX4" fmla="*/ 19009 w 5448382"/>
              <a:gd name="connsiteY4" fmla="*/ 6995291 h 6995291"/>
              <a:gd name="connsiteX0" fmla="*/ 19009 w 5477338"/>
              <a:gd name="connsiteY0" fmla="*/ 12397989 h 12397989"/>
              <a:gd name="connsiteX1" fmla="*/ 0 w 5477338"/>
              <a:gd name="connsiteY1" fmla="*/ 5954491 h 12397989"/>
              <a:gd name="connsiteX2" fmla="*/ 5476670 w 5477338"/>
              <a:gd name="connsiteY2" fmla="*/ 0 h 12397989"/>
              <a:gd name="connsiteX3" fmla="*/ 5448382 w 5477338"/>
              <a:gd name="connsiteY3" fmla="*/ 11846196 h 12397989"/>
              <a:gd name="connsiteX4" fmla="*/ 19009 w 5477338"/>
              <a:gd name="connsiteY4" fmla="*/ 12397989 h 12397989"/>
              <a:gd name="connsiteX0" fmla="*/ 34775 w 5493104"/>
              <a:gd name="connsiteY0" fmla="*/ 12397989 h 12397989"/>
              <a:gd name="connsiteX1" fmla="*/ 0 w 5493104"/>
              <a:gd name="connsiteY1" fmla="*/ 1465482 h 12397989"/>
              <a:gd name="connsiteX2" fmla="*/ 5492436 w 5493104"/>
              <a:gd name="connsiteY2" fmla="*/ 0 h 12397989"/>
              <a:gd name="connsiteX3" fmla="*/ 5464148 w 5493104"/>
              <a:gd name="connsiteY3" fmla="*/ 11846196 h 12397989"/>
              <a:gd name="connsiteX4" fmla="*/ 34775 w 5493104"/>
              <a:gd name="connsiteY4" fmla="*/ 12397989 h 12397989"/>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1846196 h 17760963"/>
              <a:gd name="connsiteX4" fmla="*/ 34775 w 5493104"/>
              <a:gd name="connsiteY4" fmla="*/ 17760963 h 17760963"/>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6374930 h 17760963"/>
              <a:gd name="connsiteX4" fmla="*/ 34775 w 5493104"/>
              <a:gd name="connsiteY4" fmla="*/ 17760963 h 17760963"/>
              <a:gd name="connsiteX0" fmla="*/ 3244 w 5493104"/>
              <a:gd name="connsiteY0" fmla="*/ 16251387 h 16374930"/>
              <a:gd name="connsiteX1" fmla="*/ 0 w 5493104"/>
              <a:gd name="connsiteY1" fmla="*/ 1465482 h 16374930"/>
              <a:gd name="connsiteX2" fmla="*/ 5492436 w 5493104"/>
              <a:gd name="connsiteY2" fmla="*/ 0 h 16374930"/>
              <a:gd name="connsiteX3" fmla="*/ 5464148 w 5493104"/>
              <a:gd name="connsiteY3" fmla="*/ 16374930 h 16374930"/>
              <a:gd name="connsiteX4" fmla="*/ 3244 w 5493104"/>
              <a:gd name="connsiteY4" fmla="*/ 16251387 h 16374930"/>
              <a:gd name="connsiteX0" fmla="*/ 1032 w 5490892"/>
              <a:gd name="connsiteY0" fmla="*/ 16255756 h 16379299"/>
              <a:gd name="connsiteX1" fmla="*/ 13553 w 5490892"/>
              <a:gd name="connsiteY1" fmla="*/ 0 h 16379299"/>
              <a:gd name="connsiteX2" fmla="*/ 5490224 w 5490892"/>
              <a:gd name="connsiteY2" fmla="*/ 4369 h 16379299"/>
              <a:gd name="connsiteX3" fmla="*/ 5461936 w 5490892"/>
              <a:gd name="connsiteY3" fmla="*/ 16379299 h 16379299"/>
              <a:gd name="connsiteX4" fmla="*/ 1032 w 5490892"/>
              <a:gd name="connsiteY4" fmla="*/ 16255756 h 16379299"/>
              <a:gd name="connsiteX0" fmla="*/ 1032 w 5490892"/>
              <a:gd name="connsiteY0" fmla="*/ 16255756 h 16379299"/>
              <a:gd name="connsiteX1" fmla="*/ 13553 w 5490892"/>
              <a:gd name="connsiteY1" fmla="*/ 0 h 16379299"/>
              <a:gd name="connsiteX2" fmla="*/ 5490224 w 5490892"/>
              <a:gd name="connsiteY2" fmla="*/ 1513945 h 16379299"/>
              <a:gd name="connsiteX3" fmla="*/ 5461936 w 5490892"/>
              <a:gd name="connsiteY3" fmla="*/ 16379299 h 16379299"/>
              <a:gd name="connsiteX4" fmla="*/ 1032 w 5490892"/>
              <a:gd name="connsiteY4" fmla="*/ 16255756 h 16379299"/>
              <a:gd name="connsiteX0" fmla="*/ 1032 w 5509233"/>
              <a:gd name="connsiteY0" fmla="*/ 16255756 h 17849151"/>
              <a:gd name="connsiteX1" fmla="*/ 13553 w 5509233"/>
              <a:gd name="connsiteY1" fmla="*/ 0 h 17849151"/>
              <a:gd name="connsiteX2" fmla="*/ 5490224 w 5509233"/>
              <a:gd name="connsiteY2" fmla="*/ 1513945 h 17849151"/>
              <a:gd name="connsiteX3" fmla="*/ 5509233 w 5509233"/>
              <a:gd name="connsiteY3" fmla="*/ 17849151 h 17849151"/>
              <a:gd name="connsiteX4" fmla="*/ 1032 w 5509233"/>
              <a:gd name="connsiteY4" fmla="*/ 16255756 h 1784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33" h="17849151">
                <a:moveTo>
                  <a:pt x="1032" y="16255756"/>
                </a:moveTo>
                <a:cubicBezTo>
                  <a:pt x="-5304" y="14213027"/>
                  <a:pt x="19889" y="2042729"/>
                  <a:pt x="13553" y="0"/>
                </a:cubicBezTo>
                <a:lnTo>
                  <a:pt x="5490224" y="1513945"/>
                </a:lnTo>
                <a:cubicBezTo>
                  <a:pt x="5496560" y="3661778"/>
                  <a:pt x="5502897" y="15701318"/>
                  <a:pt x="5509233" y="17849151"/>
                </a:cubicBezTo>
                <a:lnTo>
                  <a:pt x="1032" y="16255756"/>
                </a:lnTo>
                <a:close/>
              </a:path>
            </a:pathLst>
          </a:custGeom>
        </p:spPr>
        <p:txBody>
          <a:bodyPr lIns="396000" rIns="720000" anchor="ctr" anchorCtr="0">
            <a:noAutofit/>
          </a:bodyPr>
          <a:lstStyle>
            <a:lvl1pPr marL="342900" indent="-342900" algn="l" defTabSz="914400" rtl="0" eaLnBrk="1" latinLnBrk="0" hangingPunct="1">
              <a:spcBef>
                <a:spcPct val="20000"/>
              </a:spcBef>
              <a:buFont typeface="Wingdings" panose="05000000000000000000" pitchFamily="2" charset="2"/>
              <a:buChar char="ü"/>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a:t>c. para as atividades de fabricação de aparelhos eletro médicos, eletro terapêuticos e de  equipamentos de irradiação, as quais ocorrem, (...) há a obrigatoriedade de que os responsáveis técnicos das referidas pessoas jurídicas sejam exclusivamente engenheiros detentores de títulos da modalidade eletricista, ressaltando-se, entretanto, que as carteiras de registros desses profissionais no Crea devem informar que seus detentores possuem a atribuição para executar as atividades do art. 9º da Resolução nº 218, de 29 de junho de 1973, do Confea.</a:t>
            </a:r>
          </a:p>
        </p:txBody>
      </p:sp>
    </p:spTree>
    <p:extLst>
      <p:ext uri="{BB962C8B-B14F-4D97-AF65-F5344CB8AC3E}">
        <p14:creationId xmlns:p14="http://schemas.microsoft.com/office/powerpoint/2010/main" val="605863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Paralelogramo 3"/>
          <p:cNvSpPr/>
          <p:nvPr/>
        </p:nvSpPr>
        <p:spPr>
          <a:xfrm rot="16200000" flipH="1" flipV="1">
            <a:off x="3231232" y="620688"/>
            <a:ext cx="7029400" cy="5445224"/>
          </a:xfrm>
          <a:prstGeom prst="parallelogram">
            <a:avLst>
              <a:gd name="adj" fmla="val 10287"/>
            </a:avLst>
          </a:prstGeom>
          <a:solidFill>
            <a:srgbClr val="FFC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11"/>
          <p:cNvSpPr txBox="1">
            <a:spLocks/>
          </p:cNvSpPr>
          <p:nvPr/>
        </p:nvSpPr>
        <p:spPr>
          <a:xfrm>
            <a:off x="468313" y="3573463"/>
            <a:ext cx="3240087" cy="719137"/>
          </a:xfrm>
          <a:prstGeom prst="snip2DiagRect">
            <a:avLst/>
          </a:prstGeom>
          <a:solidFill>
            <a:schemeClr val="bg1">
              <a:alpha val="89000"/>
            </a:schemeClr>
          </a:solidFill>
        </p:spPr>
        <p:txBody>
          <a:bodyPr tIns="90000" bIns="90000" anchor="ctr" anchorCtr="0">
            <a:normAutofit fontScale="62500" lnSpcReduction="20000"/>
          </a:bodyPr>
          <a:lstStyle>
            <a:lvl1pPr marL="0" indent="0" algn="l" defTabSz="914400" rtl="0" eaLnBrk="1" latinLnBrk="0" hangingPunct="1">
              <a:spcBef>
                <a:spcPct val="20000"/>
              </a:spcBef>
              <a:buFont typeface="Arial" panose="020B0604020202020204" pitchFamily="34" charset="0"/>
              <a:buNone/>
              <a:defRPr lang="pt-BR" sz="28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Decisão PL-1794/2015</a:t>
            </a:r>
          </a:p>
        </p:txBody>
      </p:sp>
      <p:sp>
        <p:nvSpPr>
          <p:cNvPr id="7" name="Espaço Reservado para Texto 8"/>
          <p:cNvSpPr txBox="1">
            <a:spLocks/>
          </p:cNvSpPr>
          <p:nvPr/>
        </p:nvSpPr>
        <p:spPr>
          <a:xfrm>
            <a:off x="4023319" y="-191627"/>
            <a:ext cx="5476076" cy="7083598"/>
          </a:xfrm>
          <a:custGeom>
            <a:avLst/>
            <a:gdLst>
              <a:gd name="connsiteX0" fmla="*/ 0 w 5662613"/>
              <a:gd name="connsiteY0" fmla="*/ 6191250 h 6191250"/>
              <a:gd name="connsiteX1" fmla="*/ 1415653 w 5662613"/>
              <a:gd name="connsiteY1" fmla="*/ 0 h 6191250"/>
              <a:gd name="connsiteX2" fmla="*/ 5662613 w 5662613"/>
              <a:gd name="connsiteY2" fmla="*/ 0 h 6191250"/>
              <a:gd name="connsiteX3" fmla="*/ 4246960 w 5662613"/>
              <a:gd name="connsiteY3" fmla="*/ 6191250 h 6191250"/>
              <a:gd name="connsiteX4" fmla="*/ 0 w 5662613"/>
              <a:gd name="connsiteY4" fmla="*/ 6191250 h 6191250"/>
              <a:gd name="connsiteX0" fmla="*/ 19009 w 5681622"/>
              <a:gd name="connsiteY0" fmla="*/ 6191250 h 6191250"/>
              <a:gd name="connsiteX1" fmla="*/ 0 w 5681622"/>
              <a:gd name="connsiteY1" fmla="*/ 63062 h 6191250"/>
              <a:gd name="connsiteX2" fmla="*/ 5681622 w 5681622"/>
              <a:gd name="connsiteY2" fmla="*/ 0 h 6191250"/>
              <a:gd name="connsiteX3" fmla="*/ 4265969 w 5681622"/>
              <a:gd name="connsiteY3" fmla="*/ 6191250 h 6191250"/>
              <a:gd name="connsiteX4" fmla="*/ 19009 w 5681622"/>
              <a:gd name="connsiteY4" fmla="*/ 6191250 h 6191250"/>
              <a:gd name="connsiteX0" fmla="*/ 19009 w 5429373"/>
              <a:gd name="connsiteY0" fmla="*/ 6679981 h 6679981"/>
              <a:gd name="connsiteX1" fmla="*/ 0 w 5429373"/>
              <a:gd name="connsiteY1" fmla="*/ 551793 h 6679981"/>
              <a:gd name="connsiteX2" fmla="*/ 5429373 w 5429373"/>
              <a:gd name="connsiteY2" fmla="*/ 0 h 6679981"/>
              <a:gd name="connsiteX3" fmla="*/ 4265969 w 5429373"/>
              <a:gd name="connsiteY3" fmla="*/ 6679981 h 6679981"/>
              <a:gd name="connsiteX4" fmla="*/ 19009 w 5429373"/>
              <a:gd name="connsiteY4" fmla="*/ 6679981 h 6679981"/>
              <a:gd name="connsiteX0" fmla="*/ 19009 w 5429373"/>
              <a:gd name="connsiteY0" fmla="*/ 6995291 h 6995291"/>
              <a:gd name="connsiteX1" fmla="*/ 0 w 5429373"/>
              <a:gd name="connsiteY1" fmla="*/ 551793 h 6995291"/>
              <a:gd name="connsiteX2" fmla="*/ 5429373 w 5429373"/>
              <a:gd name="connsiteY2" fmla="*/ 0 h 6995291"/>
              <a:gd name="connsiteX3" fmla="*/ 4265969 w 5429373"/>
              <a:gd name="connsiteY3" fmla="*/ 6679981 h 6995291"/>
              <a:gd name="connsiteX4" fmla="*/ 19009 w 5429373"/>
              <a:gd name="connsiteY4" fmla="*/ 6995291 h 6995291"/>
              <a:gd name="connsiteX0" fmla="*/ 19009 w 5448382"/>
              <a:gd name="connsiteY0" fmla="*/ 6995291 h 6995291"/>
              <a:gd name="connsiteX1" fmla="*/ 0 w 5448382"/>
              <a:gd name="connsiteY1" fmla="*/ 551793 h 6995291"/>
              <a:gd name="connsiteX2" fmla="*/ 5429373 w 5448382"/>
              <a:gd name="connsiteY2" fmla="*/ 0 h 6995291"/>
              <a:gd name="connsiteX3" fmla="*/ 5448382 w 5448382"/>
              <a:gd name="connsiteY3" fmla="*/ 6443498 h 6995291"/>
              <a:gd name="connsiteX4" fmla="*/ 19009 w 5448382"/>
              <a:gd name="connsiteY4" fmla="*/ 6995291 h 6995291"/>
              <a:gd name="connsiteX0" fmla="*/ 19009 w 5477338"/>
              <a:gd name="connsiteY0" fmla="*/ 12397989 h 12397989"/>
              <a:gd name="connsiteX1" fmla="*/ 0 w 5477338"/>
              <a:gd name="connsiteY1" fmla="*/ 5954491 h 12397989"/>
              <a:gd name="connsiteX2" fmla="*/ 5476670 w 5477338"/>
              <a:gd name="connsiteY2" fmla="*/ 0 h 12397989"/>
              <a:gd name="connsiteX3" fmla="*/ 5448382 w 5477338"/>
              <a:gd name="connsiteY3" fmla="*/ 11846196 h 12397989"/>
              <a:gd name="connsiteX4" fmla="*/ 19009 w 5477338"/>
              <a:gd name="connsiteY4" fmla="*/ 12397989 h 12397989"/>
              <a:gd name="connsiteX0" fmla="*/ 34775 w 5493104"/>
              <a:gd name="connsiteY0" fmla="*/ 12397989 h 12397989"/>
              <a:gd name="connsiteX1" fmla="*/ 0 w 5493104"/>
              <a:gd name="connsiteY1" fmla="*/ 1465482 h 12397989"/>
              <a:gd name="connsiteX2" fmla="*/ 5492436 w 5493104"/>
              <a:gd name="connsiteY2" fmla="*/ 0 h 12397989"/>
              <a:gd name="connsiteX3" fmla="*/ 5464148 w 5493104"/>
              <a:gd name="connsiteY3" fmla="*/ 11846196 h 12397989"/>
              <a:gd name="connsiteX4" fmla="*/ 34775 w 5493104"/>
              <a:gd name="connsiteY4" fmla="*/ 12397989 h 12397989"/>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1846196 h 17760963"/>
              <a:gd name="connsiteX4" fmla="*/ 34775 w 5493104"/>
              <a:gd name="connsiteY4" fmla="*/ 17760963 h 17760963"/>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6374930 h 17760963"/>
              <a:gd name="connsiteX4" fmla="*/ 34775 w 5493104"/>
              <a:gd name="connsiteY4" fmla="*/ 17760963 h 17760963"/>
              <a:gd name="connsiteX0" fmla="*/ 3244 w 5493104"/>
              <a:gd name="connsiteY0" fmla="*/ 16251387 h 16374930"/>
              <a:gd name="connsiteX1" fmla="*/ 0 w 5493104"/>
              <a:gd name="connsiteY1" fmla="*/ 1465482 h 16374930"/>
              <a:gd name="connsiteX2" fmla="*/ 5492436 w 5493104"/>
              <a:gd name="connsiteY2" fmla="*/ 0 h 16374930"/>
              <a:gd name="connsiteX3" fmla="*/ 5464148 w 5493104"/>
              <a:gd name="connsiteY3" fmla="*/ 16374930 h 16374930"/>
              <a:gd name="connsiteX4" fmla="*/ 3244 w 5493104"/>
              <a:gd name="connsiteY4" fmla="*/ 16251387 h 16374930"/>
              <a:gd name="connsiteX0" fmla="*/ 1032 w 5490892"/>
              <a:gd name="connsiteY0" fmla="*/ 16255756 h 16379299"/>
              <a:gd name="connsiteX1" fmla="*/ 13553 w 5490892"/>
              <a:gd name="connsiteY1" fmla="*/ 0 h 16379299"/>
              <a:gd name="connsiteX2" fmla="*/ 5490224 w 5490892"/>
              <a:gd name="connsiteY2" fmla="*/ 4369 h 16379299"/>
              <a:gd name="connsiteX3" fmla="*/ 5461936 w 5490892"/>
              <a:gd name="connsiteY3" fmla="*/ 16379299 h 16379299"/>
              <a:gd name="connsiteX4" fmla="*/ 1032 w 5490892"/>
              <a:gd name="connsiteY4" fmla="*/ 16255756 h 16379299"/>
              <a:gd name="connsiteX0" fmla="*/ 1032 w 5490892"/>
              <a:gd name="connsiteY0" fmla="*/ 16255756 h 16379299"/>
              <a:gd name="connsiteX1" fmla="*/ 13553 w 5490892"/>
              <a:gd name="connsiteY1" fmla="*/ 0 h 16379299"/>
              <a:gd name="connsiteX2" fmla="*/ 5490224 w 5490892"/>
              <a:gd name="connsiteY2" fmla="*/ 1513945 h 16379299"/>
              <a:gd name="connsiteX3" fmla="*/ 5461936 w 5490892"/>
              <a:gd name="connsiteY3" fmla="*/ 16379299 h 16379299"/>
              <a:gd name="connsiteX4" fmla="*/ 1032 w 5490892"/>
              <a:gd name="connsiteY4" fmla="*/ 16255756 h 16379299"/>
              <a:gd name="connsiteX0" fmla="*/ 1032 w 5509233"/>
              <a:gd name="connsiteY0" fmla="*/ 16255756 h 17849151"/>
              <a:gd name="connsiteX1" fmla="*/ 13553 w 5509233"/>
              <a:gd name="connsiteY1" fmla="*/ 0 h 17849151"/>
              <a:gd name="connsiteX2" fmla="*/ 5490224 w 5509233"/>
              <a:gd name="connsiteY2" fmla="*/ 1513945 h 17849151"/>
              <a:gd name="connsiteX3" fmla="*/ 5509233 w 5509233"/>
              <a:gd name="connsiteY3" fmla="*/ 17849151 h 17849151"/>
              <a:gd name="connsiteX4" fmla="*/ 1032 w 5509233"/>
              <a:gd name="connsiteY4" fmla="*/ 16255756 h 1784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33" h="17849151">
                <a:moveTo>
                  <a:pt x="1032" y="16255756"/>
                </a:moveTo>
                <a:cubicBezTo>
                  <a:pt x="-5304" y="14213027"/>
                  <a:pt x="19889" y="2042729"/>
                  <a:pt x="13553" y="0"/>
                </a:cubicBezTo>
                <a:lnTo>
                  <a:pt x="5490224" y="1513945"/>
                </a:lnTo>
                <a:cubicBezTo>
                  <a:pt x="5496560" y="3661778"/>
                  <a:pt x="5502897" y="15701318"/>
                  <a:pt x="5509233" y="17849151"/>
                </a:cubicBezTo>
                <a:lnTo>
                  <a:pt x="1032" y="16255756"/>
                </a:lnTo>
                <a:close/>
              </a:path>
            </a:pathLst>
          </a:custGeom>
        </p:spPr>
        <p:txBody>
          <a:bodyPr lIns="396000" rIns="720000" anchor="ctr" anchorCtr="0">
            <a:noAutofit/>
          </a:bodyPr>
          <a:lstStyle>
            <a:lvl1pPr marL="342900" indent="-342900" algn="l" defTabSz="914400" rtl="0" eaLnBrk="1" latinLnBrk="0" hangingPunct="1">
              <a:spcBef>
                <a:spcPct val="20000"/>
              </a:spcBef>
              <a:buFont typeface="Wingdings" panose="05000000000000000000" pitchFamily="2" charset="2"/>
              <a:buChar char="ü"/>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1400" dirty="0"/>
              <a:t> d. para as atividades de manutenção e o reparo de aparelhos eletro médicos, eletro terapêuticos e de equipamentos de irradiação, as quais ocorrem, segundo informações constantes do Cadastro Nacional da Pessoa Jurídica, nas sedes de São Paulo - SP e Itapevi - SP, podem ser responsáveis técnicos dessas pessoas jurídicas não somente os engenheiros cujos títulos já foram especificados no item anterior para as atividades de fabricação, como também os profissionais registrados no Crea e que sejam detentores de um dos seguintes títulos: Tecnólogo em Automação Industrial; Tecnólogo em Eletrônica, Tecnólogo em Eletrônica Industrial, Tecnólogo em Instrumentação e Controle, Tecnólogo em Técnicas Digitais, Técnico em Automação Industrial, Técnico em Automação Industrial Eletrônica, Técnico em Eletrônica, Técnico em Mecatrônica, Técnico em Eletroeletrônica e Técnico em Manutenção de Equipamentos Médico-Hospitalares.</a:t>
            </a:r>
          </a:p>
        </p:txBody>
      </p:sp>
    </p:spTree>
    <p:extLst>
      <p:ext uri="{BB962C8B-B14F-4D97-AF65-F5344CB8AC3E}">
        <p14:creationId xmlns:p14="http://schemas.microsoft.com/office/powerpoint/2010/main" val="1094577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Paralelogramo 3"/>
          <p:cNvSpPr/>
          <p:nvPr/>
        </p:nvSpPr>
        <p:spPr>
          <a:xfrm rot="16200000" flipH="1" flipV="1">
            <a:off x="3231232" y="620688"/>
            <a:ext cx="7029400" cy="5445224"/>
          </a:xfrm>
          <a:prstGeom prst="parallelogram">
            <a:avLst>
              <a:gd name="adj" fmla="val 10287"/>
            </a:avLst>
          </a:prstGeom>
          <a:solidFill>
            <a:srgbClr val="FFC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11"/>
          <p:cNvSpPr txBox="1">
            <a:spLocks/>
          </p:cNvSpPr>
          <p:nvPr/>
        </p:nvSpPr>
        <p:spPr>
          <a:xfrm>
            <a:off x="468313" y="3573463"/>
            <a:ext cx="3240087" cy="719137"/>
          </a:xfrm>
          <a:prstGeom prst="snip2DiagRect">
            <a:avLst/>
          </a:prstGeom>
          <a:solidFill>
            <a:schemeClr val="bg1">
              <a:alpha val="89000"/>
            </a:schemeClr>
          </a:solidFill>
        </p:spPr>
        <p:txBody>
          <a:bodyPr tIns="90000" bIns="90000" anchor="ctr" anchorCtr="0">
            <a:normAutofit fontScale="62500" lnSpcReduction="20000"/>
          </a:bodyPr>
          <a:lstStyle>
            <a:lvl1pPr marL="0" indent="0" algn="l" defTabSz="914400" rtl="0" eaLnBrk="1" latinLnBrk="0" hangingPunct="1">
              <a:spcBef>
                <a:spcPct val="20000"/>
              </a:spcBef>
              <a:buFont typeface="Arial" panose="020B0604020202020204" pitchFamily="34" charset="0"/>
              <a:buNone/>
              <a:defRPr lang="pt-BR" sz="28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Decisão PL-1794/2015</a:t>
            </a:r>
          </a:p>
        </p:txBody>
      </p:sp>
      <p:sp>
        <p:nvSpPr>
          <p:cNvPr id="7" name="Espaço Reservado para Texto 8"/>
          <p:cNvSpPr txBox="1">
            <a:spLocks/>
          </p:cNvSpPr>
          <p:nvPr/>
        </p:nvSpPr>
        <p:spPr>
          <a:xfrm>
            <a:off x="3708400" y="-148591"/>
            <a:ext cx="5476076" cy="7083598"/>
          </a:xfrm>
          <a:custGeom>
            <a:avLst/>
            <a:gdLst>
              <a:gd name="connsiteX0" fmla="*/ 0 w 5662613"/>
              <a:gd name="connsiteY0" fmla="*/ 6191250 h 6191250"/>
              <a:gd name="connsiteX1" fmla="*/ 1415653 w 5662613"/>
              <a:gd name="connsiteY1" fmla="*/ 0 h 6191250"/>
              <a:gd name="connsiteX2" fmla="*/ 5662613 w 5662613"/>
              <a:gd name="connsiteY2" fmla="*/ 0 h 6191250"/>
              <a:gd name="connsiteX3" fmla="*/ 4246960 w 5662613"/>
              <a:gd name="connsiteY3" fmla="*/ 6191250 h 6191250"/>
              <a:gd name="connsiteX4" fmla="*/ 0 w 5662613"/>
              <a:gd name="connsiteY4" fmla="*/ 6191250 h 6191250"/>
              <a:gd name="connsiteX0" fmla="*/ 19009 w 5681622"/>
              <a:gd name="connsiteY0" fmla="*/ 6191250 h 6191250"/>
              <a:gd name="connsiteX1" fmla="*/ 0 w 5681622"/>
              <a:gd name="connsiteY1" fmla="*/ 63062 h 6191250"/>
              <a:gd name="connsiteX2" fmla="*/ 5681622 w 5681622"/>
              <a:gd name="connsiteY2" fmla="*/ 0 h 6191250"/>
              <a:gd name="connsiteX3" fmla="*/ 4265969 w 5681622"/>
              <a:gd name="connsiteY3" fmla="*/ 6191250 h 6191250"/>
              <a:gd name="connsiteX4" fmla="*/ 19009 w 5681622"/>
              <a:gd name="connsiteY4" fmla="*/ 6191250 h 6191250"/>
              <a:gd name="connsiteX0" fmla="*/ 19009 w 5429373"/>
              <a:gd name="connsiteY0" fmla="*/ 6679981 h 6679981"/>
              <a:gd name="connsiteX1" fmla="*/ 0 w 5429373"/>
              <a:gd name="connsiteY1" fmla="*/ 551793 h 6679981"/>
              <a:gd name="connsiteX2" fmla="*/ 5429373 w 5429373"/>
              <a:gd name="connsiteY2" fmla="*/ 0 h 6679981"/>
              <a:gd name="connsiteX3" fmla="*/ 4265969 w 5429373"/>
              <a:gd name="connsiteY3" fmla="*/ 6679981 h 6679981"/>
              <a:gd name="connsiteX4" fmla="*/ 19009 w 5429373"/>
              <a:gd name="connsiteY4" fmla="*/ 6679981 h 6679981"/>
              <a:gd name="connsiteX0" fmla="*/ 19009 w 5429373"/>
              <a:gd name="connsiteY0" fmla="*/ 6995291 h 6995291"/>
              <a:gd name="connsiteX1" fmla="*/ 0 w 5429373"/>
              <a:gd name="connsiteY1" fmla="*/ 551793 h 6995291"/>
              <a:gd name="connsiteX2" fmla="*/ 5429373 w 5429373"/>
              <a:gd name="connsiteY2" fmla="*/ 0 h 6995291"/>
              <a:gd name="connsiteX3" fmla="*/ 4265969 w 5429373"/>
              <a:gd name="connsiteY3" fmla="*/ 6679981 h 6995291"/>
              <a:gd name="connsiteX4" fmla="*/ 19009 w 5429373"/>
              <a:gd name="connsiteY4" fmla="*/ 6995291 h 6995291"/>
              <a:gd name="connsiteX0" fmla="*/ 19009 w 5448382"/>
              <a:gd name="connsiteY0" fmla="*/ 6995291 h 6995291"/>
              <a:gd name="connsiteX1" fmla="*/ 0 w 5448382"/>
              <a:gd name="connsiteY1" fmla="*/ 551793 h 6995291"/>
              <a:gd name="connsiteX2" fmla="*/ 5429373 w 5448382"/>
              <a:gd name="connsiteY2" fmla="*/ 0 h 6995291"/>
              <a:gd name="connsiteX3" fmla="*/ 5448382 w 5448382"/>
              <a:gd name="connsiteY3" fmla="*/ 6443498 h 6995291"/>
              <a:gd name="connsiteX4" fmla="*/ 19009 w 5448382"/>
              <a:gd name="connsiteY4" fmla="*/ 6995291 h 6995291"/>
              <a:gd name="connsiteX0" fmla="*/ 19009 w 5477338"/>
              <a:gd name="connsiteY0" fmla="*/ 12397989 h 12397989"/>
              <a:gd name="connsiteX1" fmla="*/ 0 w 5477338"/>
              <a:gd name="connsiteY1" fmla="*/ 5954491 h 12397989"/>
              <a:gd name="connsiteX2" fmla="*/ 5476670 w 5477338"/>
              <a:gd name="connsiteY2" fmla="*/ 0 h 12397989"/>
              <a:gd name="connsiteX3" fmla="*/ 5448382 w 5477338"/>
              <a:gd name="connsiteY3" fmla="*/ 11846196 h 12397989"/>
              <a:gd name="connsiteX4" fmla="*/ 19009 w 5477338"/>
              <a:gd name="connsiteY4" fmla="*/ 12397989 h 12397989"/>
              <a:gd name="connsiteX0" fmla="*/ 34775 w 5493104"/>
              <a:gd name="connsiteY0" fmla="*/ 12397989 h 12397989"/>
              <a:gd name="connsiteX1" fmla="*/ 0 w 5493104"/>
              <a:gd name="connsiteY1" fmla="*/ 1465482 h 12397989"/>
              <a:gd name="connsiteX2" fmla="*/ 5492436 w 5493104"/>
              <a:gd name="connsiteY2" fmla="*/ 0 h 12397989"/>
              <a:gd name="connsiteX3" fmla="*/ 5464148 w 5493104"/>
              <a:gd name="connsiteY3" fmla="*/ 11846196 h 12397989"/>
              <a:gd name="connsiteX4" fmla="*/ 34775 w 5493104"/>
              <a:gd name="connsiteY4" fmla="*/ 12397989 h 12397989"/>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1846196 h 17760963"/>
              <a:gd name="connsiteX4" fmla="*/ 34775 w 5493104"/>
              <a:gd name="connsiteY4" fmla="*/ 17760963 h 17760963"/>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6374930 h 17760963"/>
              <a:gd name="connsiteX4" fmla="*/ 34775 w 5493104"/>
              <a:gd name="connsiteY4" fmla="*/ 17760963 h 17760963"/>
              <a:gd name="connsiteX0" fmla="*/ 3244 w 5493104"/>
              <a:gd name="connsiteY0" fmla="*/ 16251387 h 16374930"/>
              <a:gd name="connsiteX1" fmla="*/ 0 w 5493104"/>
              <a:gd name="connsiteY1" fmla="*/ 1465482 h 16374930"/>
              <a:gd name="connsiteX2" fmla="*/ 5492436 w 5493104"/>
              <a:gd name="connsiteY2" fmla="*/ 0 h 16374930"/>
              <a:gd name="connsiteX3" fmla="*/ 5464148 w 5493104"/>
              <a:gd name="connsiteY3" fmla="*/ 16374930 h 16374930"/>
              <a:gd name="connsiteX4" fmla="*/ 3244 w 5493104"/>
              <a:gd name="connsiteY4" fmla="*/ 16251387 h 16374930"/>
              <a:gd name="connsiteX0" fmla="*/ 1032 w 5490892"/>
              <a:gd name="connsiteY0" fmla="*/ 16255756 h 16379299"/>
              <a:gd name="connsiteX1" fmla="*/ 13553 w 5490892"/>
              <a:gd name="connsiteY1" fmla="*/ 0 h 16379299"/>
              <a:gd name="connsiteX2" fmla="*/ 5490224 w 5490892"/>
              <a:gd name="connsiteY2" fmla="*/ 4369 h 16379299"/>
              <a:gd name="connsiteX3" fmla="*/ 5461936 w 5490892"/>
              <a:gd name="connsiteY3" fmla="*/ 16379299 h 16379299"/>
              <a:gd name="connsiteX4" fmla="*/ 1032 w 5490892"/>
              <a:gd name="connsiteY4" fmla="*/ 16255756 h 16379299"/>
              <a:gd name="connsiteX0" fmla="*/ 1032 w 5490892"/>
              <a:gd name="connsiteY0" fmla="*/ 16255756 h 16379299"/>
              <a:gd name="connsiteX1" fmla="*/ 13553 w 5490892"/>
              <a:gd name="connsiteY1" fmla="*/ 0 h 16379299"/>
              <a:gd name="connsiteX2" fmla="*/ 5490224 w 5490892"/>
              <a:gd name="connsiteY2" fmla="*/ 1513945 h 16379299"/>
              <a:gd name="connsiteX3" fmla="*/ 5461936 w 5490892"/>
              <a:gd name="connsiteY3" fmla="*/ 16379299 h 16379299"/>
              <a:gd name="connsiteX4" fmla="*/ 1032 w 5490892"/>
              <a:gd name="connsiteY4" fmla="*/ 16255756 h 16379299"/>
              <a:gd name="connsiteX0" fmla="*/ 1032 w 5509233"/>
              <a:gd name="connsiteY0" fmla="*/ 16255756 h 17849151"/>
              <a:gd name="connsiteX1" fmla="*/ 13553 w 5509233"/>
              <a:gd name="connsiteY1" fmla="*/ 0 h 17849151"/>
              <a:gd name="connsiteX2" fmla="*/ 5490224 w 5509233"/>
              <a:gd name="connsiteY2" fmla="*/ 1513945 h 17849151"/>
              <a:gd name="connsiteX3" fmla="*/ 5509233 w 5509233"/>
              <a:gd name="connsiteY3" fmla="*/ 17849151 h 17849151"/>
              <a:gd name="connsiteX4" fmla="*/ 1032 w 5509233"/>
              <a:gd name="connsiteY4" fmla="*/ 16255756 h 1784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33" h="17849151">
                <a:moveTo>
                  <a:pt x="1032" y="16255756"/>
                </a:moveTo>
                <a:cubicBezTo>
                  <a:pt x="-5304" y="14213027"/>
                  <a:pt x="19889" y="2042729"/>
                  <a:pt x="13553" y="0"/>
                </a:cubicBezTo>
                <a:lnTo>
                  <a:pt x="5490224" y="1513945"/>
                </a:lnTo>
                <a:cubicBezTo>
                  <a:pt x="5496560" y="3661778"/>
                  <a:pt x="5502897" y="15701318"/>
                  <a:pt x="5509233" y="17849151"/>
                </a:cubicBezTo>
                <a:lnTo>
                  <a:pt x="1032" y="16255756"/>
                </a:lnTo>
                <a:close/>
              </a:path>
            </a:pathLst>
          </a:custGeom>
        </p:spPr>
        <p:txBody>
          <a:bodyPr lIns="396000" rIns="720000" anchor="ctr" anchorCtr="0">
            <a:noAutofit/>
          </a:bodyPr>
          <a:lstStyle>
            <a:lvl1pPr marL="342900" indent="-342900" algn="l" defTabSz="914400" rtl="0" eaLnBrk="1" latinLnBrk="0" hangingPunct="1">
              <a:spcBef>
                <a:spcPct val="20000"/>
              </a:spcBef>
              <a:buFont typeface="Wingdings" panose="05000000000000000000" pitchFamily="2" charset="2"/>
              <a:buChar char="ü"/>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800" dirty="0"/>
              <a:t>Informar a todos os Regionais para que possam não somente tomar conhecimento do assunto, como também adotar os procedimentos administrativos que julgarem pertinentes à situação específica de cada uma das sedes da interessada. </a:t>
            </a:r>
          </a:p>
        </p:txBody>
      </p:sp>
    </p:spTree>
    <p:extLst>
      <p:ext uri="{BB962C8B-B14F-4D97-AF65-F5344CB8AC3E}">
        <p14:creationId xmlns:p14="http://schemas.microsoft.com/office/powerpoint/2010/main" val="491593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4824" y="-3445647"/>
            <a:ext cx="9167726" cy="12021475"/>
          </a:xfrm>
          <a:prstGeom prst="rect">
            <a:avLst/>
          </a:prstGeom>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7" name="Espaço Reservado para Texto 3"/>
          <p:cNvSpPr txBox="1">
            <a:spLocks/>
          </p:cNvSpPr>
          <p:nvPr/>
        </p:nvSpPr>
        <p:spPr>
          <a:xfrm>
            <a:off x="3851920" y="3358447"/>
            <a:ext cx="5472608" cy="624423"/>
          </a:xfrm>
          <a:prstGeom prst="snip2DiagRect">
            <a:avLst/>
          </a:prstGeom>
          <a:solidFill>
            <a:schemeClr val="bg1">
              <a:alpha val="89000"/>
            </a:schemeClr>
          </a:solidFill>
        </p:spPr>
        <p:txBody>
          <a:bodyPr wrap="square" lIns="180000" rIns="180000"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t-BR" sz="2800" b="1" i="0" u="none" strike="noStrike" kern="1200" cap="none" spc="300" normalizeH="0" baseline="0" noProof="0" dirty="0">
                <a:ln>
                  <a:noFill/>
                </a:ln>
                <a:solidFill>
                  <a:prstClr val="black"/>
                </a:solidFill>
                <a:effectLst/>
                <a:uLnTx/>
                <a:uFillTx/>
                <a:latin typeface="Calibri"/>
                <a:ea typeface="+mn-ea"/>
                <a:cs typeface="+mn-cs"/>
              </a:rPr>
              <a:t>Geração Fotovoltaica</a:t>
            </a:r>
          </a:p>
        </p:txBody>
      </p:sp>
    </p:spTree>
    <p:extLst>
      <p:ext uri="{BB962C8B-B14F-4D97-AF65-F5344CB8AC3E}">
        <p14:creationId xmlns:p14="http://schemas.microsoft.com/office/powerpoint/2010/main" val="93398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Paralelogramo 3"/>
          <p:cNvSpPr/>
          <p:nvPr/>
        </p:nvSpPr>
        <p:spPr>
          <a:xfrm rot="16200000" flipH="1" flipV="1">
            <a:off x="3231232" y="620688"/>
            <a:ext cx="7029400" cy="5445224"/>
          </a:xfrm>
          <a:prstGeom prst="parallelogram">
            <a:avLst>
              <a:gd name="adj" fmla="val 10287"/>
            </a:avLst>
          </a:prstGeom>
          <a:solidFill>
            <a:srgbClr val="FFC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11"/>
          <p:cNvSpPr txBox="1">
            <a:spLocks/>
          </p:cNvSpPr>
          <p:nvPr/>
        </p:nvSpPr>
        <p:spPr>
          <a:xfrm>
            <a:off x="468313" y="3573463"/>
            <a:ext cx="3240087" cy="719137"/>
          </a:xfrm>
          <a:prstGeom prst="snip2DiagRect">
            <a:avLst/>
          </a:prstGeom>
          <a:solidFill>
            <a:schemeClr val="bg1">
              <a:alpha val="89000"/>
            </a:schemeClr>
          </a:solidFill>
        </p:spPr>
        <p:txBody>
          <a:bodyPr tIns="90000" bIns="90000" anchor="ctr" anchorCtr="0">
            <a:normAutofit fontScale="62500" lnSpcReduction="20000"/>
          </a:bodyPr>
          <a:lstStyle>
            <a:lvl1pPr marL="0" indent="0" algn="l" defTabSz="914400" rtl="0" eaLnBrk="1" latinLnBrk="0" hangingPunct="1">
              <a:spcBef>
                <a:spcPct val="20000"/>
              </a:spcBef>
              <a:buFont typeface="Arial" panose="020B0604020202020204" pitchFamily="34" charset="0"/>
              <a:buNone/>
              <a:defRPr lang="pt-BR" sz="28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Decisão PL-2413/2017</a:t>
            </a:r>
          </a:p>
        </p:txBody>
      </p:sp>
      <p:sp>
        <p:nvSpPr>
          <p:cNvPr id="7" name="Espaço Reservado para Texto 8"/>
          <p:cNvSpPr txBox="1">
            <a:spLocks/>
          </p:cNvSpPr>
          <p:nvPr/>
        </p:nvSpPr>
        <p:spPr>
          <a:xfrm>
            <a:off x="4023319" y="-191627"/>
            <a:ext cx="5476076" cy="7083598"/>
          </a:xfrm>
          <a:custGeom>
            <a:avLst/>
            <a:gdLst>
              <a:gd name="connsiteX0" fmla="*/ 0 w 5662613"/>
              <a:gd name="connsiteY0" fmla="*/ 6191250 h 6191250"/>
              <a:gd name="connsiteX1" fmla="*/ 1415653 w 5662613"/>
              <a:gd name="connsiteY1" fmla="*/ 0 h 6191250"/>
              <a:gd name="connsiteX2" fmla="*/ 5662613 w 5662613"/>
              <a:gd name="connsiteY2" fmla="*/ 0 h 6191250"/>
              <a:gd name="connsiteX3" fmla="*/ 4246960 w 5662613"/>
              <a:gd name="connsiteY3" fmla="*/ 6191250 h 6191250"/>
              <a:gd name="connsiteX4" fmla="*/ 0 w 5662613"/>
              <a:gd name="connsiteY4" fmla="*/ 6191250 h 6191250"/>
              <a:gd name="connsiteX0" fmla="*/ 19009 w 5681622"/>
              <a:gd name="connsiteY0" fmla="*/ 6191250 h 6191250"/>
              <a:gd name="connsiteX1" fmla="*/ 0 w 5681622"/>
              <a:gd name="connsiteY1" fmla="*/ 63062 h 6191250"/>
              <a:gd name="connsiteX2" fmla="*/ 5681622 w 5681622"/>
              <a:gd name="connsiteY2" fmla="*/ 0 h 6191250"/>
              <a:gd name="connsiteX3" fmla="*/ 4265969 w 5681622"/>
              <a:gd name="connsiteY3" fmla="*/ 6191250 h 6191250"/>
              <a:gd name="connsiteX4" fmla="*/ 19009 w 5681622"/>
              <a:gd name="connsiteY4" fmla="*/ 6191250 h 6191250"/>
              <a:gd name="connsiteX0" fmla="*/ 19009 w 5429373"/>
              <a:gd name="connsiteY0" fmla="*/ 6679981 h 6679981"/>
              <a:gd name="connsiteX1" fmla="*/ 0 w 5429373"/>
              <a:gd name="connsiteY1" fmla="*/ 551793 h 6679981"/>
              <a:gd name="connsiteX2" fmla="*/ 5429373 w 5429373"/>
              <a:gd name="connsiteY2" fmla="*/ 0 h 6679981"/>
              <a:gd name="connsiteX3" fmla="*/ 4265969 w 5429373"/>
              <a:gd name="connsiteY3" fmla="*/ 6679981 h 6679981"/>
              <a:gd name="connsiteX4" fmla="*/ 19009 w 5429373"/>
              <a:gd name="connsiteY4" fmla="*/ 6679981 h 6679981"/>
              <a:gd name="connsiteX0" fmla="*/ 19009 w 5429373"/>
              <a:gd name="connsiteY0" fmla="*/ 6995291 h 6995291"/>
              <a:gd name="connsiteX1" fmla="*/ 0 w 5429373"/>
              <a:gd name="connsiteY1" fmla="*/ 551793 h 6995291"/>
              <a:gd name="connsiteX2" fmla="*/ 5429373 w 5429373"/>
              <a:gd name="connsiteY2" fmla="*/ 0 h 6995291"/>
              <a:gd name="connsiteX3" fmla="*/ 4265969 w 5429373"/>
              <a:gd name="connsiteY3" fmla="*/ 6679981 h 6995291"/>
              <a:gd name="connsiteX4" fmla="*/ 19009 w 5429373"/>
              <a:gd name="connsiteY4" fmla="*/ 6995291 h 6995291"/>
              <a:gd name="connsiteX0" fmla="*/ 19009 w 5448382"/>
              <a:gd name="connsiteY0" fmla="*/ 6995291 h 6995291"/>
              <a:gd name="connsiteX1" fmla="*/ 0 w 5448382"/>
              <a:gd name="connsiteY1" fmla="*/ 551793 h 6995291"/>
              <a:gd name="connsiteX2" fmla="*/ 5429373 w 5448382"/>
              <a:gd name="connsiteY2" fmla="*/ 0 h 6995291"/>
              <a:gd name="connsiteX3" fmla="*/ 5448382 w 5448382"/>
              <a:gd name="connsiteY3" fmla="*/ 6443498 h 6995291"/>
              <a:gd name="connsiteX4" fmla="*/ 19009 w 5448382"/>
              <a:gd name="connsiteY4" fmla="*/ 6995291 h 6995291"/>
              <a:gd name="connsiteX0" fmla="*/ 19009 w 5477338"/>
              <a:gd name="connsiteY0" fmla="*/ 12397989 h 12397989"/>
              <a:gd name="connsiteX1" fmla="*/ 0 w 5477338"/>
              <a:gd name="connsiteY1" fmla="*/ 5954491 h 12397989"/>
              <a:gd name="connsiteX2" fmla="*/ 5476670 w 5477338"/>
              <a:gd name="connsiteY2" fmla="*/ 0 h 12397989"/>
              <a:gd name="connsiteX3" fmla="*/ 5448382 w 5477338"/>
              <a:gd name="connsiteY3" fmla="*/ 11846196 h 12397989"/>
              <a:gd name="connsiteX4" fmla="*/ 19009 w 5477338"/>
              <a:gd name="connsiteY4" fmla="*/ 12397989 h 12397989"/>
              <a:gd name="connsiteX0" fmla="*/ 34775 w 5493104"/>
              <a:gd name="connsiteY0" fmla="*/ 12397989 h 12397989"/>
              <a:gd name="connsiteX1" fmla="*/ 0 w 5493104"/>
              <a:gd name="connsiteY1" fmla="*/ 1465482 h 12397989"/>
              <a:gd name="connsiteX2" fmla="*/ 5492436 w 5493104"/>
              <a:gd name="connsiteY2" fmla="*/ 0 h 12397989"/>
              <a:gd name="connsiteX3" fmla="*/ 5464148 w 5493104"/>
              <a:gd name="connsiteY3" fmla="*/ 11846196 h 12397989"/>
              <a:gd name="connsiteX4" fmla="*/ 34775 w 5493104"/>
              <a:gd name="connsiteY4" fmla="*/ 12397989 h 12397989"/>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1846196 h 17760963"/>
              <a:gd name="connsiteX4" fmla="*/ 34775 w 5493104"/>
              <a:gd name="connsiteY4" fmla="*/ 17760963 h 17760963"/>
              <a:gd name="connsiteX0" fmla="*/ 34775 w 5493104"/>
              <a:gd name="connsiteY0" fmla="*/ 17760963 h 17760963"/>
              <a:gd name="connsiteX1" fmla="*/ 0 w 5493104"/>
              <a:gd name="connsiteY1" fmla="*/ 1465482 h 17760963"/>
              <a:gd name="connsiteX2" fmla="*/ 5492436 w 5493104"/>
              <a:gd name="connsiteY2" fmla="*/ 0 h 17760963"/>
              <a:gd name="connsiteX3" fmla="*/ 5464148 w 5493104"/>
              <a:gd name="connsiteY3" fmla="*/ 16374930 h 17760963"/>
              <a:gd name="connsiteX4" fmla="*/ 34775 w 5493104"/>
              <a:gd name="connsiteY4" fmla="*/ 17760963 h 17760963"/>
              <a:gd name="connsiteX0" fmla="*/ 3244 w 5493104"/>
              <a:gd name="connsiteY0" fmla="*/ 16251387 h 16374930"/>
              <a:gd name="connsiteX1" fmla="*/ 0 w 5493104"/>
              <a:gd name="connsiteY1" fmla="*/ 1465482 h 16374930"/>
              <a:gd name="connsiteX2" fmla="*/ 5492436 w 5493104"/>
              <a:gd name="connsiteY2" fmla="*/ 0 h 16374930"/>
              <a:gd name="connsiteX3" fmla="*/ 5464148 w 5493104"/>
              <a:gd name="connsiteY3" fmla="*/ 16374930 h 16374930"/>
              <a:gd name="connsiteX4" fmla="*/ 3244 w 5493104"/>
              <a:gd name="connsiteY4" fmla="*/ 16251387 h 16374930"/>
              <a:gd name="connsiteX0" fmla="*/ 1032 w 5490892"/>
              <a:gd name="connsiteY0" fmla="*/ 16255756 h 16379299"/>
              <a:gd name="connsiteX1" fmla="*/ 13553 w 5490892"/>
              <a:gd name="connsiteY1" fmla="*/ 0 h 16379299"/>
              <a:gd name="connsiteX2" fmla="*/ 5490224 w 5490892"/>
              <a:gd name="connsiteY2" fmla="*/ 4369 h 16379299"/>
              <a:gd name="connsiteX3" fmla="*/ 5461936 w 5490892"/>
              <a:gd name="connsiteY3" fmla="*/ 16379299 h 16379299"/>
              <a:gd name="connsiteX4" fmla="*/ 1032 w 5490892"/>
              <a:gd name="connsiteY4" fmla="*/ 16255756 h 16379299"/>
              <a:gd name="connsiteX0" fmla="*/ 1032 w 5490892"/>
              <a:gd name="connsiteY0" fmla="*/ 16255756 h 16379299"/>
              <a:gd name="connsiteX1" fmla="*/ 13553 w 5490892"/>
              <a:gd name="connsiteY1" fmla="*/ 0 h 16379299"/>
              <a:gd name="connsiteX2" fmla="*/ 5490224 w 5490892"/>
              <a:gd name="connsiteY2" fmla="*/ 1513945 h 16379299"/>
              <a:gd name="connsiteX3" fmla="*/ 5461936 w 5490892"/>
              <a:gd name="connsiteY3" fmla="*/ 16379299 h 16379299"/>
              <a:gd name="connsiteX4" fmla="*/ 1032 w 5490892"/>
              <a:gd name="connsiteY4" fmla="*/ 16255756 h 16379299"/>
              <a:gd name="connsiteX0" fmla="*/ 1032 w 5509233"/>
              <a:gd name="connsiteY0" fmla="*/ 16255756 h 17849151"/>
              <a:gd name="connsiteX1" fmla="*/ 13553 w 5509233"/>
              <a:gd name="connsiteY1" fmla="*/ 0 h 17849151"/>
              <a:gd name="connsiteX2" fmla="*/ 5490224 w 5509233"/>
              <a:gd name="connsiteY2" fmla="*/ 1513945 h 17849151"/>
              <a:gd name="connsiteX3" fmla="*/ 5509233 w 5509233"/>
              <a:gd name="connsiteY3" fmla="*/ 17849151 h 17849151"/>
              <a:gd name="connsiteX4" fmla="*/ 1032 w 5509233"/>
              <a:gd name="connsiteY4" fmla="*/ 16255756 h 1784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33" h="17849151">
                <a:moveTo>
                  <a:pt x="1032" y="16255756"/>
                </a:moveTo>
                <a:cubicBezTo>
                  <a:pt x="-5304" y="14213027"/>
                  <a:pt x="19889" y="2042729"/>
                  <a:pt x="13553" y="0"/>
                </a:cubicBezTo>
                <a:lnTo>
                  <a:pt x="5490224" y="1513945"/>
                </a:lnTo>
                <a:cubicBezTo>
                  <a:pt x="5496560" y="3661778"/>
                  <a:pt x="5502897" y="15701318"/>
                  <a:pt x="5509233" y="17849151"/>
                </a:cubicBezTo>
                <a:lnTo>
                  <a:pt x="1032" y="16255756"/>
                </a:lnTo>
                <a:close/>
              </a:path>
            </a:pathLst>
          </a:custGeom>
        </p:spPr>
        <p:txBody>
          <a:bodyPr lIns="396000" rIns="720000" anchor="ctr" anchorCtr="0">
            <a:noAutofit/>
          </a:bodyPr>
          <a:lstStyle>
            <a:lvl1pPr marL="342900" indent="-342900" algn="l" defTabSz="914400" rtl="0" eaLnBrk="1" latinLnBrk="0" hangingPunct="1">
              <a:spcBef>
                <a:spcPct val="20000"/>
              </a:spcBef>
              <a:buFont typeface="Wingdings" panose="05000000000000000000" pitchFamily="2" charset="2"/>
              <a:buChar char="ü"/>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800" dirty="0"/>
              <a:t>‘Projeto de Sistema de Micro geração de Energia Fotovoltaica’, (...)se trata de ‘Sistema de Geração de Energia Elétrica´, cuja atuação é privativa de profissional da Engenharia Elétrica, conforme já estabelecido pelo Confea, através da Decisão Plenária nº PL-1513/2015, bem como dos termos do Artigo 8º da Resolução nº 218/73; </a:t>
            </a:r>
          </a:p>
        </p:txBody>
      </p:sp>
    </p:spTree>
    <p:extLst>
      <p:ext uri="{BB962C8B-B14F-4D97-AF65-F5344CB8AC3E}">
        <p14:creationId xmlns:p14="http://schemas.microsoft.com/office/powerpoint/2010/main" val="2236808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3" cstate="print">
            <a:extLst>
              <a:ext uri="{BEBA8EAE-BF5A-486C-A8C5-ECC9F3942E4B}">
                <a14:imgProps xmlns:a14="http://schemas.microsoft.com/office/drawing/2010/main">
                  <a14:imgLayer r:embed="rId4"/>
                </a14:imgProps>
              </a:ext>
              <a:ext uri="{28A0092B-C50C-407E-A947-70E740481C1C}">
                <a14:useLocalDpi xmlns:a14="http://schemas.microsoft.com/office/drawing/2010/main" val="0"/>
              </a:ext>
            </a:extLst>
          </a:blip>
          <a:srcRect l="19562" t="22375" r="30161" b="14533"/>
          <a:stretch/>
        </p:blipFill>
        <p:spPr>
          <a:xfrm rot="5400000">
            <a:off x="514347" y="-1657348"/>
            <a:ext cx="8172451" cy="10420352"/>
          </a:xfrm>
          <a:prstGeom prst="rect">
            <a:avLst/>
          </a:prstGeom>
          <a:noFill/>
          <a:ln>
            <a:noFill/>
          </a:ln>
        </p:spPr>
      </p:pic>
      <p:pic>
        <p:nvPicPr>
          <p:cNvPr id="5" name="Image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Espaço Reservado para Texto 3"/>
          <p:cNvSpPr txBox="1">
            <a:spLocks/>
          </p:cNvSpPr>
          <p:nvPr/>
        </p:nvSpPr>
        <p:spPr>
          <a:xfrm>
            <a:off x="971600" y="336138"/>
            <a:ext cx="4536504" cy="1938992"/>
          </a:xfrm>
          <a:prstGeom prst="rect">
            <a:avLst/>
          </a:prstGeom>
        </p:spPr>
        <p:txBody>
          <a:bodyPr wrap="square" anchor="ctr" anchorCtr="0">
            <a:sp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6000" dirty="0"/>
              <a:t>Ações da Fiscalização</a:t>
            </a:r>
          </a:p>
        </p:txBody>
      </p:sp>
    </p:spTree>
    <p:extLst>
      <p:ext uri="{BB962C8B-B14F-4D97-AF65-F5344CB8AC3E}">
        <p14:creationId xmlns:p14="http://schemas.microsoft.com/office/powerpoint/2010/main" val="31035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grpSp>
        <p:nvGrpSpPr>
          <p:cNvPr id="4" name="Grupo 17"/>
          <p:cNvGrpSpPr>
            <a:grpSpLocks/>
          </p:cNvGrpSpPr>
          <p:nvPr/>
        </p:nvGrpSpPr>
        <p:grpSpPr bwMode="auto">
          <a:xfrm>
            <a:off x="684213" y="378436"/>
            <a:ext cx="2476500" cy="2840037"/>
            <a:chOff x="611560" y="343147"/>
            <a:chExt cx="5372728" cy="6162578"/>
          </a:xfrm>
        </p:grpSpPr>
        <p:sp>
          <p:nvSpPr>
            <p:cNvPr id="5" name="Retângulo 10"/>
            <p:cNvSpPr/>
            <p:nvPr/>
          </p:nvSpPr>
          <p:spPr>
            <a:xfrm>
              <a:off x="611560" y="343147"/>
              <a:ext cx="5372728" cy="6162578"/>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407FDC">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6" name="Retângulo 10"/>
            <p:cNvSpPr/>
            <p:nvPr userDrawn="1"/>
          </p:nvSpPr>
          <p:spPr>
            <a:xfrm>
              <a:off x="973185" y="794402"/>
              <a:ext cx="4649476" cy="5328961"/>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0C2344"/>
            </a:solidFill>
            <a:ln>
              <a:solidFill>
                <a:srgbClr val="407F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7" name="Retângulo 21"/>
            <p:cNvSpPr>
              <a:spLocks noChangeArrowheads="1"/>
            </p:cNvSpPr>
            <p:nvPr/>
          </p:nvSpPr>
          <p:spPr bwMode="auto">
            <a:xfrm>
              <a:off x="1259631" y="1729838"/>
              <a:ext cx="3888432" cy="14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pt-BR" altLang="pt-BR" sz="2800" dirty="0">
                <a:solidFill>
                  <a:schemeClr val="bg1"/>
                </a:solidFill>
              </a:endParaRPr>
            </a:p>
          </p:txBody>
        </p:sp>
      </p:grpSp>
      <p:grpSp>
        <p:nvGrpSpPr>
          <p:cNvPr id="8" name="Grupo 7"/>
          <p:cNvGrpSpPr>
            <a:grpSpLocks/>
          </p:cNvGrpSpPr>
          <p:nvPr/>
        </p:nvGrpSpPr>
        <p:grpSpPr bwMode="auto">
          <a:xfrm>
            <a:off x="3276600" y="695325"/>
            <a:ext cx="5372100" cy="6162675"/>
            <a:chOff x="611560" y="343147"/>
            <a:chExt cx="5372728" cy="6162578"/>
          </a:xfrm>
        </p:grpSpPr>
        <p:sp>
          <p:nvSpPr>
            <p:cNvPr id="9" name="Retângulo 10"/>
            <p:cNvSpPr/>
            <p:nvPr/>
          </p:nvSpPr>
          <p:spPr>
            <a:xfrm>
              <a:off x="611560" y="343147"/>
              <a:ext cx="5372728" cy="6162578"/>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rgbClr val="407FDC">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10" name="Retângulo 10"/>
            <p:cNvSpPr/>
            <p:nvPr/>
          </p:nvSpPr>
          <p:spPr>
            <a:xfrm>
              <a:off x="973552" y="759065"/>
              <a:ext cx="4648743" cy="5330741"/>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lumMod val="95000"/>
              </a:schemeClr>
            </a:solidFill>
            <a:ln>
              <a:solidFill>
                <a:srgbClr val="407F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grpSp>
      <p:sp>
        <p:nvSpPr>
          <p:cNvPr id="11" name="Espaço Reservado para Texto 4"/>
          <p:cNvSpPr txBox="1">
            <a:spLocks/>
          </p:cNvSpPr>
          <p:nvPr/>
        </p:nvSpPr>
        <p:spPr>
          <a:xfrm>
            <a:off x="861719" y="617466"/>
            <a:ext cx="2128948" cy="2447923"/>
          </a:xfrm>
          <a:custGeom>
            <a:avLst/>
            <a:gdLst>
              <a:gd name="connsiteX0" fmla="*/ 0 w 2447925"/>
              <a:gd name="connsiteY0" fmla="*/ 1223963 h 2447925"/>
              <a:gd name="connsiteX1" fmla="*/ 611981 w 2447925"/>
              <a:gd name="connsiteY1" fmla="*/ 1 h 2447925"/>
              <a:gd name="connsiteX2" fmla="*/ 1835944 w 2447925"/>
              <a:gd name="connsiteY2" fmla="*/ 1 h 2447925"/>
              <a:gd name="connsiteX3" fmla="*/ 2447925 w 2447925"/>
              <a:gd name="connsiteY3" fmla="*/ 1223963 h 2447925"/>
              <a:gd name="connsiteX4" fmla="*/ 1835944 w 2447925"/>
              <a:gd name="connsiteY4" fmla="*/ 2447924 h 2447925"/>
              <a:gd name="connsiteX5" fmla="*/ 611981 w 2447925"/>
              <a:gd name="connsiteY5" fmla="*/ 2447924 h 2447925"/>
              <a:gd name="connsiteX6" fmla="*/ 0 w 2447925"/>
              <a:gd name="connsiteY6" fmla="*/ 1223963 h 2447925"/>
              <a:gd name="connsiteX0" fmla="*/ 0 w 2447925"/>
              <a:gd name="connsiteY0" fmla="*/ 1223962 h 2447923"/>
              <a:gd name="connsiteX1" fmla="*/ 1462586 w 2447925"/>
              <a:gd name="connsiteY1" fmla="*/ 212651 h 2447923"/>
              <a:gd name="connsiteX2" fmla="*/ 1835944 w 2447925"/>
              <a:gd name="connsiteY2" fmla="*/ 0 h 2447923"/>
              <a:gd name="connsiteX3" fmla="*/ 2447925 w 2447925"/>
              <a:gd name="connsiteY3" fmla="*/ 1223962 h 2447923"/>
              <a:gd name="connsiteX4" fmla="*/ 1835944 w 2447925"/>
              <a:gd name="connsiteY4" fmla="*/ 2447923 h 2447923"/>
              <a:gd name="connsiteX5" fmla="*/ 611981 w 2447925"/>
              <a:gd name="connsiteY5" fmla="*/ 2447923 h 2447923"/>
              <a:gd name="connsiteX6" fmla="*/ 0 w 2447925"/>
              <a:gd name="connsiteY6" fmla="*/ 1223962 h 2447923"/>
              <a:gd name="connsiteX0" fmla="*/ 0 w 2522353"/>
              <a:gd name="connsiteY0" fmla="*/ 1223962 h 2447923"/>
              <a:gd name="connsiteX1" fmla="*/ 1462586 w 2522353"/>
              <a:gd name="connsiteY1" fmla="*/ 212651 h 2447923"/>
              <a:gd name="connsiteX2" fmla="*/ 1835944 w 2522353"/>
              <a:gd name="connsiteY2" fmla="*/ 0 h 2447923"/>
              <a:gd name="connsiteX3" fmla="*/ 2522353 w 2522353"/>
              <a:gd name="connsiteY3" fmla="*/ 2042669 h 2447923"/>
              <a:gd name="connsiteX4" fmla="*/ 1835944 w 2522353"/>
              <a:gd name="connsiteY4" fmla="*/ 2447923 h 2447923"/>
              <a:gd name="connsiteX5" fmla="*/ 611981 w 2522353"/>
              <a:gd name="connsiteY5" fmla="*/ 2447923 h 2447923"/>
              <a:gd name="connsiteX6" fmla="*/ 0 w 2522353"/>
              <a:gd name="connsiteY6" fmla="*/ 1223962 h 2447923"/>
              <a:gd name="connsiteX0" fmla="*/ 0 w 2522353"/>
              <a:gd name="connsiteY0" fmla="*/ 1011311 h 2235272"/>
              <a:gd name="connsiteX1" fmla="*/ 1462586 w 2522353"/>
              <a:gd name="connsiteY1" fmla="*/ 0 h 2235272"/>
              <a:gd name="connsiteX2" fmla="*/ 2505795 w 2522353"/>
              <a:gd name="connsiteY2" fmla="*/ 627321 h 2235272"/>
              <a:gd name="connsiteX3" fmla="*/ 2522353 w 2522353"/>
              <a:gd name="connsiteY3" fmla="*/ 1830018 h 2235272"/>
              <a:gd name="connsiteX4" fmla="*/ 1835944 w 2522353"/>
              <a:gd name="connsiteY4" fmla="*/ 2235272 h 2235272"/>
              <a:gd name="connsiteX5" fmla="*/ 611981 w 2522353"/>
              <a:gd name="connsiteY5" fmla="*/ 2235272 h 2235272"/>
              <a:gd name="connsiteX6" fmla="*/ 0 w 2522353"/>
              <a:gd name="connsiteY6" fmla="*/ 1011311 h 2235272"/>
              <a:gd name="connsiteX0" fmla="*/ 0 w 2128948"/>
              <a:gd name="connsiteY0" fmla="*/ 586009 h 2235272"/>
              <a:gd name="connsiteX1" fmla="*/ 1069181 w 2128948"/>
              <a:gd name="connsiteY1" fmla="*/ 0 h 2235272"/>
              <a:gd name="connsiteX2" fmla="*/ 2112390 w 2128948"/>
              <a:gd name="connsiteY2" fmla="*/ 627321 h 2235272"/>
              <a:gd name="connsiteX3" fmla="*/ 2128948 w 2128948"/>
              <a:gd name="connsiteY3" fmla="*/ 1830018 h 2235272"/>
              <a:gd name="connsiteX4" fmla="*/ 1442539 w 2128948"/>
              <a:gd name="connsiteY4" fmla="*/ 2235272 h 2235272"/>
              <a:gd name="connsiteX5" fmla="*/ 218576 w 2128948"/>
              <a:gd name="connsiteY5" fmla="*/ 2235272 h 2235272"/>
              <a:gd name="connsiteX6" fmla="*/ 0 w 2128948"/>
              <a:gd name="connsiteY6" fmla="*/ 586009 h 2235272"/>
              <a:gd name="connsiteX0" fmla="*/ 0 w 2128948"/>
              <a:gd name="connsiteY0" fmla="*/ 586009 h 2235272"/>
              <a:gd name="connsiteX1" fmla="*/ 1069181 w 2128948"/>
              <a:gd name="connsiteY1" fmla="*/ 0 h 2235272"/>
              <a:gd name="connsiteX2" fmla="*/ 2112390 w 2128948"/>
              <a:gd name="connsiteY2" fmla="*/ 627321 h 2235272"/>
              <a:gd name="connsiteX3" fmla="*/ 2128948 w 2128948"/>
              <a:gd name="connsiteY3" fmla="*/ 1830018 h 2235272"/>
              <a:gd name="connsiteX4" fmla="*/ 1442539 w 2128948"/>
              <a:gd name="connsiteY4" fmla="*/ 2235272 h 2235272"/>
              <a:gd name="connsiteX5" fmla="*/ 27190 w 2128948"/>
              <a:gd name="connsiteY5" fmla="*/ 1895030 h 2235272"/>
              <a:gd name="connsiteX6" fmla="*/ 0 w 2128948"/>
              <a:gd name="connsiteY6" fmla="*/ 586009 h 2235272"/>
              <a:gd name="connsiteX0" fmla="*/ 0 w 2128948"/>
              <a:gd name="connsiteY0" fmla="*/ 586009 h 2447923"/>
              <a:gd name="connsiteX1" fmla="*/ 1069181 w 2128948"/>
              <a:gd name="connsiteY1" fmla="*/ 0 h 2447923"/>
              <a:gd name="connsiteX2" fmla="*/ 2112390 w 2128948"/>
              <a:gd name="connsiteY2" fmla="*/ 627321 h 2447923"/>
              <a:gd name="connsiteX3" fmla="*/ 2128948 w 2128948"/>
              <a:gd name="connsiteY3" fmla="*/ 1830018 h 2447923"/>
              <a:gd name="connsiteX4" fmla="*/ 1038501 w 2128948"/>
              <a:gd name="connsiteY4" fmla="*/ 2447923 h 2447923"/>
              <a:gd name="connsiteX5" fmla="*/ 27190 w 2128948"/>
              <a:gd name="connsiteY5" fmla="*/ 1895030 h 2447923"/>
              <a:gd name="connsiteX6" fmla="*/ 0 w 2128948"/>
              <a:gd name="connsiteY6" fmla="*/ 586009 h 2447923"/>
              <a:gd name="connsiteX0" fmla="*/ 0 w 2128948"/>
              <a:gd name="connsiteY0" fmla="*/ 586009 h 2447923"/>
              <a:gd name="connsiteX1" fmla="*/ 1069181 w 2128948"/>
              <a:gd name="connsiteY1" fmla="*/ 0 h 2447923"/>
              <a:gd name="connsiteX2" fmla="*/ 2112390 w 2128948"/>
              <a:gd name="connsiteY2" fmla="*/ 627321 h 2447923"/>
              <a:gd name="connsiteX3" fmla="*/ 2128948 w 2128948"/>
              <a:gd name="connsiteY3" fmla="*/ 1830018 h 2447923"/>
              <a:gd name="connsiteX4" fmla="*/ 1038501 w 2128948"/>
              <a:gd name="connsiteY4" fmla="*/ 2447923 h 2447923"/>
              <a:gd name="connsiteX5" fmla="*/ 5925 w 2128948"/>
              <a:gd name="connsiteY5" fmla="*/ 1831234 h 2447923"/>
              <a:gd name="connsiteX6" fmla="*/ 0 w 2128948"/>
              <a:gd name="connsiteY6" fmla="*/ 586009 h 244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948" h="2447923">
                <a:moveTo>
                  <a:pt x="0" y="586009"/>
                </a:moveTo>
                <a:lnTo>
                  <a:pt x="1069181" y="0"/>
                </a:lnTo>
                <a:lnTo>
                  <a:pt x="2112390" y="627321"/>
                </a:lnTo>
                <a:lnTo>
                  <a:pt x="2128948" y="1830018"/>
                </a:lnTo>
                <a:lnTo>
                  <a:pt x="1038501" y="2447923"/>
                </a:lnTo>
                <a:lnTo>
                  <a:pt x="5925" y="1831234"/>
                </a:lnTo>
                <a:lnTo>
                  <a:pt x="0" y="586009"/>
                </a:lnTo>
                <a:close/>
              </a:path>
            </a:pathLst>
          </a:custGeom>
        </p:spPr>
        <p:txBody>
          <a:bodyPr anchor="ctr" anchorCtr="0">
            <a:normAutofit/>
          </a:bodyPr>
          <a:lstStyle>
            <a:lvl1pPr marL="0" indent="0" algn="ctr" defTabSz="914400" rtl="0" eaLnBrk="1" latinLnBrk="0" hangingPunct="1">
              <a:spcBef>
                <a:spcPct val="20000"/>
              </a:spcBef>
              <a:buFont typeface="Arial" panose="020B0604020202020204" pitchFamily="34" charset="0"/>
              <a:buNone/>
              <a:defRPr sz="2800" b="1"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a:t>Processos pauta de 26/04/2019 Reunião 585 da CEEE</a:t>
            </a:r>
          </a:p>
        </p:txBody>
      </p:sp>
      <p:sp>
        <p:nvSpPr>
          <p:cNvPr id="12" name="Espaço Reservado para Texto 4"/>
          <p:cNvSpPr txBox="1">
            <a:spLocks/>
          </p:cNvSpPr>
          <p:nvPr/>
        </p:nvSpPr>
        <p:spPr>
          <a:xfrm>
            <a:off x="3628194" y="1111250"/>
            <a:ext cx="4675834" cy="5318714"/>
          </a:xfrm>
          <a:custGeom>
            <a:avLst/>
            <a:gdLst>
              <a:gd name="connsiteX0" fmla="*/ 0 w 2447925"/>
              <a:gd name="connsiteY0" fmla="*/ 1223963 h 2447925"/>
              <a:gd name="connsiteX1" fmla="*/ 611981 w 2447925"/>
              <a:gd name="connsiteY1" fmla="*/ 1 h 2447925"/>
              <a:gd name="connsiteX2" fmla="*/ 1835944 w 2447925"/>
              <a:gd name="connsiteY2" fmla="*/ 1 h 2447925"/>
              <a:gd name="connsiteX3" fmla="*/ 2447925 w 2447925"/>
              <a:gd name="connsiteY3" fmla="*/ 1223963 h 2447925"/>
              <a:gd name="connsiteX4" fmla="*/ 1835944 w 2447925"/>
              <a:gd name="connsiteY4" fmla="*/ 2447924 h 2447925"/>
              <a:gd name="connsiteX5" fmla="*/ 611981 w 2447925"/>
              <a:gd name="connsiteY5" fmla="*/ 2447924 h 2447925"/>
              <a:gd name="connsiteX6" fmla="*/ 0 w 2447925"/>
              <a:gd name="connsiteY6" fmla="*/ 1223963 h 2447925"/>
              <a:gd name="connsiteX0" fmla="*/ 0 w 2447925"/>
              <a:gd name="connsiteY0" fmla="*/ 1223962 h 2447923"/>
              <a:gd name="connsiteX1" fmla="*/ 1462586 w 2447925"/>
              <a:gd name="connsiteY1" fmla="*/ 212651 h 2447923"/>
              <a:gd name="connsiteX2" fmla="*/ 1835944 w 2447925"/>
              <a:gd name="connsiteY2" fmla="*/ 0 h 2447923"/>
              <a:gd name="connsiteX3" fmla="*/ 2447925 w 2447925"/>
              <a:gd name="connsiteY3" fmla="*/ 1223962 h 2447923"/>
              <a:gd name="connsiteX4" fmla="*/ 1835944 w 2447925"/>
              <a:gd name="connsiteY4" fmla="*/ 2447923 h 2447923"/>
              <a:gd name="connsiteX5" fmla="*/ 611981 w 2447925"/>
              <a:gd name="connsiteY5" fmla="*/ 2447923 h 2447923"/>
              <a:gd name="connsiteX6" fmla="*/ 0 w 2447925"/>
              <a:gd name="connsiteY6" fmla="*/ 1223962 h 2447923"/>
              <a:gd name="connsiteX0" fmla="*/ 0 w 2522353"/>
              <a:gd name="connsiteY0" fmla="*/ 1223962 h 2447923"/>
              <a:gd name="connsiteX1" fmla="*/ 1462586 w 2522353"/>
              <a:gd name="connsiteY1" fmla="*/ 212651 h 2447923"/>
              <a:gd name="connsiteX2" fmla="*/ 1835944 w 2522353"/>
              <a:gd name="connsiteY2" fmla="*/ 0 h 2447923"/>
              <a:gd name="connsiteX3" fmla="*/ 2522353 w 2522353"/>
              <a:gd name="connsiteY3" fmla="*/ 2042669 h 2447923"/>
              <a:gd name="connsiteX4" fmla="*/ 1835944 w 2522353"/>
              <a:gd name="connsiteY4" fmla="*/ 2447923 h 2447923"/>
              <a:gd name="connsiteX5" fmla="*/ 611981 w 2522353"/>
              <a:gd name="connsiteY5" fmla="*/ 2447923 h 2447923"/>
              <a:gd name="connsiteX6" fmla="*/ 0 w 2522353"/>
              <a:gd name="connsiteY6" fmla="*/ 1223962 h 2447923"/>
              <a:gd name="connsiteX0" fmla="*/ 0 w 2522353"/>
              <a:gd name="connsiteY0" fmla="*/ 1011311 h 2235272"/>
              <a:gd name="connsiteX1" fmla="*/ 1462586 w 2522353"/>
              <a:gd name="connsiteY1" fmla="*/ 0 h 2235272"/>
              <a:gd name="connsiteX2" fmla="*/ 2505795 w 2522353"/>
              <a:gd name="connsiteY2" fmla="*/ 627321 h 2235272"/>
              <a:gd name="connsiteX3" fmla="*/ 2522353 w 2522353"/>
              <a:gd name="connsiteY3" fmla="*/ 1830018 h 2235272"/>
              <a:gd name="connsiteX4" fmla="*/ 1835944 w 2522353"/>
              <a:gd name="connsiteY4" fmla="*/ 2235272 h 2235272"/>
              <a:gd name="connsiteX5" fmla="*/ 611981 w 2522353"/>
              <a:gd name="connsiteY5" fmla="*/ 2235272 h 2235272"/>
              <a:gd name="connsiteX6" fmla="*/ 0 w 2522353"/>
              <a:gd name="connsiteY6" fmla="*/ 1011311 h 2235272"/>
              <a:gd name="connsiteX0" fmla="*/ 0 w 2128948"/>
              <a:gd name="connsiteY0" fmla="*/ 586009 h 2235272"/>
              <a:gd name="connsiteX1" fmla="*/ 1069181 w 2128948"/>
              <a:gd name="connsiteY1" fmla="*/ 0 h 2235272"/>
              <a:gd name="connsiteX2" fmla="*/ 2112390 w 2128948"/>
              <a:gd name="connsiteY2" fmla="*/ 627321 h 2235272"/>
              <a:gd name="connsiteX3" fmla="*/ 2128948 w 2128948"/>
              <a:gd name="connsiteY3" fmla="*/ 1830018 h 2235272"/>
              <a:gd name="connsiteX4" fmla="*/ 1442539 w 2128948"/>
              <a:gd name="connsiteY4" fmla="*/ 2235272 h 2235272"/>
              <a:gd name="connsiteX5" fmla="*/ 218576 w 2128948"/>
              <a:gd name="connsiteY5" fmla="*/ 2235272 h 2235272"/>
              <a:gd name="connsiteX6" fmla="*/ 0 w 2128948"/>
              <a:gd name="connsiteY6" fmla="*/ 586009 h 2235272"/>
              <a:gd name="connsiteX0" fmla="*/ 0 w 2128948"/>
              <a:gd name="connsiteY0" fmla="*/ 586009 h 2235272"/>
              <a:gd name="connsiteX1" fmla="*/ 1069181 w 2128948"/>
              <a:gd name="connsiteY1" fmla="*/ 0 h 2235272"/>
              <a:gd name="connsiteX2" fmla="*/ 2112390 w 2128948"/>
              <a:gd name="connsiteY2" fmla="*/ 627321 h 2235272"/>
              <a:gd name="connsiteX3" fmla="*/ 2128948 w 2128948"/>
              <a:gd name="connsiteY3" fmla="*/ 1830018 h 2235272"/>
              <a:gd name="connsiteX4" fmla="*/ 1442539 w 2128948"/>
              <a:gd name="connsiteY4" fmla="*/ 2235272 h 2235272"/>
              <a:gd name="connsiteX5" fmla="*/ 27190 w 2128948"/>
              <a:gd name="connsiteY5" fmla="*/ 1895030 h 2235272"/>
              <a:gd name="connsiteX6" fmla="*/ 0 w 2128948"/>
              <a:gd name="connsiteY6" fmla="*/ 586009 h 2235272"/>
              <a:gd name="connsiteX0" fmla="*/ 0 w 2128948"/>
              <a:gd name="connsiteY0" fmla="*/ 586009 h 2447923"/>
              <a:gd name="connsiteX1" fmla="*/ 1069181 w 2128948"/>
              <a:gd name="connsiteY1" fmla="*/ 0 h 2447923"/>
              <a:gd name="connsiteX2" fmla="*/ 2112390 w 2128948"/>
              <a:gd name="connsiteY2" fmla="*/ 627321 h 2447923"/>
              <a:gd name="connsiteX3" fmla="*/ 2128948 w 2128948"/>
              <a:gd name="connsiteY3" fmla="*/ 1830018 h 2447923"/>
              <a:gd name="connsiteX4" fmla="*/ 1038501 w 2128948"/>
              <a:gd name="connsiteY4" fmla="*/ 2447923 h 2447923"/>
              <a:gd name="connsiteX5" fmla="*/ 27190 w 2128948"/>
              <a:gd name="connsiteY5" fmla="*/ 1895030 h 2447923"/>
              <a:gd name="connsiteX6" fmla="*/ 0 w 2128948"/>
              <a:gd name="connsiteY6" fmla="*/ 586009 h 2447923"/>
              <a:gd name="connsiteX0" fmla="*/ 0 w 2128948"/>
              <a:gd name="connsiteY0" fmla="*/ 586009 h 2447923"/>
              <a:gd name="connsiteX1" fmla="*/ 1069181 w 2128948"/>
              <a:gd name="connsiteY1" fmla="*/ 0 h 2447923"/>
              <a:gd name="connsiteX2" fmla="*/ 2112390 w 2128948"/>
              <a:gd name="connsiteY2" fmla="*/ 627321 h 2447923"/>
              <a:gd name="connsiteX3" fmla="*/ 2128948 w 2128948"/>
              <a:gd name="connsiteY3" fmla="*/ 1830018 h 2447923"/>
              <a:gd name="connsiteX4" fmla="*/ 1038501 w 2128948"/>
              <a:gd name="connsiteY4" fmla="*/ 2447923 h 2447923"/>
              <a:gd name="connsiteX5" fmla="*/ 5925 w 2128948"/>
              <a:gd name="connsiteY5" fmla="*/ 1831234 h 2447923"/>
              <a:gd name="connsiteX6" fmla="*/ 0 w 2128948"/>
              <a:gd name="connsiteY6" fmla="*/ 586009 h 2447923"/>
              <a:gd name="connsiteX0" fmla="*/ 0 w 3372958"/>
              <a:gd name="connsiteY0" fmla="*/ 1309023 h 2447923"/>
              <a:gd name="connsiteX1" fmla="*/ 2313191 w 3372958"/>
              <a:gd name="connsiteY1" fmla="*/ 0 h 2447923"/>
              <a:gd name="connsiteX2" fmla="*/ 3356400 w 3372958"/>
              <a:gd name="connsiteY2" fmla="*/ 627321 h 2447923"/>
              <a:gd name="connsiteX3" fmla="*/ 3372958 w 3372958"/>
              <a:gd name="connsiteY3" fmla="*/ 1830018 h 2447923"/>
              <a:gd name="connsiteX4" fmla="*/ 2282511 w 3372958"/>
              <a:gd name="connsiteY4" fmla="*/ 2447923 h 2447923"/>
              <a:gd name="connsiteX5" fmla="*/ 1249935 w 3372958"/>
              <a:gd name="connsiteY5" fmla="*/ 1831234 h 2447923"/>
              <a:gd name="connsiteX6" fmla="*/ 0 w 3372958"/>
              <a:gd name="connsiteY6" fmla="*/ 1309023 h 2447923"/>
              <a:gd name="connsiteX0" fmla="*/ 0 w 4621675"/>
              <a:gd name="connsiteY0" fmla="*/ 1309023 h 2447923"/>
              <a:gd name="connsiteX1" fmla="*/ 2313191 w 4621675"/>
              <a:gd name="connsiteY1" fmla="*/ 0 h 2447923"/>
              <a:gd name="connsiteX2" fmla="*/ 4621675 w 4621675"/>
              <a:gd name="connsiteY2" fmla="*/ 1350335 h 2447923"/>
              <a:gd name="connsiteX3" fmla="*/ 3372958 w 4621675"/>
              <a:gd name="connsiteY3" fmla="*/ 1830018 h 2447923"/>
              <a:gd name="connsiteX4" fmla="*/ 2282511 w 4621675"/>
              <a:gd name="connsiteY4" fmla="*/ 2447923 h 2447923"/>
              <a:gd name="connsiteX5" fmla="*/ 1249935 w 4621675"/>
              <a:gd name="connsiteY5" fmla="*/ 1831234 h 2447923"/>
              <a:gd name="connsiteX6" fmla="*/ 0 w 4621675"/>
              <a:gd name="connsiteY6" fmla="*/ 1309023 h 2447923"/>
              <a:gd name="connsiteX0" fmla="*/ 0 w 4621675"/>
              <a:gd name="connsiteY0" fmla="*/ 1309023 h 5318714"/>
              <a:gd name="connsiteX1" fmla="*/ 2313191 w 4621675"/>
              <a:gd name="connsiteY1" fmla="*/ 0 h 5318714"/>
              <a:gd name="connsiteX2" fmla="*/ 4621675 w 4621675"/>
              <a:gd name="connsiteY2" fmla="*/ 1350335 h 5318714"/>
              <a:gd name="connsiteX3" fmla="*/ 3372958 w 4621675"/>
              <a:gd name="connsiteY3" fmla="*/ 1830018 h 5318714"/>
              <a:gd name="connsiteX4" fmla="*/ 2261246 w 4621675"/>
              <a:gd name="connsiteY4" fmla="*/ 5318714 h 5318714"/>
              <a:gd name="connsiteX5" fmla="*/ 1249935 w 4621675"/>
              <a:gd name="connsiteY5" fmla="*/ 1831234 h 5318714"/>
              <a:gd name="connsiteX6" fmla="*/ 0 w 4621675"/>
              <a:gd name="connsiteY6" fmla="*/ 1309023 h 5318714"/>
              <a:gd name="connsiteX0" fmla="*/ 0 w 4649923"/>
              <a:gd name="connsiteY0" fmla="*/ 1309023 h 5318714"/>
              <a:gd name="connsiteX1" fmla="*/ 2313191 w 4649923"/>
              <a:gd name="connsiteY1" fmla="*/ 0 h 5318714"/>
              <a:gd name="connsiteX2" fmla="*/ 4621675 w 4649923"/>
              <a:gd name="connsiteY2" fmla="*/ 1350335 h 5318714"/>
              <a:gd name="connsiteX3" fmla="*/ 3372958 w 4649923"/>
              <a:gd name="connsiteY3" fmla="*/ 1830018 h 5318714"/>
              <a:gd name="connsiteX4" fmla="*/ 4649862 w 4649923"/>
              <a:gd name="connsiteY4" fmla="*/ 3939215 h 5318714"/>
              <a:gd name="connsiteX5" fmla="*/ 2261246 w 4649923"/>
              <a:gd name="connsiteY5" fmla="*/ 5318714 h 5318714"/>
              <a:gd name="connsiteX6" fmla="*/ 1249935 w 4649923"/>
              <a:gd name="connsiteY6" fmla="*/ 1831234 h 5318714"/>
              <a:gd name="connsiteX7" fmla="*/ 0 w 4649923"/>
              <a:gd name="connsiteY7" fmla="*/ 1309023 h 5318714"/>
              <a:gd name="connsiteX0" fmla="*/ 0 w 4649862"/>
              <a:gd name="connsiteY0" fmla="*/ 1309023 h 5318714"/>
              <a:gd name="connsiteX1" fmla="*/ 2313191 w 4649862"/>
              <a:gd name="connsiteY1" fmla="*/ 0 h 5318714"/>
              <a:gd name="connsiteX2" fmla="*/ 4621675 w 4649862"/>
              <a:gd name="connsiteY2" fmla="*/ 1350335 h 5318714"/>
              <a:gd name="connsiteX3" fmla="*/ 4649862 w 4649862"/>
              <a:gd name="connsiteY3" fmla="*/ 3939215 h 5318714"/>
              <a:gd name="connsiteX4" fmla="*/ 2261246 w 4649862"/>
              <a:gd name="connsiteY4" fmla="*/ 5318714 h 5318714"/>
              <a:gd name="connsiteX5" fmla="*/ 1249935 w 4649862"/>
              <a:gd name="connsiteY5" fmla="*/ 1831234 h 5318714"/>
              <a:gd name="connsiteX6" fmla="*/ 0 w 4649862"/>
              <a:gd name="connsiteY6" fmla="*/ 1309023 h 5318714"/>
              <a:gd name="connsiteX0" fmla="*/ 25972 w 4675834"/>
              <a:gd name="connsiteY0" fmla="*/ 1309023 h 5318714"/>
              <a:gd name="connsiteX1" fmla="*/ 2339163 w 4675834"/>
              <a:gd name="connsiteY1" fmla="*/ 0 h 5318714"/>
              <a:gd name="connsiteX2" fmla="*/ 4647647 w 4675834"/>
              <a:gd name="connsiteY2" fmla="*/ 1350335 h 5318714"/>
              <a:gd name="connsiteX3" fmla="*/ 4675834 w 4675834"/>
              <a:gd name="connsiteY3" fmla="*/ 3939215 h 5318714"/>
              <a:gd name="connsiteX4" fmla="*/ 2287218 w 4675834"/>
              <a:gd name="connsiteY4" fmla="*/ 5318714 h 5318714"/>
              <a:gd name="connsiteX5" fmla="*/ 0 w 4675834"/>
              <a:gd name="connsiteY5" fmla="*/ 4010909 h 5318714"/>
              <a:gd name="connsiteX6" fmla="*/ 25972 w 4675834"/>
              <a:gd name="connsiteY6" fmla="*/ 1309023 h 531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834" h="5318714">
                <a:moveTo>
                  <a:pt x="25972" y="1309023"/>
                </a:moveTo>
                <a:lnTo>
                  <a:pt x="2339163" y="0"/>
                </a:lnTo>
                <a:lnTo>
                  <a:pt x="4647647" y="1350335"/>
                </a:lnTo>
                <a:lnTo>
                  <a:pt x="4675834" y="3939215"/>
                </a:lnTo>
                <a:lnTo>
                  <a:pt x="2287218" y="5318714"/>
                </a:lnTo>
                <a:lnTo>
                  <a:pt x="0" y="4010909"/>
                </a:lnTo>
                <a:lnTo>
                  <a:pt x="25972" y="1309023"/>
                </a:lnTo>
                <a:close/>
              </a:path>
            </a:pathLst>
          </a:custGeom>
        </p:spPr>
        <p:txBody>
          <a:bodyPr lIns="360000" tIns="360000" rIns="360000" bIns="360000" anchor="ctr" anchorCtr="0">
            <a:normAutofit/>
          </a:bodyPr>
          <a:lstStyle>
            <a:lvl1pPr marL="0" indent="0" algn="l" defTabSz="914400" rtl="0" eaLnBrk="1" latinLnBrk="0" hangingPunct="1">
              <a:spcBef>
                <a:spcPts val="0"/>
              </a:spcBef>
              <a:buFont typeface="Arial" panose="020B0604020202020204" pitchFamily="34" charset="0"/>
              <a:buNone/>
              <a:defRPr sz="2400" b="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1200" dirty="0"/>
              <a:t>SIEMENS HEALTHCARE DIAGNOSTICOS S.A. </a:t>
            </a:r>
            <a:r>
              <a:rPr lang="pt-BR" sz="1400" b="1" dirty="0"/>
              <a:t>(UGI SOROCABA)</a:t>
            </a:r>
          </a:p>
          <a:p>
            <a:r>
              <a:rPr lang="pt-BR" sz="1200" dirty="0"/>
              <a:t>GE HEALTHCARE DO BRASIL COM E SERV. DE EQUIP MED/HOSP.LTDA </a:t>
            </a:r>
            <a:r>
              <a:rPr lang="pt-BR" sz="1400" b="1" dirty="0"/>
              <a:t>(UGI JUNDIAÍ)</a:t>
            </a:r>
          </a:p>
          <a:p>
            <a:r>
              <a:rPr lang="pt-BR" sz="1200" dirty="0"/>
              <a:t>AUTO SUTURE DO BRASIL LTDA </a:t>
            </a:r>
            <a:r>
              <a:rPr lang="pt-BR" sz="1400" b="1" dirty="0"/>
              <a:t>(UGI JUNDIAÍ)</a:t>
            </a:r>
          </a:p>
          <a:p>
            <a:r>
              <a:rPr lang="pt-BR" sz="1200" dirty="0"/>
              <a:t>PHILIPS MEDICAL SYSTEMS LTDA </a:t>
            </a:r>
            <a:r>
              <a:rPr lang="pt-BR" sz="1400" b="1" dirty="0"/>
              <a:t>(UGI SOROCABA)</a:t>
            </a:r>
          </a:p>
          <a:p>
            <a:r>
              <a:rPr lang="pt-BR" sz="1200" dirty="0"/>
              <a:t>SIEMENS HEALTHCARE DIAGNOSTICOS S.A. </a:t>
            </a:r>
            <a:r>
              <a:rPr lang="pt-BR" sz="1400" b="1" dirty="0"/>
              <a:t>(UGI SOROCABA)</a:t>
            </a:r>
          </a:p>
          <a:p>
            <a:r>
              <a:rPr lang="pt-BR" sz="1200" dirty="0"/>
              <a:t>AGFA HEALTHCARE BRASIL IMPORTAÇÃO E SERVIÇOS LTDA </a:t>
            </a:r>
            <a:r>
              <a:rPr lang="pt-BR" sz="1400" b="1" dirty="0"/>
              <a:t>(UGI SOROCABA)</a:t>
            </a:r>
          </a:p>
          <a:p>
            <a:r>
              <a:rPr lang="pt-BR" sz="1200" dirty="0"/>
              <a:t>GE HEALTHCARE DO BRASIL COM E SERV. DE EQUIP MED/HOSP.LTDA </a:t>
            </a:r>
            <a:r>
              <a:rPr lang="pt-BR" sz="1400" b="1" dirty="0"/>
              <a:t>(UGI SOROCABA)</a:t>
            </a:r>
          </a:p>
          <a:p>
            <a:r>
              <a:rPr lang="pt-BR" sz="1200" dirty="0"/>
              <a:t>M.F. EQUIPAMENTOS MÉDICOS LTDA </a:t>
            </a:r>
            <a:r>
              <a:rPr lang="pt-BR" sz="1400" b="1" dirty="0"/>
              <a:t>(UGI SOROCABA)</a:t>
            </a:r>
          </a:p>
          <a:p>
            <a:r>
              <a:rPr lang="pt-BR" sz="1200" dirty="0"/>
              <a:t>IMAGEM SISTEMAS MÉDICOS LTDA </a:t>
            </a:r>
            <a:r>
              <a:rPr lang="pt-BR" sz="1400" b="1" dirty="0"/>
              <a:t>(UGI SOROCABA)</a:t>
            </a:r>
          </a:p>
        </p:txBody>
      </p:sp>
      <p:pic>
        <p:nvPicPr>
          <p:cNvPr id="13" name="Imagem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119405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Retângulo 1"/>
          <p:cNvSpPr/>
          <p:nvPr/>
        </p:nvSpPr>
        <p:spPr>
          <a:xfrm>
            <a:off x="0" y="5213444"/>
            <a:ext cx="9144000" cy="1644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Espaço Reservado para Texto 3"/>
          <p:cNvSpPr txBox="1">
            <a:spLocks/>
          </p:cNvSpPr>
          <p:nvPr/>
        </p:nvSpPr>
        <p:spPr>
          <a:xfrm>
            <a:off x="0" y="548681"/>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3200" dirty="0">
                <a:solidFill>
                  <a:schemeClr val="bg1"/>
                </a:solidFill>
              </a:rPr>
              <a:t>Memorando 009/19 CEEE                                                 São Paulo, 12/06/2019</a:t>
            </a:r>
          </a:p>
        </p:txBody>
      </p:sp>
      <p:sp>
        <p:nvSpPr>
          <p:cNvPr id="7" name="Espaço Reservado para Texto 2"/>
          <p:cNvSpPr txBox="1">
            <a:spLocks/>
          </p:cNvSpPr>
          <p:nvPr/>
        </p:nvSpPr>
        <p:spPr>
          <a:xfrm>
            <a:off x="0" y="1484313"/>
            <a:ext cx="9144000" cy="3096815"/>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Texto</a:t>
            </a:r>
          </a:p>
        </p:txBody>
      </p:sp>
      <p:pic>
        <p:nvPicPr>
          <p:cNvPr id="4" name="Image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6" name="Retângulo 5"/>
          <p:cNvSpPr/>
          <p:nvPr/>
        </p:nvSpPr>
        <p:spPr>
          <a:xfrm>
            <a:off x="0" y="2247890"/>
            <a:ext cx="9144000" cy="255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0" rIns="1800000" rtlCol="0" anchor="t" anchorCtr="0">
            <a:spAutoFit/>
          </a:bodyPr>
          <a:lstStyle/>
          <a:p>
            <a:pPr algn="ctr"/>
            <a:r>
              <a:rPr lang="pt-BR" sz="3200" dirty="0"/>
              <a:t>Assunto: Fiscalização a empresas fabricantes de equipamentos médicos, hospitalares e odontológicos e seus prestadores de serviço</a:t>
            </a:r>
          </a:p>
        </p:txBody>
      </p:sp>
    </p:spTree>
    <p:extLst>
      <p:ext uri="{BB962C8B-B14F-4D97-AF65-F5344CB8AC3E}">
        <p14:creationId xmlns:p14="http://schemas.microsoft.com/office/powerpoint/2010/main" val="3182187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8" name="Hexágono 7"/>
          <p:cNvSpPr/>
          <p:nvPr/>
        </p:nvSpPr>
        <p:spPr>
          <a:xfrm rot="5400000">
            <a:off x="-342000" y="-801000"/>
            <a:ext cx="9828000" cy="8460000"/>
          </a:xfrm>
          <a:prstGeom prst="hexagon">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pt-BR" dirty="0"/>
              <a:t>Em</a:t>
            </a:r>
          </a:p>
        </p:txBody>
      </p:sp>
      <p:sp>
        <p:nvSpPr>
          <p:cNvPr id="9" name="Hexágono 8"/>
          <p:cNvSpPr/>
          <p:nvPr/>
        </p:nvSpPr>
        <p:spPr>
          <a:xfrm rot="5400000">
            <a:off x="-59074" y="-635320"/>
            <a:ext cx="9262154" cy="7984615"/>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Espaço Reservado para Texto 2"/>
          <p:cNvSpPr txBox="1">
            <a:spLocks/>
          </p:cNvSpPr>
          <p:nvPr/>
        </p:nvSpPr>
        <p:spPr>
          <a:xfrm>
            <a:off x="0" y="836712"/>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RECOMENDAÇÕES</a:t>
            </a:r>
          </a:p>
        </p:txBody>
      </p:sp>
      <p:sp>
        <p:nvSpPr>
          <p:cNvPr id="17" name="Espaço Reservado para Texto 2"/>
          <p:cNvSpPr txBox="1">
            <a:spLocks/>
          </p:cNvSpPr>
          <p:nvPr/>
        </p:nvSpPr>
        <p:spPr>
          <a:xfrm>
            <a:off x="0" y="1126485"/>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A CEEE também recomenda:</a:t>
            </a:r>
          </a:p>
        </p:txBody>
      </p:sp>
      <p:pic>
        <p:nvPicPr>
          <p:cNvPr id="18" name="Imagem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19" name="Espaço Reservado para Texto 2"/>
          <p:cNvSpPr txBox="1">
            <a:spLocks/>
          </p:cNvSpPr>
          <p:nvPr/>
        </p:nvSpPr>
        <p:spPr>
          <a:xfrm>
            <a:off x="0" y="1628799"/>
            <a:ext cx="9144000" cy="4680521"/>
          </a:xfrm>
          <a:prstGeom prst="rect">
            <a:avLst/>
          </a:prstGeom>
        </p:spPr>
        <p:txBody>
          <a:bodyPr lIns="2376000" tIns="576000" rIns="1080000" bIns="360000" anchor="t"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altLang="pt-BR" sz="1800" dirty="0"/>
              <a:t>Fiscalização de arenas usadas para eventos esportivos e shows, devem ser levantadas as ART’s de Para Raios e Instalações Elétricas;</a:t>
            </a:r>
          </a:p>
          <a:p>
            <a:endParaRPr lang="pt-BR" altLang="pt-BR" dirty="0"/>
          </a:p>
          <a:p>
            <a:r>
              <a:rPr lang="pt-BR" altLang="pt-BR" sz="1800" dirty="0"/>
              <a:t>Indústrias de fios, cabos e materiais elétricos (conforme problema nos últimos anos temos problema de bitolagem de cabos);</a:t>
            </a:r>
          </a:p>
          <a:p>
            <a:endParaRPr lang="pt-BR" altLang="pt-BR" dirty="0"/>
          </a:p>
          <a:p>
            <a:pPr algn="just"/>
            <a:r>
              <a:rPr lang="pt-BR" altLang="pt-BR" sz="1800" dirty="0"/>
              <a:t>Prefeituras e suas terceirizadas, onde temos que observar se todos os envolvidos em atividades técnicas no âmbito da Engenharia Elétrica possuem seu registro no Conselho, e as devidas ART’s de cargo e função;</a:t>
            </a:r>
          </a:p>
          <a:p>
            <a:pPr algn="just"/>
            <a:endParaRPr lang="pt-BR" altLang="pt-BR" dirty="0"/>
          </a:p>
        </p:txBody>
      </p:sp>
      <p:sp>
        <p:nvSpPr>
          <p:cNvPr id="20" name="Espaço Reservado para Texto 10"/>
          <p:cNvSpPr txBox="1">
            <a:spLocks/>
          </p:cNvSpPr>
          <p:nvPr/>
        </p:nvSpPr>
        <p:spPr>
          <a:xfrm>
            <a:off x="1331640" y="2168952"/>
            <a:ext cx="576064" cy="639361"/>
          </a:xfrm>
          <a:prstGeom prst="flowChartConnector">
            <a:avLst/>
          </a:prstGeom>
          <a:solidFill>
            <a:srgbClr val="FFCC00"/>
          </a:solidFill>
          <a:ln w="76200">
            <a:solidFill>
              <a:schemeClr val="tx1"/>
            </a:solidFill>
          </a:ln>
        </p:spPr>
        <p:txBody>
          <a:bodyPr anchor="ctr" anchorCtr="0">
            <a:noAutofit/>
          </a:bodyPr>
          <a:lstStyle>
            <a:defPPr>
              <a:defRPr lang="pt-BR"/>
            </a:defPPr>
            <a:lvl1pPr indent="0" algn="ctr">
              <a:spcBef>
                <a:spcPct val="20000"/>
              </a:spcBef>
              <a:buFont typeface="Arial" panose="020B0604020202020204" pitchFamily="34" charset="0"/>
              <a:buNone/>
              <a:defRPr sz="3200" b="1">
                <a:solidFill>
                  <a:schemeClr val="bg1"/>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spcBef>
                <a:spcPts val="0"/>
              </a:spcBef>
            </a:pPr>
            <a:r>
              <a:rPr lang="pt-BR" dirty="0">
                <a:solidFill>
                  <a:schemeClr val="tx1"/>
                </a:solidFill>
              </a:rPr>
              <a:t>a</a:t>
            </a:r>
          </a:p>
        </p:txBody>
      </p:sp>
      <p:sp>
        <p:nvSpPr>
          <p:cNvPr id="21" name="Espaço Reservado para Texto 10"/>
          <p:cNvSpPr txBox="1">
            <a:spLocks/>
          </p:cNvSpPr>
          <p:nvPr/>
        </p:nvSpPr>
        <p:spPr>
          <a:xfrm>
            <a:off x="1331640" y="3356992"/>
            <a:ext cx="648072" cy="692696"/>
          </a:xfrm>
          <a:prstGeom prst="flowChartConnector">
            <a:avLst/>
          </a:prstGeom>
          <a:solidFill>
            <a:srgbClr val="FFCC00"/>
          </a:solidFill>
          <a:ln w="76200">
            <a:solidFill>
              <a:schemeClr val="tx1"/>
            </a:solidFill>
          </a:ln>
        </p:spPr>
        <p:txBody>
          <a:bodyPr anchor="ctr" anchorCtr="0">
            <a:noAutofit/>
          </a:bodyPr>
          <a:lstStyle>
            <a:defPPr>
              <a:defRPr lang="pt-BR"/>
            </a:defPPr>
            <a:lvl1pPr indent="0" algn="ctr">
              <a:spcBef>
                <a:spcPct val="20000"/>
              </a:spcBef>
              <a:buFont typeface="Arial" panose="020B0604020202020204" pitchFamily="34" charset="0"/>
              <a:buNone/>
              <a:defRPr sz="3200" b="1">
                <a:solidFill>
                  <a:schemeClr val="bg1"/>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spcBef>
                <a:spcPts val="0"/>
              </a:spcBef>
            </a:pPr>
            <a:r>
              <a:rPr lang="pt-BR" dirty="0">
                <a:solidFill>
                  <a:schemeClr val="tx1"/>
                </a:solidFill>
              </a:rPr>
              <a:t>b</a:t>
            </a:r>
          </a:p>
        </p:txBody>
      </p:sp>
      <p:sp>
        <p:nvSpPr>
          <p:cNvPr id="22" name="Espaço Reservado para Texto 10"/>
          <p:cNvSpPr txBox="1">
            <a:spLocks/>
          </p:cNvSpPr>
          <p:nvPr/>
        </p:nvSpPr>
        <p:spPr>
          <a:xfrm>
            <a:off x="1331640" y="4617224"/>
            <a:ext cx="648072" cy="692696"/>
          </a:xfrm>
          <a:prstGeom prst="flowChartConnector">
            <a:avLst/>
          </a:prstGeom>
          <a:solidFill>
            <a:srgbClr val="FFCC00"/>
          </a:solidFill>
          <a:ln w="76200">
            <a:solidFill>
              <a:schemeClr val="tx1"/>
            </a:solidFill>
          </a:ln>
        </p:spPr>
        <p:txBody>
          <a:bodyPr anchor="ctr" anchorCtr="0">
            <a:noAutofit/>
          </a:bodyPr>
          <a:lstStyle>
            <a:defPPr>
              <a:defRPr lang="pt-BR"/>
            </a:defPPr>
            <a:lvl1pPr indent="0" algn="ctr">
              <a:spcBef>
                <a:spcPts val="0"/>
              </a:spcBef>
              <a:buFont typeface="Arial" panose="020B0604020202020204" pitchFamily="34" charset="0"/>
              <a:buNone/>
              <a:defRPr sz="3200" b="1"/>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pt-BR" dirty="0"/>
              <a:t>c</a:t>
            </a:r>
          </a:p>
        </p:txBody>
      </p:sp>
    </p:spTree>
    <p:extLst>
      <p:ext uri="{BB962C8B-B14F-4D97-AF65-F5344CB8AC3E}">
        <p14:creationId xmlns:p14="http://schemas.microsoft.com/office/powerpoint/2010/main" val="3562273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8" name="Hexágono 7"/>
          <p:cNvSpPr/>
          <p:nvPr/>
        </p:nvSpPr>
        <p:spPr>
          <a:xfrm rot="5400000">
            <a:off x="-342000" y="-801000"/>
            <a:ext cx="9828000" cy="8460000"/>
          </a:xfrm>
          <a:prstGeom prst="hexagon">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pt-BR" dirty="0"/>
              <a:t>Em</a:t>
            </a:r>
          </a:p>
        </p:txBody>
      </p:sp>
      <p:sp>
        <p:nvSpPr>
          <p:cNvPr id="9" name="Hexágono 8"/>
          <p:cNvSpPr/>
          <p:nvPr/>
        </p:nvSpPr>
        <p:spPr>
          <a:xfrm rot="5400000">
            <a:off x="-59073" y="-635321"/>
            <a:ext cx="9262154" cy="7984615"/>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Espaço Reservado para Texto 2"/>
          <p:cNvSpPr txBox="1">
            <a:spLocks/>
          </p:cNvSpPr>
          <p:nvPr/>
        </p:nvSpPr>
        <p:spPr>
          <a:xfrm>
            <a:off x="0" y="836712"/>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RECOMENDAÇÕES</a:t>
            </a:r>
          </a:p>
        </p:txBody>
      </p:sp>
      <p:sp>
        <p:nvSpPr>
          <p:cNvPr id="17" name="Espaço Reservado para Texto 2"/>
          <p:cNvSpPr txBox="1">
            <a:spLocks/>
          </p:cNvSpPr>
          <p:nvPr/>
        </p:nvSpPr>
        <p:spPr>
          <a:xfrm>
            <a:off x="0" y="1126485"/>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A CEEE também recomenda:</a:t>
            </a:r>
          </a:p>
        </p:txBody>
      </p:sp>
      <p:pic>
        <p:nvPicPr>
          <p:cNvPr id="18" name="Imagem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
        <p:nvSpPr>
          <p:cNvPr id="19" name="Espaço Reservado para Texto 2"/>
          <p:cNvSpPr txBox="1">
            <a:spLocks/>
          </p:cNvSpPr>
          <p:nvPr/>
        </p:nvSpPr>
        <p:spPr>
          <a:xfrm>
            <a:off x="0" y="1628799"/>
            <a:ext cx="9144000" cy="4680521"/>
          </a:xfrm>
          <a:prstGeom prst="rect">
            <a:avLst/>
          </a:prstGeom>
        </p:spPr>
        <p:txBody>
          <a:bodyPr lIns="2376000" tIns="576000" rIns="1080000" bIns="360000" anchor="t" anchorCtr="0">
            <a:no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altLang="pt-BR" sz="1800" dirty="0"/>
              <a:t>Fiscalização em empresas multinacionais, onde deve ser observado se todos os envolvidos em atividades técnicas no âmbito da CEEE estão devidamente registrados (profissionais atuando em funções técnicas com nomes diversos como analista);</a:t>
            </a:r>
          </a:p>
          <a:p>
            <a:endParaRPr lang="pt-BR" altLang="pt-BR" dirty="0"/>
          </a:p>
          <a:p>
            <a:r>
              <a:rPr lang="pt-BR" altLang="pt-BR" sz="1800" dirty="0"/>
              <a:t>Empresas com potencia instalação superior a 75KW possuem uma cabine primaria e para a  mesma é necessário que se verifique toda a documentação.</a:t>
            </a:r>
            <a:r>
              <a:rPr lang="pt-BR" altLang="pt-BR" dirty="0"/>
              <a:t>                                   </a:t>
            </a:r>
          </a:p>
          <a:p>
            <a:pPr algn="just"/>
            <a:endParaRPr lang="pt-BR" altLang="pt-BR" dirty="0"/>
          </a:p>
          <a:p>
            <a:pPr algn="just"/>
            <a:endParaRPr lang="pt-BR" altLang="pt-BR" dirty="0"/>
          </a:p>
        </p:txBody>
      </p:sp>
      <p:sp>
        <p:nvSpPr>
          <p:cNvPr id="20" name="Espaço Reservado para Texto 10"/>
          <p:cNvSpPr txBox="1">
            <a:spLocks/>
          </p:cNvSpPr>
          <p:nvPr/>
        </p:nvSpPr>
        <p:spPr>
          <a:xfrm>
            <a:off x="1331640" y="2168952"/>
            <a:ext cx="576064" cy="639361"/>
          </a:xfrm>
          <a:prstGeom prst="flowChartConnector">
            <a:avLst/>
          </a:prstGeom>
          <a:solidFill>
            <a:srgbClr val="FFCC00"/>
          </a:solidFill>
          <a:ln w="76200">
            <a:solidFill>
              <a:schemeClr val="tx1"/>
            </a:solidFill>
          </a:ln>
        </p:spPr>
        <p:txBody>
          <a:bodyPr anchor="ctr" anchorCtr="0">
            <a:noAutofit/>
          </a:bodyPr>
          <a:lstStyle>
            <a:defPPr>
              <a:defRPr lang="pt-BR"/>
            </a:defPPr>
            <a:lvl1pPr indent="0" algn="ctr">
              <a:spcBef>
                <a:spcPct val="20000"/>
              </a:spcBef>
              <a:buFont typeface="Arial" panose="020B0604020202020204" pitchFamily="34" charset="0"/>
              <a:buNone/>
              <a:defRPr sz="3200" b="1">
                <a:solidFill>
                  <a:schemeClr val="bg1"/>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spcBef>
                <a:spcPts val="0"/>
              </a:spcBef>
            </a:pPr>
            <a:r>
              <a:rPr lang="pt-BR" dirty="0">
                <a:solidFill>
                  <a:schemeClr val="tx1"/>
                </a:solidFill>
              </a:rPr>
              <a:t>d</a:t>
            </a:r>
          </a:p>
        </p:txBody>
      </p:sp>
      <p:sp>
        <p:nvSpPr>
          <p:cNvPr id="21" name="Espaço Reservado para Texto 10"/>
          <p:cNvSpPr txBox="1">
            <a:spLocks/>
          </p:cNvSpPr>
          <p:nvPr/>
        </p:nvSpPr>
        <p:spPr>
          <a:xfrm>
            <a:off x="1331640" y="3969059"/>
            <a:ext cx="648072" cy="692696"/>
          </a:xfrm>
          <a:prstGeom prst="flowChartConnector">
            <a:avLst/>
          </a:prstGeom>
          <a:solidFill>
            <a:srgbClr val="FFCC00"/>
          </a:solidFill>
          <a:ln w="76200">
            <a:solidFill>
              <a:schemeClr val="tx1"/>
            </a:solidFill>
          </a:ln>
        </p:spPr>
        <p:txBody>
          <a:bodyPr anchor="ctr" anchorCtr="0">
            <a:noAutofit/>
          </a:bodyPr>
          <a:lstStyle>
            <a:defPPr>
              <a:defRPr lang="pt-BR"/>
            </a:defPPr>
            <a:lvl1pPr indent="0" algn="ctr">
              <a:spcBef>
                <a:spcPct val="20000"/>
              </a:spcBef>
              <a:buFont typeface="Arial" panose="020B0604020202020204" pitchFamily="34" charset="0"/>
              <a:buNone/>
              <a:defRPr sz="3200" b="1">
                <a:solidFill>
                  <a:schemeClr val="bg1"/>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spcBef>
                <a:spcPts val="0"/>
              </a:spcBef>
            </a:pPr>
            <a:r>
              <a:rPr lang="pt-BR" dirty="0" smtClean="0">
                <a:solidFill>
                  <a:schemeClr val="tx1"/>
                </a:solidFill>
              </a:rPr>
              <a:t>e</a:t>
            </a:r>
            <a:endParaRPr lang="pt-BR" dirty="0">
              <a:solidFill>
                <a:schemeClr val="tx1"/>
              </a:solidFill>
            </a:endParaRPr>
          </a:p>
        </p:txBody>
      </p:sp>
    </p:spTree>
    <p:extLst>
      <p:ext uri="{BB962C8B-B14F-4D97-AF65-F5344CB8AC3E}">
        <p14:creationId xmlns:p14="http://schemas.microsoft.com/office/powerpoint/2010/main" val="3938909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Retângulo 1"/>
          <p:cNvSpPr/>
          <p:nvPr/>
        </p:nvSpPr>
        <p:spPr>
          <a:xfrm>
            <a:off x="0" y="2924944"/>
            <a:ext cx="9144000" cy="32403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A CEEE em 2019 está buscando responder as ações de fiscalização reduzindo a quantidade de processos SF que aguardam julgamento da Câmara, atualmente estamos trabalhando nos processos de Infração encaminhados pela fiscalização em fevereiro de 2019. </a:t>
            </a:r>
          </a:p>
        </p:txBody>
      </p:sp>
      <p:sp>
        <p:nvSpPr>
          <p:cNvPr id="5" name="Espaço Reservado para Texto 3"/>
          <p:cNvSpPr txBox="1">
            <a:spLocks/>
          </p:cNvSpPr>
          <p:nvPr/>
        </p:nvSpPr>
        <p:spPr>
          <a:xfrm>
            <a:off x="-8057" y="1556792"/>
            <a:ext cx="9144000" cy="720079"/>
          </a:xfrm>
          <a:prstGeom prst="rect">
            <a:avLst/>
          </a:prstGeom>
        </p:spPr>
        <p:txBody>
          <a:bodyPr wrap="square" lIns="720000" rIns="720000" anchor="ctr" anchorCtr="0">
            <a:noAutofit/>
          </a:bodyPr>
          <a:lstStyle>
            <a:lvl1pPr marL="0" indent="0" algn="l" defTabSz="914400" rtl="0" eaLnBrk="1" fontAlgn="auto" latinLnBrk="0" hangingPunct="1">
              <a:spcBef>
                <a:spcPts val="0"/>
              </a:spcBef>
              <a:spcAft>
                <a:spcPts val="0"/>
              </a:spcAft>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pt-BR" dirty="0">
                <a:solidFill>
                  <a:schemeClr val="bg1"/>
                </a:solidFill>
              </a:rPr>
              <a:t>PROCESSO SF</a:t>
            </a:r>
          </a:p>
        </p:txBody>
      </p:sp>
      <p:sp>
        <p:nvSpPr>
          <p:cNvPr id="7" name="Espaço Reservado para Texto 2"/>
          <p:cNvSpPr txBox="1">
            <a:spLocks/>
          </p:cNvSpPr>
          <p:nvPr/>
        </p:nvSpPr>
        <p:spPr>
          <a:xfrm>
            <a:off x="0" y="1700807"/>
            <a:ext cx="9144000" cy="4464495"/>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pt-BR" dirty="0"/>
          </a:p>
        </p:txBody>
      </p:sp>
      <p:pic>
        <p:nvPicPr>
          <p:cNvPr id="4" name="Image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1737400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4" name="Retângulo 10"/>
          <p:cNvSpPr/>
          <p:nvPr/>
        </p:nvSpPr>
        <p:spPr>
          <a:xfrm>
            <a:off x="407272" y="1484784"/>
            <a:ext cx="8413200" cy="8262937"/>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no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5" name="Retângulo 10"/>
          <p:cNvSpPr/>
          <p:nvPr/>
        </p:nvSpPr>
        <p:spPr>
          <a:xfrm>
            <a:off x="527872" y="-1809750"/>
            <a:ext cx="8100000" cy="8667750"/>
          </a:xfrm>
          <a:custGeom>
            <a:avLst/>
            <a:gdLst>
              <a:gd name="connsiteX0" fmla="*/ 0 w 1380240"/>
              <a:gd name="connsiteY0" fmla="*/ 0 h 1700118"/>
              <a:gd name="connsiteX1" fmla="*/ 1380240 w 1380240"/>
              <a:gd name="connsiteY1" fmla="*/ 0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905089 w 1380240"/>
              <a:gd name="connsiteY1" fmla="*/ 837434 h 1700118"/>
              <a:gd name="connsiteX2" fmla="*/ 1380240 w 1380240"/>
              <a:gd name="connsiteY2" fmla="*/ 1700118 h 1700118"/>
              <a:gd name="connsiteX3" fmla="*/ 0 w 1380240"/>
              <a:gd name="connsiteY3" fmla="*/ 1700118 h 1700118"/>
              <a:gd name="connsiteX4" fmla="*/ 0 w 1380240"/>
              <a:gd name="connsiteY4" fmla="*/ 0 h 1700118"/>
              <a:gd name="connsiteX0" fmla="*/ 0 w 1380240"/>
              <a:gd name="connsiteY0" fmla="*/ 0 h 1700118"/>
              <a:gd name="connsiteX1" fmla="*/ 1194055 w 1380240"/>
              <a:gd name="connsiteY1" fmla="*/ 449831 h 1700118"/>
              <a:gd name="connsiteX2" fmla="*/ 1380240 w 1380240"/>
              <a:gd name="connsiteY2" fmla="*/ 1700118 h 1700118"/>
              <a:gd name="connsiteX3" fmla="*/ 0 w 1380240"/>
              <a:gd name="connsiteY3" fmla="*/ 1700118 h 1700118"/>
              <a:gd name="connsiteX4" fmla="*/ 0 w 1380240"/>
              <a:gd name="connsiteY4" fmla="*/ 0 h 1700118"/>
              <a:gd name="connsiteX0" fmla="*/ 888135 w 2268375"/>
              <a:gd name="connsiteY0" fmla="*/ 0 h 2060904"/>
              <a:gd name="connsiteX1" fmla="*/ 2082190 w 2268375"/>
              <a:gd name="connsiteY1" fmla="*/ 449831 h 2060904"/>
              <a:gd name="connsiteX2" fmla="*/ 2268375 w 2268375"/>
              <a:gd name="connsiteY2" fmla="*/ 1700118 h 2060904"/>
              <a:gd name="connsiteX3" fmla="*/ 0 w 2268375"/>
              <a:gd name="connsiteY3" fmla="*/ 2060904 h 2060904"/>
              <a:gd name="connsiteX4" fmla="*/ 888135 w 2268375"/>
              <a:gd name="connsiteY4" fmla="*/ 0 h 2060904"/>
              <a:gd name="connsiteX0" fmla="*/ 888135 w 2268375"/>
              <a:gd name="connsiteY0" fmla="*/ 0 h 2060904"/>
              <a:gd name="connsiteX1" fmla="*/ 2082190 w 2268375"/>
              <a:gd name="connsiteY1" fmla="*/ 449831 h 2060904"/>
              <a:gd name="connsiteX2" fmla="*/ 2268375 w 2268375"/>
              <a:gd name="connsiteY2" fmla="*/ 1700118 h 2060904"/>
              <a:gd name="connsiteX3" fmla="*/ 1351109 w 2268375"/>
              <a:gd name="connsiteY3" fmla="*/ 1854305 h 2060904"/>
              <a:gd name="connsiteX4" fmla="*/ 0 w 2268375"/>
              <a:gd name="connsiteY4" fmla="*/ 2060904 h 2060904"/>
              <a:gd name="connsiteX5" fmla="*/ 888135 w 2268375"/>
              <a:gd name="connsiteY5" fmla="*/ 0 h 2060904"/>
              <a:gd name="connsiteX0" fmla="*/ 888135 w 2268375"/>
              <a:gd name="connsiteY0" fmla="*/ 0 h 2584209"/>
              <a:gd name="connsiteX1" fmla="*/ 2082190 w 2268375"/>
              <a:gd name="connsiteY1" fmla="*/ 449831 h 2584209"/>
              <a:gd name="connsiteX2" fmla="*/ 2268375 w 2268375"/>
              <a:gd name="connsiteY2" fmla="*/ 1700118 h 2584209"/>
              <a:gd name="connsiteX3" fmla="*/ 1240074 w 2268375"/>
              <a:gd name="connsiteY3" fmla="*/ 2584209 h 2584209"/>
              <a:gd name="connsiteX4" fmla="*/ 0 w 2268375"/>
              <a:gd name="connsiteY4" fmla="*/ 2060904 h 2584209"/>
              <a:gd name="connsiteX5" fmla="*/ 888135 w 2268375"/>
              <a:gd name="connsiteY5" fmla="*/ 0 h 2584209"/>
              <a:gd name="connsiteX0" fmla="*/ 888135 w 2253880"/>
              <a:gd name="connsiteY0" fmla="*/ 0 h 2584209"/>
              <a:gd name="connsiteX1" fmla="*/ 2082190 w 2253880"/>
              <a:gd name="connsiteY1" fmla="*/ 449831 h 2584209"/>
              <a:gd name="connsiteX2" fmla="*/ 2253880 w 2253880"/>
              <a:gd name="connsiteY2" fmla="*/ 1765914 h 2584209"/>
              <a:gd name="connsiteX3" fmla="*/ 1240074 w 2253880"/>
              <a:gd name="connsiteY3" fmla="*/ 2584209 h 2584209"/>
              <a:gd name="connsiteX4" fmla="*/ 0 w 2253880"/>
              <a:gd name="connsiteY4" fmla="*/ 2060904 h 2584209"/>
              <a:gd name="connsiteX5" fmla="*/ 888135 w 2253880"/>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888135 w 2283369"/>
              <a:gd name="connsiteY5" fmla="*/ 0 h 2584209"/>
              <a:gd name="connsiteX0" fmla="*/ 888135 w 2283369"/>
              <a:gd name="connsiteY0" fmla="*/ 0 h 2584209"/>
              <a:gd name="connsiteX1" fmla="*/ 2082190 w 2283369"/>
              <a:gd name="connsiteY1" fmla="*/ 449831 h 2584209"/>
              <a:gd name="connsiteX2" fmla="*/ 2283369 w 2283369"/>
              <a:gd name="connsiteY2" fmla="*/ 1775804 h 2584209"/>
              <a:gd name="connsiteX3" fmla="*/ 1240074 w 2283369"/>
              <a:gd name="connsiteY3" fmla="*/ 2584209 h 2584209"/>
              <a:gd name="connsiteX4" fmla="*/ 0 w 2283369"/>
              <a:gd name="connsiteY4" fmla="*/ 2060904 h 2584209"/>
              <a:gd name="connsiteX5" fmla="*/ 475015 w 2283369"/>
              <a:gd name="connsiteY5" fmla="*/ 1005330 h 2584209"/>
              <a:gd name="connsiteX6" fmla="*/ 888135 w 2283369"/>
              <a:gd name="connsiteY6" fmla="*/ 0 h 2584209"/>
              <a:gd name="connsiteX0" fmla="*/ 1060341 w 2455575"/>
              <a:gd name="connsiteY0" fmla="*/ 0 h 2584209"/>
              <a:gd name="connsiteX1" fmla="*/ 2254396 w 2455575"/>
              <a:gd name="connsiteY1" fmla="*/ 449831 h 2584209"/>
              <a:gd name="connsiteX2" fmla="*/ 2455575 w 2455575"/>
              <a:gd name="connsiteY2" fmla="*/ 1775804 h 2584209"/>
              <a:gd name="connsiteX3" fmla="*/ 1412280 w 2455575"/>
              <a:gd name="connsiteY3" fmla="*/ 2584209 h 2584209"/>
              <a:gd name="connsiteX4" fmla="*/ 172206 w 2455575"/>
              <a:gd name="connsiteY4" fmla="*/ 2060904 h 2584209"/>
              <a:gd name="connsiteX5" fmla="*/ 0 w 2455575"/>
              <a:gd name="connsiteY5" fmla="*/ 775660 h 2584209"/>
              <a:gd name="connsiteX6" fmla="*/ 1060341 w 2455575"/>
              <a:gd name="connsiteY6" fmla="*/ 0 h 2584209"/>
              <a:gd name="connsiteX0" fmla="*/ 1042277 w 2455575"/>
              <a:gd name="connsiteY0" fmla="*/ 0 h 2635690"/>
              <a:gd name="connsiteX1" fmla="*/ 2254396 w 2455575"/>
              <a:gd name="connsiteY1" fmla="*/ 501312 h 2635690"/>
              <a:gd name="connsiteX2" fmla="*/ 2455575 w 2455575"/>
              <a:gd name="connsiteY2" fmla="*/ 1827285 h 2635690"/>
              <a:gd name="connsiteX3" fmla="*/ 1412280 w 2455575"/>
              <a:gd name="connsiteY3" fmla="*/ 2635690 h 2635690"/>
              <a:gd name="connsiteX4" fmla="*/ 172206 w 2455575"/>
              <a:gd name="connsiteY4" fmla="*/ 2112385 h 2635690"/>
              <a:gd name="connsiteX5" fmla="*/ 0 w 2455575"/>
              <a:gd name="connsiteY5" fmla="*/ 827141 h 2635690"/>
              <a:gd name="connsiteX6" fmla="*/ 1042277 w 2455575"/>
              <a:gd name="connsiteY6" fmla="*/ 0 h 2635690"/>
              <a:gd name="connsiteX0" fmla="*/ 1249311 w 2455575"/>
              <a:gd name="connsiteY0" fmla="*/ 0 h 2627063"/>
              <a:gd name="connsiteX1" fmla="*/ 2254396 w 2455575"/>
              <a:gd name="connsiteY1" fmla="*/ 492685 h 2627063"/>
              <a:gd name="connsiteX2" fmla="*/ 2455575 w 2455575"/>
              <a:gd name="connsiteY2" fmla="*/ 1818658 h 2627063"/>
              <a:gd name="connsiteX3" fmla="*/ 1412280 w 2455575"/>
              <a:gd name="connsiteY3" fmla="*/ 2627063 h 2627063"/>
              <a:gd name="connsiteX4" fmla="*/ 172206 w 2455575"/>
              <a:gd name="connsiteY4" fmla="*/ 2103758 h 2627063"/>
              <a:gd name="connsiteX5" fmla="*/ 0 w 2455575"/>
              <a:gd name="connsiteY5" fmla="*/ 818514 h 2627063"/>
              <a:gd name="connsiteX6" fmla="*/ 1249311 w 2455575"/>
              <a:gd name="connsiteY6" fmla="*/ 0 h 2627063"/>
              <a:gd name="connsiteX0" fmla="*/ 1171673 w 2377937"/>
              <a:gd name="connsiteY0" fmla="*/ 0 h 2627063"/>
              <a:gd name="connsiteX1" fmla="*/ 2176758 w 2377937"/>
              <a:gd name="connsiteY1" fmla="*/ 492685 h 2627063"/>
              <a:gd name="connsiteX2" fmla="*/ 2377937 w 2377937"/>
              <a:gd name="connsiteY2" fmla="*/ 1818658 h 2627063"/>
              <a:gd name="connsiteX3" fmla="*/ 1334642 w 2377937"/>
              <a:gd name="connsiteY3" fmla="*/ 2627063 h 2627063"/>
              <a:gd name="connsiteX4" fmla="*/ 94568 w 2377937"/>
              <a:gd name="connsiteY4" fmla="*/ 2103758 h 2627063"/>
              <a:gd name="connsiteX5" fmla="*/ 0 w 2377937"/>
              <a:gd name="connsiteY5" fmla="*/ 576974 h 2627063"/>
              <a:gd name="connsiteX6" fmla="*/ 1171673 w 2377937"/>
              <a:gd name="connsiteY6" fmla="*/ 0 h 2627063"/>
              <a:gd name="connsiteX0" fmla="*/ 1171996 w 2378260"/>
              <a:gd name="connsiteY0" fmla="*/ 0 h 2627063"/>
              <a:gd name="connsiteX1" fmla="*/ 2177081 w 2378260"/>
              <a:gd name="connsiteY1" fmla="*/ 492685 h 2627063"/>
              <a:gd name="connsiteX2" fmla="*/ 2378260 w 2378260"/>
              <a:gd name="connsiteY2" fmla="*/ 1818658 h 2627063"/>
              <a:gd name="connsiteX3" fmla="*/ 1334965 w 2378260"/>
              <a:gd name="connsiteY3" fmla="*/ 2627063 h 2627063"/>
              <a:gd name="connsiteX4" fmla="*/ 0 w 2378260"/>
              <a:gd name="connsiteY4" fmla="*/ 2095132 h 2627063"/>
              <a:gd name="connsiteX5" fmla="*/ 323 w 2378260"/>
              <a:gd name="connsiteY5" fmla="*/ 576974 h 2627063"/>
              <a:gd name="connsiteX6" fmla="*/ 1171996 w 2378260"/>
              <a:gd name="connsiteY6" fmla="*/ 0 h 2627063"/>
              <a:gd name="connsiteX0" fmla="*/ 1171996 w 2401368"/>
              <a:gd name="connsiteY0" fmla="*/ 0 h 2627063"/>
              <a:gd name="connsiteX1" fmla="*/ 2401368 w 2401368"/>
              <a:gd name="connsiteY1" fmla="*/ 535817 h 2627063"/>
              <a:gd name="connsiteX2" fmla="*/ 2378260 w 2401368"/>
              <a:gd name="connsiteY2" fmla="*/ 1818658 h 2627063"/>
              <a:gd name="connsiteX3" fmla="*/ 1334965 w 2401368"/>
              <a:gd name="connsiteY3" fmla="*/ 2627063 h 2627063"/>
              <a:gd name="connsiteX4" fmla="*/ 0 w 2401368"/>
              <a:gd name="connsiteY4" fmla="*/ 2095132 h 2627063"/>
              <a:gd name="connsiteX5" fmla="*/ 323 w 2401368"/>
              <a:gd name="connsiteY5" fmla="*/ 576974 h 2627063"/>
              <a:gd name="connsiteX6" fmla="*/ 1171996 w 2401368"/>
              <a:gd name="connsiteY6" fmla="*/ 0 h 2627063"/>
              <a:gd name="connsiteX0" fmla="*/ 1258260 w 2401368"/>
              <a:gd name="connsiteY0" fmla="*/ 0 h 2696075"/>
              <a:gd name="connsiteX1" fmla="*/ 2401368 w 2401368"/>
              <a:gd name="connsiteY1" fmla="*/ 604829 h 2696075"/>
              <a:gd name="connsiteX2" fmla="*/ 2378260 w 2401368"/>
              <a:gd name="connsiteY2" fmla="*/ 1887670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52381 w 2401368"/>
              <a:gd name="connsiteY2" fmla="*/ 2215474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258260 w 2401368"/>
              <a:gd name="connsiteY0" fmla="*/ 0 h 2696075"/>
              <a:gd name="connsiteX1" fmla="*/ 2401368 w 2401368"/>
              <a:gd name="connsiteY1" fmla="*/ 604829 h 2696075"/>
              <a:gd name="connsiteX2" fmla="*/ 2395513 w 2401368"/>
              <a:gd name="connsiteY2" fmla="*/ 2206848 h 2696075"/>
              <a:gd name="connsiteX3" fmla="*/ 1334965 w 2401368"/>
              <a:gd name="connsiteY3" fmla="*/ 2696075 h 2696075"/>
              <a:gd name="connsiteX4" fmla="*/ 0 w 2401368"/>
              <a:gd name="connsiteY4" fmla="*/ 2164144 h 2696075"/>
              <a:gd name="connsiteX5" fmla="*/ 323 w 2401368"/>
              <a:gd name="connsiteY5" fmla="*/ 645986 h 2696075"/>
              <a:gd name="connsiteX6" fmla="*/ 1258260 w 2401368"/>
              <a:gd name="connsiteY6" fmla="*/ 0 h 2696075"/>
              <a:gd name="connsiteX0" fmla="*/ 1180622 w 2401368"/>
              <a:gd name="connsiteY0" fmla="*/ 0 h 2765087"/>
              <a:gd name="connsiteX1" fmla="*/ 2401368 w 2401368"/>
              <a:gd name="connsiteY1" fmla="*/ 673841 h 2765087"/>
              <a:gd name="connsiteX2" fmla="*/ 2395513 w 2401368"/>
              <a:gd name="connsiteY2" fmla="*/ 2275860 h 2765087"/>
              <a:gd name="connsiteX3" fmla="*/ 1334965 w 2401368"/>
              <a:gd name="connsiteY3" fmla="*/ 2765087 h 2765087"/>
              <a:gd name="connsiteX4" fmla="*/ 0 w 2401368"/>
              <a:gd name="connsiteY4" fmla="*/ 2233156 h 2765087"/>
              <a:gd name="connsiteX5" fmla="*/ 323 w 2401368"/>
              <a:gd name="connsiteY5" fmla="*/ 714998 h 2765087"/>
              <a:gd name="connsiteX6" fmla="*/ 1180622 w 2401368"/>
              <a:gd name="connsiteY6" fmla="*/ 0 h 2765087"/>
              <a:gd name="connsiteX0" fmla="*/ 1180622 w 2401368"/>
              <a:gd name="connsiteY0" fmla="*/ 0 h 2868604"/>
              <a:gd name="connsiteX1" fmla="*/ 2401368 w 2401368"/>
              <a:gd name="connsiteY1" fmla="*/ 673841 h 2868604"/>
              <a:gd name="connsiteX2" fmla="*/ 2395513 w 2401368"/>
              <a:gd name="connsiteY2" fmla="*/ 2275860 h 2868604"/>
              <a:gd name="connsiteX3" fmla="*/ 1274580 w 2401368"/>
              <a:gd name="connsiteY3" fmla="*/ 2868604 h 2868604"/>
              <a:gd name="connsiteX4" fmla="*/ 0 w 2401368"/>
              <a:gd name="connsiteY4" fmla="*/ 2233156 h 2868604"/>
              <a:gd name="connsiteX5" fmla="*/ 323 w 2401368"/>
              <a:gd name="connsiteY5" fmla="*/ 714998 h 2868604"/>
              <a:gd name="connsiteX6" fmla="*/ 1180622 w 2401368"/>
              <a:gd name="connsiteY6" fmla="*/ 0 h 2868604"/>
              <a:gd name="connsiteX0" fmla="*/ 1180622 w 2401368"/>
              <a:gd name="connsiteY0" fmla="*/ 0 h 2773714"/>
              <a:gd name="connsiteX1" fmla="*/ 2401368 w 2401368"/>
              <a:gd name="connsiteY1" fmla="*/ 673841 h 2773714"/>
              <a:gd name="connsiteX2" fmla="*/ 2395513 w 2401368"/>
              <a:gd name="connsiteY2" fmla="*/ 2275860 h 2773714"/>
              <a:gd name="connsiteX3" fmla="*/ 1274580 w 2401368"/>
              <a:gd name="connsiteY3" fmla="*/ 2773714 h 2773714"/>
              <a:gd name="connsiteX4" fmla="*/ 0 w 2401368"/>
              <a:gd name="connsiteY4" fmla="*/ 2233156 h 2773714"/>
              <a:gd name="connsiteX5" fmla="*/ 323 w 2401368"/>
              <a:gd name="connsiteY5" fmla="*/ 714998 h 2773714"/>
              <a:gd name="connsiteX6" fmla="*/ 1180622 w 2401368"/>
              <a:gd name="connsiteY6" fmla="*/ 0 h 2773714"/>
              <a:gd name="connsiteX0" fmla="*/ 1197875 w 2401368"/>
              <a:gd name="connsiteY0" fmla="*/ 0 h 2670197"/>
              <a:gd name="connsiteX1" fmla="*/ 2401368 w 2401368"/>
              <a:gd name="connsiteY1" fmla="*/ 570324 h 2670197"/>
              <a:gd name="connsiteX2" fmla="*/ 2395513 w 2401368"/>
              <a:gd name="connsiteY2" fmla="*/ 2172343 h 2670197"/>
              <a:gd name="connsiteX3" fmla="*/ 1274580 w 2401368"/>
              <a:gd name="connsiteY3" fmla="*/ 2670197 h 2670197"/>
              <a:gd name="connsiteX4" fmla="*/ 0 w 2401368"/>
              <a:gd name="connsiteY4" fmla="*/ 2129639 h 2670197"/>
              <a:gd name="connsiteX5" fmla="*/ 323 w 2401368"/>
              <a:gd name="connsiteY5" fmla="*/ 611481 h 2670197"/>
              <a:gd name="connsiteX6" fmla="*/ 1197875 w 2401368"/>
              <a:gd name="connsiteY6" fmla="*/ 0 h 2670197"/>
              <a:gd name="connsiteX0" fmla="*/ 1249633 w 2401368"/>
              <a:gd name="connsiteY0" fmla="*/ 0 h 2652944"/>
              <a:gd name="connsiteX1" fmla="*/ 2401368 w 2401368"/>
              <a:gd name="connsiteY1" fmla="*/ 553071 h 2652944"/>
              <a:gd name="connsiteX2" fmla="*/ 2395513 w 2401368"/>
              <a:gd name="connsiteY2" fmla="*/ 2155090 h 2652944"/>
              <a:gd name="connsiteX3" fmla="*/ 1274580 w 2401368"/>
              <a:gd name="connsiteY3" fmla="*/ 2652944 h 2652944"/>
              <a:gd name="connsiteX4" fmla="*/ 0 w 2401368"/>
              <a:gd name="connsiteY4" fmla="*/ 2112386 h 2652944"/>
              <a:gd name="connsiteX5" fmla="*/ 323 w 2401368"/>
              <a:gd name="connsiteY5" fmla="*/ 594228 h 2652944"/>
              <a:gd name="connsiteX6" fmla="*/ 1249633 w 2401368"/>
              <a:gd name="connsiteY6" fmla="*/ 0 h 2652944"/>
              <a:gd name="connsiteX0" fmla="*/ 1215128 w 2401368"/>
              <a:gd name="connsiteY0" fmla="*/ 0 h 2644318"/>
              <a:gd name="connsiteX1" fmla="*/ 2401368 w 2401368"/>
              <a:gd name="connsiteY1" fmla="*/ 544445 h 2644318"/>
              <a:gd name="connsiteX2" fmla="*/ 2395513 w 2401368"/>
              <a:gd name="connsiteY2" fmla="*/ 2146464 h 2644318"/>
              <a:gd name="connsiteX3" fmla="*/ 1274580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644318"/>
              <a:gd name="connsiteX1" fmla="*/ 2401368 w 2401368"/>
              <a:gd name="connsiteY1" fmla="*/ 544445 h 2644318"/>
              <a:gd name="connsiteX2" fmla="*/ 2395513 w 2401368"/>
              <a:gd name="connsiteY2" fmla="*/ 2146464 h 2644318"/>
              <a:gd name="connsiteX3" fmla="*/ 1214195 w 2401368"/>
              <a:gd name="connsiteY3" fmla="*/ 2644318 h 2644318"/>
              <a:gd name="connsiteX4" fmla="*/ 0 w 2401368"/>
              <a:gd name="connsiteY4" fmla="*/ 2103760 h 2644318"/>
              <a:gd name="connsiteX5" fmla="*/ 323 w 2401368"/>
              <a:gd name="connsiteY5" fmla="*/ 585602 h 2644318"/>
              <a:gd name="connsiteX6" fmla="*/ 1215128 w 2401368"/>
              <a:gd name="connsiteY6" fmla="*/ 0 h 2644318"/>
              <a:gd name="connsiteX0" fmla="*/ 1215128 w 2401368"/>
              <a:gd name="connsiteY0" fmla="*/ 0 h 2721956"/>
              <a:gd name="connsiteX1" fmla="*/ 2401368 w 2401368"/>
              <a:gd name="connsiteY1" fmla="*/ 544445 h 2721956"/>
              <a:gd name="connsiteX2" fmla="*/ 2395513 w 2401368"/>
              <a:gd name="connsiteY2" fmla="*/ 2146464 h 2721956"/>
              <a:gd name="connsiteX3" fmla="*/ 1214195 w 2401368"/>
              <a:gd name="connsiteY3" fmla="*/ 2721956 h 2721956"/>
              <a:gd name="connsiteX4" fmla="*/ 0 w 2401368"/>
              <a:gd name="connsiteY4" fmla="*/ 2103760 h 2721956"/>
              <a:gd name="connsiteX5" fmla="*/ 323 w 2401368"/>
              <a:gd name="connsiteY5" fmla="*/ 585602 h 2721956"/>
              <a:gd name="connsiteX6" fmla="*/ 1215128 w 2401368"/>
              <a:gd name="connsiteY6" fmla="*/ 0 h 2721956"/>
              <a:gd name="connsiteX0" fmla="*/ 1215128 w 2401368"/>
              <a:gd name="connsiteY0" fmla="*/ 0 h 2765088"/>
              <a:gd name="connsiteX1" fmla="*/ 2401368 w 2401368"/>
              <a:gd name="connsiteY1" fmla="*/ 544445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95513 w 2401368"/>
              <a:gd name="connsiteY2" fmla="*/ 2146464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1368"/>
              <a:gd name="connsiteY0" fmla="*/ 0 h 2765088"/>
              <a:gd name="connsiteX1" fmla="*/ 2401368 w 2401368"/>
              <a:gd name="connsiteY1" fmla="*/ 578951 h 2765088"/>
              <a:gd name="connsiteX2" fmla="*/ 2378260 w 2401368"/>
              <a:gd name="connsiteY2" fmla="*/ 2155090 h 2765088"/>
              <a:gd name="connsiteX3" fmla="*/ 1205569 w 2401368"/>
              <a:gd name="connsiteY3" fmla="*/ 2765088 h 2765088"/>
              <a:gd name="connsiteX4" fmla="*/ 0 w 2401368"/>
              <a:gd name="connsiteY4" fmla="*/ 2103760 h 2765088"/>
              <a:gd name="connsiteX5" fmla="*/ 323 w 2401368"/>
              <a:gd name="connsiteY5" fmla="*/ 585602 h 2765088"/>
              <a:gd name="connsiteX6" fmla="*/ 1215128 w 2401368"/>
              <a:gd name="connsiteY6" fmla="*/ 0 h 2765088"/>
              <a:gd name="connsiteX0" fmla="*/ 1215128 w 2404500"/>
              <a:gd name="connsiteY0" fmla="*/ 0 h 2765088"/>
              <a:gd name="connsiteX1" fmla="*/ 2401368 w 2404500"/>
              <a:gd name="connsiteY1" fmla="*/ 578951 h 2765088"/>
              <a:gd name="connsiteX2" fmla="*/ 2404139 w 2404500"/>
              <a:gd name="connsiteY2" fmla="*/ 2146464 h 2765088"/>
              <a:gd name="connsiteX3" fmla="*/ 1205569 w 2404500"/>
              <a:gd name="connsiteY3" fmla="*/ 2765088 h 2765088"/>
              <a:gd name="connsiteX4" fmla="*/ 0 w 2404500"/>
              <a:gd name="connsiteY4" fmla="*/ 2103760 h 2765088"/>
              <a:gd name="connsiteX5" fmla="*/ 323 w 2404500"/>
              <a:gd name="connsiteY5" fmla="*/ 585602 h 2765088"/>
              <a:gd name="connsiteX6" fmla="*/ 1215128 w 2404500"/>
              <a:gd name="connsiteY6" fmla="*/ 0 h 2765088"/>
              <a:gd name="connsiteX0" fmla="*/ 1215128 w 2435874"/>
              <a:gd name="connsiteY0" fmla="*/ 0 h 2765088"/>
              <a:gd name="connsiteX1" fmla="*/ 2435874 w 2435874"/>
              <a:gd name="connsiteY1" fmla="*/ 561698 h 2765088"/>
              <a:gd name="connsiteX2" fmla="*/ 2404139 w 2435874"/>
              <a:gd name="connsiteY2" fmla="*/ 2146464 h 2765088"/>
              <a:gd name="connsiteX3" fmla="*/ 1205569 w 2435874"/>
              <a:gd name="connsiteY3" fmla="*/ 2765088 h 2765088"/>
              <a:gd name="connsiteX4" fmla="*/ 0 w 2435874"/>
              <a:gd name="connsiteY4" fmla="*/ 2103760 h 2765088"/>
              <a:gd name="connsiteX5" fmla="*/ 323 w 2435874"/>
              <a:gd name="connsiteY5" fmla="*/ 585602 h 2765088"/>
              <a:gd name="connsiteX6" fmla="*/ 1215128 w 2435874"/>
              <a:gd name="connsiteY6" fmla="*/ 0 h 2765088"/>
              <a:gd name="connsiteX0" fmla="*/ 1215128 w 2447443"/>
              <a:gd name="connsiteY0" fmla="*/ 0 h 2765088"/>
              <a:gd name="connsiteX1" fmla="*/ 2435874 w 2447443"/>
              <a:gd name="connsiteY1" fmla="*/ 561698 h 2765088"/>
              <a:gd name="connsiteX2" fmla="*/ 2447271 w 2447443"/>
              <a:gd name="connsiteY2" fmla="*/ 2155090 h 2765088"/>
              <a:gd name="connsiteX3" fmla="*/ 1205569 w 2447443"/>
              <a:gd name="connsiteY3" fmla="*/ 2765088 h 2765088"/>
              <a:gd name="connsiteX4" fmla="*/ 0 w 2447443"/>
              <a:gd name="connsiteY4" fmla="*/ 2103760 h 2765088"/>
              <a:gd name="connsiteX5" fmla="*/ 323 w 2447443"/>
              <a:gd name="connsiteY5" fmla="*/ 585602 h 2765088"/>
              <a:gd name="connsiteX6" fmla="*/ 1215128 w 2447443"/>
              <a:gd name="connsiteY6" fmla="*/ 0 h 2765088"/>
              <a:gd name="connsiteX0" fmla="*/ 1215128 w 2447513"/>
              <a:gd name="connsiteY0" fmla="*/ 0 h 2765088"/>
              <a:gd name="connsiteX1" fmla="*/ 2440636 w 2447513"/>
              <a:gd name="connsiteY1" fmla="*/ 490261 h 2765088"/>
              <a:gd name="connsiteX2" fmla="*/ 2447271 w 2447513"/>
              <a:gd name="connsiteY2" fmla="*/ 2155090 h 2765088"/>
              <a:gd name="connsiteX3" fmla="*/ 1205569 w 2447513"/>
              <a:gd name="connsiteY3" fmla="*/ 2765088 h 2765088"/>
              <a:gd name="connsiteX4" fmla="*/ 0 w 2447513"/>
              <a:gd name="connsiteY4" fmla="*/ 2103760 h 2765088"/>
              <a:gd name="connsiteX5" fmla="*/ 323 w 2447513"/>
              <a:gd name="connsiteY5" fmla="*/ 585602 h 2765088"/>
              <a:gd name="connsiteX6" fmla="*/ 1215128 w 2447513"/>
              <a:gd name="connsiteY6" fmla="*/ 0 h 2765088"/>
              <a:gd name="connsiteX0" fmla="*/ 1215128 w 2450161"/>
              <a:gd name="connsiteY0" fmla="*/ 0 h 2765088"/>
              <a:gd name="connsiteX1" fmla="*/ 2450161 w 2450161"/>
              <a:gd name="connsiteY1" fmla="*/ 580748 h 2765088"/>
              <a:gd name="connsiteX2" fmla="*/ 2447271 w 2450161"/>
              <a:gd name="connsiteY2" fmla="*/ 2155090 h 2765088"/>
              <a:gd name="connsiteX3" fmla="*/ 1205569 w 2450161"/>
              <a:gd name="connsiteY3" fmla="*/ 2765088 h 2765088"/>
              <a:gd name="connsiteX4" fmla="*/ 0 w 2450161"/>
              <a:gd name="connsiteY4" fmla="*/ 2103760 h 2765088"/>
              <a:gd name="connsiteX5" fmla="*/ 323 w 2450161"/>
              <a:gd name="connsiteY5" fmla="*/ 585602 h 2765088"/>
              <a:gd name="connsiteX6" fmla="*/ 1215128 w 2450161"/>
              <a:gd name="connsiteY6" fmla="*/ 0 h 2765088"/>
              <a:gd name="connsiteX0" fmla="*/ 1215128 w 2450161"/>
              <a:gd name="connsiteY0" fmla="*/ 0 h 2755563"/>
              <a:gd name="connsiteX1" fmla="*/ 2450161 w 2450161"/>
              <a:gd name="connsiteY1" fmla="*/ 580748 h 2755563"/>
              <a:gd name="connsiteX2" fmla="*/ 2447271 w 2450161"/>
              <a:gd name="connsiteY2" fmla="*/ 2155090 h 2755563"/>
              <a:gd name="connsiteX3" fmla="*/ 1181757 w 2450161"/>
              <a:gd name="connsiteY3" fmla="*/ 2755563 h 2755563"/>
              <a:gd name="connsiteX4" fmla="*/ 0 w 2450161"/>
              <a:gd name="connsiteY4" fmla="*/ 2103760 h 2755563"/>
              <a:gd name="connsiteX5" fmla="*/ 323 w 2450161"/>
              <a:gd name="connsiteY5" fmla="*/ 585602 h 2755563"/>
              <a:gd name="connsiteX6" fmla="*/ 1215128 w 2450161"/>
              <a:gd name="connsiteY6" fmla="*/ 0 h 2755563"/>
              <a:gd name="connsiteX0" fmla="*/ 1234178 w 2450161"/>
              <a:gd name="connsiteY0" fmla="*/ 0 h 2712700"/>
              <a:gd name="connsiteX1" fmla="*/ 2450161 w 2450161"/>
              <a:gd name="connsiteY1" fmla="*/ 537885 h 2712700"/>
              <a:gd name="connsiteX2" fmla="*/ 2447271 w 2450161"/>
              <a:gd name="connsiteY2" fmla="*/ 2112227 h 2712700"/>
              <a:gd name="connsiteX3" fmla="*/ 1181757 w 2450161"/>
              <a:gd name="connsiteY3" fmla="*/ 2712700 h 2712700"/>
              <a:gd name="connsiteX4" fmla="*/ 0 w 2450161"/>
              <a:gd name="connsiteY4" fmla="*/ 2060897 h 2712700"/>
              <a:gd name="connsiteX5" fmla="*/ 323 w 2450161"/>
              <a:gd name="connsiteY5" fmla="*/ 542739 h 2712700"/>
              <a:gd name="connsiteX6" fmla="*/ 1234178 w 2450161"/>
              <a:gd name="connsiteY6" fmla="*/ 0 h 2712700"/>
              <a:gd name="connsiteX0" fmla="*/ 1234178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34178 w 2450161"/>
              <a:gd name="connsiteY6" fmla="*/ 0 h 2684125"/>
              <a:gd name="connsiteX0" fmla="*/ 1267516 w 2450161"/>
              <a:gd name="connsiteY0" fmla="*/ 0 h 2684125"/>
              <a:gd name="connsiteX1" fmla="*/ 2450161 w 2450161"/>
              <a:gd name="connsiteY1" fmla="*/ 509310 h 2684125"/>
              <a:gd name="connsiteX2" fmla="*/ 2447271 w 2450161"/>
              <a:gd name="connsiteY2" fmla="*/ 2083652 h 2684125"/>
              <a:gd name="connsiteX3" fmla="*/ 1181757 w 2450161"/>
              <a:gd name="connsiteY3" fmla="*/ 2684125 h 2684125"/>
              <a:gd name="connsiteX4" fmla="*/ 0 w 2450161"/>
              <a:gd name="connsiteY4" fmla="*/ 2032322 h 2684125"/>
              <a:gd name="connsiteX5" fmla="*/ 323 w 2450161"/>
              <a:gd name="connsiteY5" fmla="*/ 514164 h 2684125"/>
              <a:gd name="connsiteX6" fmla="*/ 1267516 w 2450161"/>
              <a:gd name="connsiteY6" fmla="*/ 0 h 2684125"/>
              <a:gd name="connsiteX0" fmla="*/ 1253228 w 2450161"/>
              <a:gd name="connsiteY0" fmla="*/ 0 h 2831763"/>
              <a:gd name="connsiteX1" fmla="*/ 2450161 w 2450161"/>
              <a:gd name="connsiteY1" fmla="*/ 656948 h 2831763"/>
              <a:gd name="connsiteX2" fmla="*/ 2447271 w 2450161"/>
              <a:gd name="connsiteY2" fmla="*/ 2231290 h 2831763"/>
              <a:gd name="connsiteX3" fmla="*/ 1181757 w 2450161"/>
              <a:gd name="connsiteY3" fmla="*/ 2831763 h 2831763"/>
              <a:gd name="connsiteX4" fmla="*/ 0 w 2450161"/>
              <a:gd name="connsiteY4" fmla="*/ 2179960 h 2831763"/>
              <a:gd name="connsiteX5" fmla="*/ 323 w 2450161"/>
              <a:gd name="connsiteY5" fmla="*/ 661802 h 2831763"/>
              <a:gd name="connsiteX6" fmla="*/ 1253228 w 2450161"/>
              <a:gd name="connsiteY6" fmla="*/ 0 h 2831763"/>
              <a:gd name="connsiteX0" fmla="*/ 1253228 w 2450161"/>
              <a:gd name="connsiteY0" fmla="*/ 0 h 2879388"/>
              <a:gd name="connsiteX1" fmla="*/ 2450161 w 2450161"/>
              <a:gd name="connsiteY1" fmla="*/ 656948 h 2879388"/>
              <a:gd name="connsiteX2" fmla="*/ 2447271 w 2450161"/>
              <a:gd name="connsiteY2" fmla="*/ 2231290 h 2879388"/>
              <a:gd name="connsiteX3" fmla="*/ 1181757 w 2450161"/>
              <a:gd name="connsiteY3" fmla="*/ 2879388 h 2879388"/>
              <a:gd name="connsiteX4" fmla="*/ 0 w 2450161"/>
              <a:gd name="connsiteY4" fmla="*/ 2179960 h 2879388"/>
              <a:gd name="connsiteX5" fmla="*/ 323 w 2450161"/>
              <a:gd name="connsiteY5" fmla="*/ 661802 h 2879388"/>
              <a:gd name="connsiteX6" fmla="*/ 1253228 w 2450161"/>
              <a:gd name="connsiteY6" fmla="*/ 0 h 2879388"/>
              <a:gd name="connsiteX0" fmla="*/ 1235975 w 2450161"/>
              <a:gd name="connsiteY0" fmla="*/ 0 h 2844883"/>
              <a:gd name="connsiteX1" fmla="*/ 2450161 w 2450161"/>
              <a:gd name="connsiteY1" fmla="*/ 622443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27297 h 2844883"/>
              <a:gd name="connsiteX6" fmla="*/ 1235975 w 2450161"/>
              <a:gd name="connsiteY6" fmla="*/ 0 h 2844883"/>
              <a:gd name="connsiteX0" fmla="*/ 1235975 w 2450161"/>
              <a:gd name="connsiteY0" fmla="*/ 0 h 2844883"/>
              <a:gd name="connsiteX1" fmla="*/ 2450161 w 2450161"/>
              <a:gd name="connsiteY1" fmla="*/ 682828 h 2844883"/>
              <a:gd name="connsiteX2" fmla="*/ 2447271 w 2450161"/>
              <a:gd name="connsiteY2" fmla="*/ 2196785 h 2844883"/>
              <a:gd name="connsiteX3" fmla="*/ 1181757 w 2450161"/>
              <a:gd name="connsiteY3" fmla="*/ 2844883 h 2844883"/>
              <a:gd name="connsiteX4" fmla="*/ 0 w 2450161"/>
              <a:gd name="connsiteY4" fmla="*/ 2145455 h 2844883"/>
              <a:gd name="connsiteX5" fmla="*/ 323 w 2450161"/>
              <a:gd name="connsiteY5" fmla="*/ 687682 h 2844883"/>
              <a:gd name="connsiteX6" fmla="*/ 1235975 w 2450161"/>
              <a:gd name="connsiteY6" fmla="*/ 0 h 2844883"/>
              <a:gd name="connsiteX0" fmla="*/ 1235975 w 2450161"/>
              <a:gd name="connsiteY0" fmla="*/ 0 h 2775872"/>
              <a:gd name="connsiteX1" fmla="*/ 2450161 w 2450161"/>
              <a:gd name="connsiteY1" fmla="*/ 613817 h 2775872"/>
              <a:gd name="connsiteX2" fmla="*/ 2447271 w 2450161"/>
              <a:gd name="connsiteY2" fmla="*/ 2127774 h 2775872"/>
              <a:gd name="connsiteX3" fmla="*/ 1181757 w 2450161"/>
              <a:gd name="connsiteY3" fmla="*/ 2775872 h 2775872"/>
              <a:gd name="connsiteX4" fmla="*/ 0 w 2450161"/>
              <a:gd name="connsiteY4" fmla="*/ 2076444 h 2775872"/>
              <a:gd name="connsiteX5" fmla="*/ 323 w 2450161"/>
              <a:gd name="connsiteY5" fmla="*/ 618671 h 2775872"/>
              <a:gd name="connsiteX6" fmla="*/ 1235975 w 2450161"/>
              <a:gd name="connsiteY6" fmla="*/ 0 h 2775872"/>
              <a:gd name="connsiteX0" fmla="*/ 1235975 w 2462861"/>
              <a:gd name="connsiteY0" fmla="*/ 0 h 2775872"/>
              <a:gd name="connsiteX1" fmla="*/ 2462861 w 2462861"/>
              <a:gd name="connsiteY1" fmla="*/ 6455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35975 w 2462861"/>
              <a:gd name="connsiteY0" fmla="*/ 0 h 2775872"/>
              <a:gd name="connsiteX1" fmla="*/ 2462861 w 2462861"/>
              <a:gd name="connsiteY1" fmla="*/ 696367 h 2775872"/>
              <a:gd name="connsiteX2" fmla="*/ 2447271 w 2462861"/>
              <a:gd name="connsiteY2" fmla="*/ 2127774 h 2775872"/>
              <a:gd name="connsiteX3" fmla="*/ 1181757 w 2462861"/>
              <a:gd name="connsiteY3" fmla="*/ 2775872 h 2775872"/>
              <a:gd name="connsiteX4" fmla="*/ 0 w 2462861"/>
              <a:gd name="connsiteY4" fmla="*/ 2076444 h 2775872"/>
              <a:gd name="connsiteX5" fmla="*/ 323 w 2462861"/>
              <a:gd name="connsiteY5" fmla="*/ 618671 h 2775872"/>
              <a:gd name="connsiteX6" fmla="*/ 1235975 w 2462861"/>
              <a:gd name="connsiteY6" fmla="*/ 0 h 2775872"/>
              <a:gd name="connsiteX0" fmla="*/ 1293125 w 2462861"/>
              <a:gd name="connsiteY0" fmla="*/ 0 h 2712372"/>
              <a:gd name="connsiteX1" fmla="*/ 2462861 w 2462861"/>
              <a:gd name="connsiteY1" fmla="*/ 632867 h 2712372"/>
              <a:gd name="connsiteX2" fmla="*/ 2447271 w 2462861"/>
              <a:gd name="connsiteY2" fmla="*/ 2064274 h 2712372"/>
              <a:gd name="connsiteX3" fmla="*/ 1181757 w 2462861"/>
              <a:gd name="connsiteY3" fmla="*/ 2712372 h 2712372"/>
              <a:gd name="connsiteX4" fmla="*/ 0 w 2462861"/>
              <a:gd name="connsiteY4" fmla="*/ 2012944 h 2712372"/>
              <a:gd name="connsiteX5" fmla="*/ 323 w 2462861"/>
              <a:gd name="connsiteY5" fmla="*/ 555171 h 2712372"/>
              <a:gd name="connsiteX6" fmla="*/ 1293125 w 2462861"/>
              <a:gd name="connsiteY6" fmla="*/ 0 h 2712372"/>
              <a:gd name="connsiteX0" fmla="*/ 1293125 w 2462861"/>
              <a:gd name="connsiteY0" fmla="*/ 0 h 2744122"/>
              <a:gd name="connsiteX1" fmla="*/ 2462861 w 2462861"/>
              <a:gd name="connsiteY1" fmla="*/ 664617 h 2744122"/>
              <a:gd name="connsiteX2" fmla="*/ 2447271 w 2462861"/>
              <a:gd name="connsiteY2" fmla="*/ 2096024 h 2744122"/>
              <a:gd name="connsiteX3" fmla="*/ 1181757 w 2462861"/>
              <a:gd name="connsiteY3" fmla="*/ 2744122 h 2744122"/>
              <a:gd name="connsiteX4" fmla="*/ 0 w 2462861"/>
              <a:gd name="connsiteY4" fmla="*/ 2044694 h 2744122"/>
              <a:gd name="connsiteX5" fmla="*/ 323 w 2462861"/>
              <a:gd name="connsiteY5" fmla="*/ 586921 h 2744122"/>
              <a:gd name="connsiteX6" fmla="*/ 1293125 w 2462861"/>
              <a:gd name="connsiteY6" fmla="*/ 0 h 2744122"/>
              <a:gd name="connsiteX0" fmla="*/ 129312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293125 w 2456511"/>
              <a:gd name="connsiteY6" fmla="*/ 0 h 2744122"/>
              <a:gd name="connsiteX0" fmla="*/ 1159775 w 2456511"/>
              <a:gd name="connsiteY0" fmla="*/ 0 h 2744122"/>
              <a:gd name="connsiteX1" fmla="*/ 2456511 w 2456511"/>
              <a:gd name="connsiteY1" fmla="*/ 582067 h 2744122"/>
              <a:gd name="connsiteX2" fmla="*/ 2447271 w 2456511"/>
              <a:gd name="connsiteY2" fmla="*/ 2096024 h 2744122"/>
              <a:gd name="connsiteX3" fmla="*/ 1181757 w 2456511"/>
              <a:gd name="connsiteY3" fmla="*/ 2744122 h 2744122"/>
              <a:gd name="connsiteX4" fmla="*/ 0 w 2456511"/>
              <a:gd name="connsiteY4" fmla="*/ 2044694 h 2744122"/>
              <a:gd name="connsiteX5" fmla="*/ 323 w 2456511"/>
              <a:gd name="connsiteY5" fmla="*/ 586921 h 2744122"/>
              <a:gd name="connsiteX6" fmla="*/ 1159775 w 2456511"/>
              <a:gd name="connsiteY6" fmla="*/ 0 h 2744122"/>
              <a:gd name="connsiteX0" fmla="*/ 1216925 w 2456511"/>
              <a:gd name="connsiteY0" fmla="*/ 0 h 2750472"/>
              <a:gd name="connsiteX1" fmla="*/ 2456511 w 2456511"/>
              <a:gd name="connsiteY1" fmla="*/ 588417 h 2750472"/>
              <a:gd name="connsiteX2" fmla="*/ 2447271 w 2456511"/>
              <a:gd name="connsiteY2" fmla="*/ 2102374 h 2750472"/>
              <a:gd name="connsiteX3" fmla="*/ 11817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56511"/>
              <a:gd name="connsiteY0" fmla="*/ 0 h 2750472"/>
              <a:gd name="connsiteX1" fmla="*/ 2456511 w 2456511"/>
              <a:gd name="connsiteY1" fmla="*/ 588417 h 2750472"/>
              <a:gd name="connsiteX2" fmla="*/ 2447271 w 2456511"/>
              <a:gd name="connsiteY2" fmla="*/ 2102374 h 2750472"/>
              <a:gd name="connsiteX3" fmla="*/ 1156357 w 2456511"/>
              <a:gd name="connsiteY3" fmla="*/ 2750472 h 2750472"/>
              <a:gd name="connsiteX4" fmla="*/ 0 w 2456511"/>
              <a:gd name="connsiteY4" fmla="*/ 2051044 h 2750472"/>
              <a:gd name="connsiteX5" fmla="*/ 323 w 2456511"/>
              <a:gd name="connsiteY5" fmla="*/ 593271 h 2750472"/>
              <a:gd name="connsiteX6" fmla="*/ 1216925 w 2456511"/>
              <a:gd name="connsiteY6" fmla="*/ 0 h 2750472"/>
              <a:gd name="connsiteX0" fmla="*/ 1216925 w 2462861"/>
              <a:gd name="connsiteY0" fmla="*/ 0 h 2750472"/>
              <a:gd name="connsiteX1" fmla="*/ 2462861 w 2462861"/>
              <a:gd name="connsiteY1" fmla="*/ 556667 h 2750472"/>
              <a:gd name="connsiteX2" fmla="*/ 2447271 w 2462861"/>
              <a:gd name="connsiteY2" fmla="*/ 2102374 h 2750472"/>
              <a:gd name="connsiteX3" fmla="*/ 1156357 w 2462861"/>
              <a:gd name="connsiteY3" fmla="*/ 2750472 h 2750472"/>
              <a:gd name="connsiteX4" fmla="*/ 0 w 2462861"/>
              <a:gd name="connsiteY4" fmla="*/ 2051044 h 2750472"/>
              <a:gd name="connsiteX5" fmla="*/ 323 w 2462861"/>
              <a:gd name="connsiteY5" fmla="*/ 593271 h 2750472"/>
              <a:gd name="connsiteX6" fmla="*/ 1216925 w 2462861"/>
              <a:gd name="connsiteY6" fmla="*/ 0 h 2750472"/>
              <a:gd name="connsiteX0" fmla="*/ 12169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16925 w 2450161"/>
              <a:gd name="connsiteY6" fmla="*/ 0 h 2750472"/>
              <a:gd name="connsiteX0" fmla="*/ 1210575 w 2450161"/>
              <a:gd name="connsiteY0" fmla="*/ 0 h 2642522"/>
              <a:gd name="connsiteX1" fmla="*/ 2450161 w 2450161"/>
              <a:gd name="connsiteY1" fmla="*/ 531267 h 2642522"/>
              <a:gd name="connsiteX2" fmla="*/ 2447271 w 2450161"/>
              <a:gd name="connsiteY2" fmla="*/ 1994424 h 2642522"/>
              <a:gd name="connsiteX3" fmla="*/ 1156357 w 2450161"/>
              <a:gd name="connsiteY3" fmla="*/ 2642522 h 2642522"/>
              <a:gd name="connsiteX4" fmla="*/ 0 w 2450161"/>
              <a:gd name="connsiteY4" fmla="*/ 1943094 h 2642522"/>
              <a:gd name="connsiteX5" fmla="*/ 323 w 2450161"/>
              <a:gd name="connsiteY5" fmla="*/ 485321 h 2642522"/>
              <a:gd name="connsiteX6" fmla="*/ 1210575 w 2450161"/>
              <a:gd name="connsiteY6" fmla="*/ 0 h 2642522"/>
              <a:gd name="connsiteX0" fmla="*/ 1210575 w 2450161"/>
              <a:gd name="connsiteY0" fmla="*/ 0 h 2788572"/>
              <a:gd name="connsiteX1" fmla="*/ 2450161 w 2450161"/>
              <a:gd name="connsiteY1" fmla="*/ 677317 h 2788572"/>
              <a:gd name="connsiteX2" fmla="*/ 2447271 w 2450161"/>
              <a:gd name="connsiteY2" fmla="*/ 2140474 h 2788572"/>
              <a:gd name="connsiteX3" fmla="*/ 1156357 w 2450161"/>
              <a:gd name="connsiteY3" fmla="*/ 2788572 h 2788572"/>
              <a:gd name="connsiteX4" fmla="*/ 0 w 2450161"/>
              <a:gd name="connsiteY4" fmla="*/ 2089144 h 2788572"/>
              <a:gd name="connsiteX5" fmla="*/ 323 w 2450161"/>
              <a:gd name="connsiteY5" fmla="*/ 631371 h 2788572"/>
              <a:gd name="connsiteX6" fmla="*/ 1210575 w 2450161"/>
              <a:gd name="connsiteY6" fmla="*/ 0 h 2788572"/>
              <a:gd name="connsiteX0" fmla="*/ 1235975 w 2450161"/>
              <a:gd name="connsiteY0" fmla="*/ 0 h 2737772"/>
              <a:gd name="connsiteX1" fmla="*/ 2450161 w 2450161"/>
              <a:gd name="connsiteY1" fmla="*/ 626517 h 2737772"/>
              <a:gd name="connsiteX2" fmla="*/ 2447271 w 2450161"/>
              <a:gd name="connsiteY2" fmla="*/ 2089674 h 2737772"/>
              <a:gd name="connsiteX3" fmla="*/ 1156357 w 2450161"/>
              <a:gd name="connsiteY3" fmla="*/ 2737772 h 2737772"/>
              <a:gd name="connsiteX4" fmla="*/ 0 w 2450161"/>
              <a:gd name="connsiteY4" fmla="*/ 2038344 h 2737772"/>
              <a:gd name="connsiteX5" fmla="*/ 323 w 2450161"/>
              <a:gd name="connsiteY5" fmla="*/ 580571 h 2737772"/>
              <a:gd name="connsiteX6" fmla="*/ 1235975 w 2450161"/>
              <a:gd name="connsiteY6" fmla="*/ 0 h 2737772"/>
              <a:gd name="connsiteX0" fmla="*/ 12804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280425 w 2450161"/>
              <a:gd name="connsiteY6" fmla="*/ 0 h 2750472"/>
              <a:gd name="connsiteX0" fmla="*/ 1305825 w 2450161"/>
              <a:gd name="connsiteY0" fmla="*/ 0 h 2750472"/>
              <a:gd name="connsiteX1" fmla="*/ 2450161 w 2450161"/>
              <a:gd name="connsiteY1" fmla="*/ 639217 h 2750472"/>
              <a:gd name="connsiteX2" fmla="*/ 2447271 w 2450161"/>
              <a:gd name="connsiteY2" fmla="*/ 2102374 h 2750472"/>
              <a:gd name="connsiteX3" fmla="*/ 1156357 w 2450161"/>
              <a:gd name="connsiteY3" fmla="*/ 2750472 h 2750472"/>
              <a:gd name="connsiteX4" fmla="*/ 0 w 2450161"/>
              <a:gd name="connsiteY4" fmla="*/ 2051044 h 2750472"/>
              <a:gd name="connsiteX5" fmla="*/ 323 w 2450161"/>
              <a:gd name="connsiteY5" fmla="*/ 593271 h 2750472"/>
              <a:gd name="connsiteX6" fmla="*/ 1305825 w 2450161"/>
              <a:gd name="connsiteY6" fmla="*/ 0 h 2750472"/>
              <a:gd name="connsiteX0" fmla="*/ 1204225 w 2450161"/>
              <a:gd name="connsiteY0" fmla="*/ 0 h 2756822"/>
              <a:gd name="connsiteX1" fmla="*/ 2450161 w 2450161"/>
              <a:gd name="connsiteY1" fmla="*/ 645567 h 2756822"/>
              <a:gd name="connsiteX2" fmla="*/ 2447271 w 2450161"/>
              <a:gd name="connsiteY2" fmla="*/ 2108724 h 2756822"/>
              <a:gd name="connsiteX3" fmla="*/ 1156357 w 2450161"/>
              <a:gd name="connsiteY3" fmla="*/ 2756822 h 2756822"/>
              <a:gd name="connsiteX4" fmla="*/ 0 w 2450161"/>
              <a:gd name="connsiteY4" fmla="*/ 2057394 h 2756822"/>
              <a:gd name="connsiteX5" fmla="*/ 323 w 2450161"/>
              <a:gd name="connsiteY5" fmla="*/ 599621 h 2756822"/>
              <a:gd name="connsiteX6" fmla="*/ 1204225 w 2450161"/>
              <a:gd name="connsiteY6" fmla="*/ 0 h 2756822"/>
              <a:gd name="connsiteX0" fmla="*/ 1204225 w 2456511"/>
              <a:gd name="connsiteY0" fmla="*/ 0 h 2756822"/>
              <a:gd name="connsiteX1" fmla="*/ 2456511 w 2456511"/>
              <a:gd name="connsiteY1" fmla="*/ 594767 h 2756822"/>
              <a:gd name="connsiteX2" fmla="*/ 2447271 w 2456511"/>
              <a:gd name="connsiteY2" fmla="*/ 2108724 h 2756822"/>
              <a:gd name="connsiteX3" fmla="*/ 1156357 w 2456511"/>
              <a:gd name="connsiteY3" fmla="*/ 2756822 h 2756822"/>
              <a:gd name="connsiteX4" fmla="*/ 0 w 2456511"/>
              <a:gd name="connsiteY4" fmla="*/ 2057394 h 2756822"/>
              <a:gd name="connsiteX5" fmla="*/ 323 w 2456511"/>
              <a:gd name="connsiteY5" fmla="*/ 599621 h 2756822"/>
              <a:gd name="connsiteX6" fmla="*/ 1204225 w 2456511"/>
              <a:gd name="connsiteY6" fmla="*/ 0 h 275682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323 w 2456511"/>
              <a:gd name="connsiteY5" fmla="*/ 707571 h 2864772"/>
              <a:gd name="connsiteX6" fmla="*/ 1235975 w 2456511"/>
              <a:gd name="connsiteY6" fmla="*/ 0 h 2864772"/>
              <a:gd name="connsiteX0" fmla="*/ 1235975 w 2456511"/>
              <a:gd name="connsiteY0" fmla="*/ 0 h 2864772"/>
              <a:gd name="connsiteX1" fmla="*/ 2456511 w 2456511"/>
              <a:gd name="connsiteY1" fmla="*/ 702717 h 2864772"/>
              <a:gd name="connsiteX2" fmla="*/ 2447271 w 2456511"/>
              <a:gd name="connsiteY2" fmla="*/ 2216674 h 2864772"/>
              <a:gd name="connsiteX3" fmla="*/ 1156357 w 2456511"/>
              <a:gd name="connsiteY3" fmla="*/ 2864772 h 2864772"/>
              <a:gd name="connsiteX4" fmla="*/ 0 w 2456511"/>
              <a:gd name="connsiteY4" fmla="*/ 2165344 h 2864772"/>
              <a:gd name="connsiteX5" fmla="*/ 82873 w 2456511"/>
              <a:gd name="connsiteY5" fmla="*/ 656771 h 2864772"/>
              <a:gd name="connsiteX6" fmla="*/ 1235975 w 2456511"/>
              <a:gd name="connsiteY6" fmla="*/ 0 h 2864772"/>
              <a:gd name="connsiteX0" fmla="*/ 1153104 w 2373640"/>
              <a:gd name="connsiteY0" fmla="*/ 0 h 2864772"/>
              <a:gd name="connsiteX1" fmla="*/ 2373640 w 2373640"/>
              <a:gd name="connsiteY1" fmla="*/ 702717 h 2864772"/>
              <a:gd name="connsiteX2" fmla="*/ 2364400 w 2373640"/>
              <a:gd name="connsiteY2" fmla="*/ 2216674 h 2864772"/>
              <a:gd name="connsiteX3" fmla="*/ 1073486 w 2373640"/>
              <a:gd name="connsiteY3" fmla="*/ 2864772 h 2864772"/>
              <a:gd name="connsiteX4" fmla="*/ 6029 w 2373640"/>
              <a:gd name="connsiteY4" fmla="*/ 1987544 h 2864772"/>
              <a:gd name="connsiteX5" fmla="*/ 2 w 2373640"/>
              <a:gd name="connsiteY5" fmla="*/ 656771 h 2864772"/>
              <a:gd name="connsiteX6" fmla="*/ 1153104 w 2373640"/>
              <a:gd name="connsiteY6" fmla="*/ 0 h 2864772"/>
              <a:gd name="connsiteX0" fmla="*/ 1153104 w 2373640"/>
              <a:gd name="connsiteY0" fmla="*/ 0 h 2655222"/>
              <a:gd name="connsiteX1" fmla="*/ 2373640 w 2373640"/>
              <a:gd name="connsiteY1" fmla="*/ 702717 h 2655222"/>
              <a:gd name="connsiteX2" fmla="*/ 2364400 w 2373640"/>
              <a:gd name="connsiteY2" fmla="*/ 22166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73640"/>
              <a:gd name="connsiteY0" fmla="*/ 0 h 2655222"/>
              <a:gd name="connsiteX1" fmla="*/ 2373640 w 2373640"/>
              <a:gd name="connsiteY1" fmla="*/ 702717 h 2655222"/>
              <a:gd name="connsiteX2" fmla="*/ 2313600 w 2373640"/>
              <a:gd name="connsiteY2" fmla="*/ 1988074 h 2655222"/>
              <a:gd name="connsiteX3" fmla="*/ 1130636 w 2373640"/>
              <a:gd name="connsiteY3" fmla="*/ 2655222 h 2655222"/>
              <a:gd name="connsiteX4" fmla="*/ 6029 w 2373640"/>
              <a:gd name="connsiteY4" fmla="*/ 1987544 h 2655222"/>
              <a:gd name="connsiteX5" fmla="*/ 2 w 2373640"/>
              <a:gd name="connsiteY5" fmla="*/ 656771 h 2655222"/>
              <a:gd name="connsiteX6" fmla="*/ 1153104 w 2373640"/>
              <a:gd name="connsiteY6" fmla="*/ 0 h 2655222"/>
              <a:gd name="connsiteX0" fmla="*/ 1153104 w 2313636"/>
              <a:gd name="connsiteY0" fmla="*/ 0 h 2655222"/>
              <a:gd name="connsiteX1" fmla="*/ 2240290 w 2313636"/>
              <a:gd name="connsiteY1" fmla="*/ 721767 h 2655222"/>
              <a:gd name="connsiteX2" fmla="*/ 2313600 w 2313636"/>
              <a:gd name="connsiteY2" fmla="*/ 1988074 h 2655222"/>
              <a:gd name="connsiteX3" fmla="*/ 1130636 w 2313636"/>
              <a:gd name="connsiteY3" fmla="*/ 2655222 h 2655222"/>
              <a:gd name="connsiteX4" fmla="*/ 6029 w 2313636"/>
              <a:gd name="connsiteY4" fmla="*/ 1987544 h 2655222"/>
              <a:gd name="connsiteX5" fmla="*/ 2 w 2313636"/>
              <a:gd name="connsiteY5" fmla="*/ 656771 h 2655222"/>
              <a:gd name="connsiteX6" fmla="*/ 1153104 w 2313636"/>
              <a:gd name="connsiteY6" fmla="*/ 0 h 2655222"/>
              <a:gd name="connsiteX0" fmla="*/ 1153104 w 2313790"/>
              <a:gd name="connsiteY0" fmla="*/ 0 h 2655222"/>
              <a:gd name="connsiteX1" fmla="*/ 2303790 w 2313790"/>
              <a:gd name="connsiteY1" fmla="*/ 664617 h 2655222"/>
              <a:gd name="connsiteX2" fmla="*/ 2313600 w 2313790"/>
              <a:gd name="connsiteY2" fmla="*/ 1988074 h 2655222"/>
              <a:gd name="connsiteX3" fmla="*/ 1130636 w 2313790"/>
              <a:gd name="connsiteY3" fmla="*/ 2655222 h 2655222"/>
              <a:gd name="connsiteX4" fmla="*/ 6029 w 2313790"/>
              <a:gd name="connsiteY4" fmla="*/ 1987544 h 2655222"/>
              <a:gd name="connsiteX5" fmla="*/ 2 w 2313790"/>
              <a:gd name="connsiteY5" fmla="*/ 656771 h 2655222"/>
              <a:gd name="connsiteX6" fmla="*/ 1153104 w 2313790"/>
              <a:gd name="connsiteY6" fmla="*/ 0 h 2655222"/>
              <a:gd name="connsiteX0" fmla="*/ 1153107 w 2313793"/>
              <a:gd name="connsiteY0" fmla="*/ 0 h 2655222"/>
              <a:gd name="connsiteX1" fmla="*/ 2303793 w 2313793"/>
              <a:gd name="connsiteY1" fmla="*/ 664617 h 2655222"/>
              <a:gd name="connsiteX2" fmla="*/ 2313603 w 2313793"/>
              <a:gd name="connsiteY2" fmla="*/ 1988074 h 2655222"/>
              <a:gd name="connsiteX3" fmla="*/ 1130639 w 2313793"/>
              <a:gd name="connsiteY3" fmla="*/ 2655222 h 2655222"/>
              <a:gd name="connsiteX4" fmla="*/ 1269 w 2313793"/>
              <a:gd name="connsiteY4" fmla="*/ 1987544 h 2655222"/>
              <a:gd name="connsiteX5" fmla="*/ 5 w 2313793"/>
              <a:gd name="connsiteY5" fmla="*/ 656771 h 2655222"/>
              <a:gd name="connsiteX6" fmla="*/ 1153107 w 2313793"/>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87544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87544 h 2655222"/>
              <a:gd name="connsiteX5" fmla="*/ 6 w 2313794"/>
              <a:gd name="connsiteY5" fmla="*/ 656771 h 2655222"/>
              <a:gd name="connsiteX6" fmla="*/ 1153108 w 2313794"/>
              <a:gd name="connsiteY6" fmla="*/ 0 h 2655222"/>
              <a:gd name="connsiteX0" fmla="*/ 1158981 w 2319667"/>
              <a:gd name="connsiteY0" fmla="*/ 0 h 2655222"/>
              <a:gd name="connsiteX1" fmla="*/ 2309667 w 2319667"/>
              <a:gd name="connsiteY1" fmla="*/ 664617 h 2655222"/>
              <a:gd name="connsiteX2" fmla="*/ 2319477 w 2319667"/>
              <a:gd name="connsiteY2" fmla="*/ 1988074 h 2655222"/>
              <a:gd name="connsiteX3" fmla="*/ 1136513 w 2319667"/>
              <a:gd name="connsiteY3" fmla="*/ 2655222 h 2655222"/>
              <a:gd name="connsiteX4" fmla="*/ 0 w 2319667"/>
              <a:gd name="connsiteY4" fmla="*/ 1992306 h 2655222"/>
              <a:gd name="connsiteX5" fmla="*/ 5879 w 2319667"/>
              <a:gd name="connsiteY5" fmla="*/ 656771 h 2655222"/>
              <a:gd name="connsiteX6" fmla="*/ 1158981 w 2319667"/>
              <a:gd name="connsiteY6" fmla="*/ 0 h 2655222"/>
              <a:gd name="connsiteX0" fmla="*/ 1153108 w 2313794"/>
              <a:gd name="connsiteY0" fmla="*/ 0 h 2655222"/>
              <a:gd name="connsiteX1" fmla="*/ 2303794 w 2313794"/>
              <a:gd name="connsiteY1" fmla="*/ 664617 h 2655222"/>
              <a:gd name="connsiteX2" fmla="*/ 2313604 w 2313794"/>
              <a:gd name="connsiteY2" fmla="*/ 1988074 h 2655222"/>
              <a:gd name="connsiteX3" fmla="*/ 1130640 w 2313794"/>
              <a:gd name="connsiteY3" fmla="*/ 2655222 h 2655222"/>
              <a:gd name="connsiteX4" fmla="*/ 1270 w 2313794"/>
              <a:gd name="connsiteY4" fmla="*/ 1994688 h 2655222"/>
              <a:gd name="connsiteX5" fmla="*/ 6 w 2313794"/>
              <a:gd name="connsiteY5" fmla="*/ 656771 h 2655222"/>
              <a:gd name="connsiteX6" fmla="*/ 1153108 w 2313794"/>
              <a:gd name="connsiteY6" fmla="*/ 0 h 2655222"/>
              <a:gd name="connsiteX0" fmla="*/ 1154219 w 2314905"/>
              <a:gd name="connsiteY0" fmla="*/ 0 h 2655222"/>
              <a:gd name="connsiteX1" fmla="*/ 2304905 w 2314905"/>
              <a:gd name="connsiteY1" fmla="*/ 664617 h 2655222"/>
              <a:gd name="connsiteX2" fmla="*/ 2314715 w 2314905"/>
              <a:gd name="connsiteY2" fmla="*/ 1988074 h 2655222"/>
              <a:gd name="connsiteX3" fmla="*/ 1131751 w 2314905"/>
              <a:gd name="connsiteY3" fmla="*/ 2655222 h 2655222"/>
              <a:gd name="connsiteX4" fmla="*/ 0 w 2314905"/>
              <a:gd name="connsiteY4" fmla="*/ 1994688 h 2655222"/>
              <a:gd name="connsiteX5" fmla="*/ 1117 w 2314905"/>
              <a:gd name="connsiteY5" fmla="*/ 656771 h 2655222"/>
              <a:gd name="connsiteX6" fmla="*/ 1154219 w 2314905"/>
              <a:gd name="connsiteY6" fmla="*/ 0 h 26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905" h="2655222">
                <a:moveTo>
                  <a:pt x="1154219" y="0"/>
                </a:moveTo>
                <a:lnTo>
                  <a:pt x="2304905" y="664617"/>
                </a:lnTo>
                <a:cubicBezTo>
                  <a:pt x="2302953" y="1198623"/>
                  <a:pt x="2316667" y="1454068"/>
                  <a:pt x="2314715" y="1988074"/>
                </a:cubicBezTo>
                <a:lnTo>
                  <a:pt x="1131751" y="2655222"/>
                </a:lnTo>
                <a:lnTo>
                  <a:pt x="0" y="1994688"/>
                </a:lnTo>
                <a:cubicBezTo>
                  <a:pt x="108" y="1488635"/>
                  <a:pt x="1009" y="1162824"/>
                  <a:pt x="1117" y="656771"/>
                </a:cubicBezTo>
                <a:lnTo>
                  <a:pt x="11542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sz="1600" dirty="0">
              <a:solidFill>
                <a:schemeClr val="tx1"/>
              </a:solidFill>
            </a:endParaRPr>
          </a:p>
        </p:txBody>
      </p:sp>
      <p:sp>
        <p:nvSpPr>
          <p:cNvPr id="7" name="Espaço Reservado para Texto 2"/>
          <p:cNvSpPr txBox="1">
            <a:spLocks/>
          </p:cNvSpPr>
          <p:nvPr/>
        </p:nvSpPr>
        <p:spPr>
          <a:xfrm>
            <a:off x="0" y="260648"/>
            <a:ext cx="9144000" cy="400110"/>
          </a:xfrm>
          <a:prstGeom prst="rect">
            <a:avLst/>
          </a:prstGeom>
        </p:spPr>
        <p:txBody>
          <a:bodyPr anchor="ctr" anchorCtr="0">
            <a:spAutoFit/>
          </a:bodyPr>
          <a:lstStyle>
            <a:lvl1pPr marL="0" indent="0" algn="ctr" defTabSz="914400" rtl="0" eaLnBrk="1" fontAlgn="auto" latinLnBrk="0" hangingPunct="1">
              <a:spcBef>
                <a:spcPts val="0"/>
              </a:spcBef>
              <a:spcAft>
                <a:spcPts val="0"/>
              </a:spcAft>
              <a:buFont typeface="Arial" panose="020B0604020202020204" pitchFamily="34" charset="0"/>
              <a:buNone/>
              <a:defRPr lang="pt-BR" sz="2000" b="1" kern="1200" dirty="0">
                <a:solidFill>
                  <a:schemeClr val="bg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Plano de Fiscalização CEEE 2020</a:t>
            </a:r>
          </a:p>
        </p:txBody>
      </p:sp>
      <p:sp>
        <p:nvSpPr>
          <p:cNvPr id="8" name="Espaço Reservado para Texto 2"/>
          <p:cNvSpPr txBox="1">
            <a:spLocks/>
          </p:cNvSpPr>
          <p:nvPr/>
        </p:nvSpPr>
        <p:spPr>
          <a:xfrm>
            <a:off x="0" y="550421"/>
            <a:ext cx="9144000" cy="646331"/>
          </a:xfrm>
          <a:prstGeom prst="rect">
            <a:avLst/>
          </a:prstGeom>
        </p:spPr>
        <p:txBody>
          <a:bodyPr anchor="ctr" anchorCtr="0">
            <a:spAutoFit/>
          </a:bodyPr>
          <a:lstStyle>
            <a:lvl1pPr marL="0" indent="0" algn="ctr" defTabSz="914400" rtl="0" eaLnBrk="1" latinLnBrk="0" hangingPunct="1">
              <a:spcBef>
                <a:spcPct val="20000"/>
              </a:spcBef>
              <a:buFont typeface="Arial" panose="020B0604020202020204" pitchFamily="34" charset="0"/>
              <a:buNone/>
              <a:defRPr lang="pt-BR" sz="3600" b="1" kern="1200" spc="300" dirty="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LEGISLAÇÃO PERTINENTE</a:t>
            </a:r>
          </a:p>
        </p:txBody>
      </p:sp>
      <p:sp>
        <p:nvSpPr>
          <p:cNvPr id="9" name="Espaço Reservado para Texto 2"/>
          <p:cNvSpPr txBox="1">
            <a:spLocks/>
          </p:cNvSpPr>
          <p:nvPr/>
        </p:nvSpPr>
        <p:spPr>
          <a:xfrm>
            <a:off x="0" y="1484313"/>
            <a:ext cx="9144000" cy="4551362"/>
          </a:xfrm>
          <a:prstGeom prst="rect">
            <a:avLst/>
          </a:prstGeom>
        </p:spPr>
        <p:txBody>
          <a:bodyPr lIns="972000" tIns="360000" rIns="972000" bIns="360000" anchor="ctr" anchorCtr="0">
            <a:normAutofit/>
          </a:bodyPr>
          <a:lstStyle>
            <a:lvl1pPr marL="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1400" dirty="0"/>
              <a:t>Lei n° 5.194/1966, Ementa: Regula o exercício das profissões de Engenheiro, Arquiteto e Engenheiro-Agrônomo, e dá outras providências. </a:t>
            </a:r>
          </a:p>
          <a:p>
            <a:endParaRPr lang="pt-BR" sz="1400" dirty="0"/>
          </a:p>
          <a:p>
            <a:r>
              <a:rPr lang="pt-BR" sz="1400" dirty="0"/>
              <a:t>Lei n° 6.496/1977, Ementa: Institui a Anotação de Responsabilidade Técnica na prestação de serviços de Engenharia, de Arquitetura e Agronomia; autoriza a criação, pelo Conselho Federal de Engenharia, Arquitetura e Agronomia - CONFEA, de uma Mútua de Assistência Profissional, e dá outras providências.</a:t>
            </a:r>
          </a:p>
          <a:p>
            <a:endParaRPr lang="pt-BR" sz="1400" dirty="0"/>
          </a:p>
          <a:p>
            <a:r>
              <a:rPr lang="pt-BR" sz="1400" dirty="0"/>
              <a:t>Lei n° 6.839/1980, Ementa: Dispõe sobre o registro de empresas nas entidades fiscalizadoras do exercício de profissões. </a:t>
            </a: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204" y="5213444"/>
            <a:ext cx="1444926" cy="1644555"/>
          </a:xfrm>
          <a:prstGeom prst="rect">
            <a:avLst/>
          </a:prstGeom>
        </p:spPr>
      </p:pic>
    </p:spTree>
    <p:extLst>
      <p:ext uri="{BB962C8B-B14F-4D97-AF65-F5344CB8AC3E}">
        <p14:creationId xmlns:p14="http://schemas.microsoft.com/office/powerpoint/2010/main" val="304623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64" presetClass="path" presetSubtype="0" accel="50000" decel="50000" fill="hold" nodeType="withEffect">
                                  <p:stCondLst>
                                    <p:cond delay="0"/>
                                  </p:stCondLst>
                                  <p:childTnLst>
                                    <p:animMotion origin="layout" path="M 0.01267 1.7448 L -0.00295 -0.71686 " pathEditMode="relative" rAng="0" ptsTypes="AA">
                                      <p:cBhvr>
                                        <p:cTn id="12" dur="2000" fill="hold"/>
                                        <p:tgtEl>
                                          <p:spTgt spid="5"/>
                                        </p:tgtEl>
                                        <p:attrNameLst>
                                          <p:attrName>ppt_x</p:attrName>
                                          <p:attrName>ppt_y</p:attrName>
                                        </p:attrNameLst>
                                      </p:cBhvr>
                                      <p:rCtr x="-781" y="-123095"/>
                                    </p:animMotion>
                                  </p:childTnLst>
                                </p:cTn>
                              </p:par>
                              <p:par>
                                <p:cTn id="13" presetID="64" presetClass="path" presetSubtype="0" accel="50000" decel="47000" fill="hold" nodeType="withEffect">
                                  <p:stCondLst>
                                    <p:cond delay="500"/>
                                  </p:stCondLst>
                                  <p:childTnLst>
                                    <p:animMotion origin="layout" path="M 0.00017 1.26097 L -0.00573 -1.09192 " pathEditMode="relative" rAng="0" ptsTypes="AA">
                                      <p:cBhvr>
                                        <p:cTn id="14" dur="2000" fill="hold"/>
                                        <p:tgtEl>
                                          <p:spTgt spid="4"/>
                                        </p:tgtEl>
                                        <p:attrNameLst>
                                          <p:attrName>ppt_x</p:attrName>
                                          <p:attrName>ppt_y</p:attrName>
                                        </p:attrNameLst>
                                      </p:cBhvr>
                                      <p:rCtr x="-295" y="-117644"/>
                                    </p:animMotion>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par>
                          <p:cTn id="19" fill="hold">
                            <p:stCondLst>
                              <p:cond delay="3250"/>
                            </p:stCondLst>
                            <p:childTnLst>
                              <p:par>
                                <p:cTn id="20" presetID="10" presetClass="entr" presetSubtype="0" fill="hold" grpId="0" nodeType="after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par>
                          <p:cTn id="23" fill="hold">
                            <p:stCondLst>
                              <p:cond delay="3750"/>
                            </p:stCondLst>
                            <p:childTnLst>
                              <p:par>
                                <p:cTn id="24" presetID="10" presetClass="entr" presetSubtype="0" fill="hold" grpId="0" nodeType="after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222250"/>
            <a:ext cx="755650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 y="1362075"/>
            <a:ext cx="755650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18"/>
          <p:cNvSpPr>
            <a:spLocks noChangeArrowheads="1"/>
          </p:cNvSpPr>
          <p:nvPr/>
        </p:nvSpPr>
        <p:spPr bwMode="auto">
          <a:xfrm>
            <a:off x="4716463" y="6464300"/>
            <a:ext cx="41735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pt-BR" altLang="pt-BR" sz="1200" spc="250" dirty="0">
                <a:solidFill>
                  <a:schemeClr val="bg1"/>
                </a:solidFill>
              </a:rPr>
              <a:t>Imagens: Freepik</a:t>
            </a:r>
          </a:p>
        </p:txBody>
      </p:sp>
      <p:pic>
        <p:nvPicPr>
          <p:cNvPr id="7"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3131840" y="2276872"/>
            <a:ext cx="2770485" cy="2437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p:cNvSpPr txBox="1"/>
          <p:nvPr/>
        </p:nvSpPr>
        <p:spPr>
          <a:xfrm>
            <a:off x="6094413" y="5084763"/>
            <a:ext cx="2730500" cy="1027112"/>
          </a:xfrm>
          <a:prstGeom prst="rect">
            <a:avLst/>
          </a:prstGeom>
          <a:noFill/>
        </p:spPr>
        <p:txBody>
          <a:bodyPr lIns="0" rIns="0" anchor="ctr"/>
          <a:lstStyle/>
          <a:p>
            <a:pPr algn="r" fontAlgn="auto">
              <a:lnSpc>
                <a:spcPct val="150000"/>
              </a:lnSpc>
              <a:spcBef>
                <a:spcPts val="0"/>
              </a:spcBef>
              <a:spcAft>
                <a:spcPts val="0"/>
              </a:spcAft>
              <a:defRPr/>
            </a:pPr>
            <a:r>
              <a:rPr lang="pt-BR" sz="1600" b="1" dirty="0">
                <a:solidFill>
                  <a:srgbClr val="FFC000"/>
                </a:solidFill>
                <a:latin typeface="+mn-lt"/>
                <a:cs typeface="+mn-cs"/>
              </a:rPr>
              <a:t>www.creasp.org.br</a:t>
            </a:r>
          </a:p>
          <a:p>
            <a:pPr algn="r" fontAlgn="auto">
              <a:lnSpc>
                <a:spcPct val="150000"/>
              </a:lnSpc>
              <a:spcBef>
                <a:spcPts val="0"/>
              </a:spcBef>
              <a:spcAft>
                <a:spcPts val="0"/>
              </a:spcAft>
              <a:defRPr/>
            </a:pPr>
            <a:r>
              <a:rPr lang="pt-BR" sz="1600" b="1" dirty="0">
                <a:solidFill>
                  <a:schemeClr val="accent1">
                    <a:lumMod val="40000"/>
                    <a:lumOff val="60000"/>
                  </a:schemeClr>
                </a:solidFill>
                <a:latin typeface="+mn-lt"/>
                <a:cs typeface="+mn-cs"/>
              </a:rPr>
              <a:t>facebook.com</a:t>
            </a:r>
            <a:r>
              <a:rPr lang="pt-BR" sz="1600" b="1" dirty="0">
                <a:solidFill>
                  <a:srgbClr val="FFC000"/>
                </a:solidFill>
                <a:latin typeface="+mn-lt"/>
                <a:cs typeface="+mn-cs"/>
              </a:rPr>
              <a:t>/creasaopaulo</a:t>
            </a:r>
          </a:p>
          <a:p>
            <a:pPr algn="r" fontAlgn="auto">
              <a:lnSpc>
                <a:spcPct val="150000"/>
              </a:lnSpc>
              <a:spcBef>
                <a:spcPts val="0"/>
              </a:spcBef>
              <a:spcAft>
                <a:spcPts val="0"/>
              </a:spcAft>
              <a:defRPr/>
            </a:pPr>
            <a:r>
              <a:rPr lang="pt-BR" sz="1600" b="1" dirty="0">
                <a:solidFill>
                  <a:schemeClr val="accent1">
                    <a:lumMod val="40000"/>
                    <a:lumOff val="60000"/>
                  </a:schemeClr>
                </a:solidFill>
                <a:latin typeface="+mn-lt"/>
                <a:cs typeface="+mn-cs"/>
              </a:rPr>
              <a:t>0800 171811</a:t>
            </a:r>
          </a:p>
        </p:txBody>
      </p:sp>
      <p:sp>
        <p:nvSpPr>
          <p:cNvPr id="9" name="Espaço Reservado para Texto 11"/>
          <p:cNvSpPr txBox="1">
            <a:spLocks/>
          </p:cNvSpPr>
          <p:nvPr/>
        </p:nvSpPr>
        <p:spPr>
          <a:xfrm>
            <a:off x="971550" y="549275"/>
            <a:ext cx="3744913" cy="1511300"/>
          </a:xfrm>
          <a:prstGeom prst="rect">
            <a:avLst/>
          </a:prstGeom>
        </p:spPr>
        <p:txBody>
          <a:bodyPr>
            <a:normAutofit fontScale="55000" lnSpcReduction="20000"/>
          </a:bodyPr>
          <a:lstStyle>
            <a:lvl1pPr marL="0" indent="0" algn="l" defTabSz="914400" rtl="0" eaLnBrk="1" latinLnBrk="0" hangingPunct="1">
              <a:spcBef>
                <a:spcPct val="20000"/>
              </a:spcBef>
              <a:buFont typeface="Arial" panose="020B0604020202020204" pitchFamily="34" charset="0"/>
              <a:buNone/>
              <a:defRPr sz="2400" b="1"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a:t>Coordenador da CEEE:</a:t>
            </a:r>
          </a:p>
          <a:p>
            <a:r>
              <a:rPr lang="pt-BR" dirty="0"/>
              <a:t>Eng. Eletricista e Seg. Trab. Rui Adriano Alves</a:t>
            </a:r>
          </a:p>
          <a:p>
            <a:r>
              <a:rPr lang="pt-BR" dirty="0"/>
              <a:t>E-mails: eletrica@creasp.org.br,  </a:t>
            </a:r>
          </a:p>
          <a:p>
            <a:endParaRPr lang="pt-BR" dirty="0"/>
          </a:p>
          <a:p>
            <a:r>
              <a:rPr lang="pt-BR" dirty="0"/>
              <a:t>Coordenador Adjunto da CEEE:</a:t>
            </a:r>
          </a:p>
          <a:p>
            <a:r>
              <a:rPr lang="pt-BR" dirty="0"/>
              <a:t>Eng. Eletr. Álvaro Martins</a:t>
            </a:r>
          </a:p>
          <a:p>
            <a:r>
              <a:rPr lang="pt-BR" dirty="0"/>
              <a:t>E-mails: eletrica@creasp.org.br</a:t>
            </a:r>
          </a:p>
        </p:txBody>
      </p:sp>
    </p:spTree>
    <p:extLst>
      <p:ext uri="{BB962C8B-B14F-4D97-AF65-F5344CB8AC3E}">
        <p14:creationId xmlns:p14="http://schemas.microsoft.com/office/powerpoint/2010/main" val="426009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300"/>
                                        <p:tgtEl>
                                          <p:spTgt spid="4"/>
                                        </p:tgtEl>
                                      </p:cBhvr>
                                    </p:animEffect>
                                  </p:childTnLst>
                                </p:cTn>
                              </p:par>
                            </p:childTnLst>
                          </p:cTn>
                        </p:par>
                        <p:par>
                          <p:cTn id="12" fill="hold">
                            <p:stCondLst>
                              <p:cond delay="8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1767</TotalTime>
  <Words>1719</Words>
  <Application>Microsoft Office PowerPoint</Application>
  <PresentationFormat>Apresentação na tela (4:3)</PresentationFormat>
  <Paragraphs>175</Paragraphs>
  <Slides>38</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38</vt:i4>
      </vt:variant>
    </vt:vector>
  </HeadingPairs>
  <TitlesOfParts>
    <vt:vector size="43" baseType="lpstr">
      <vt:lpstr>Arial</vt:lpstr>
      <vt:lpstr>Calibri</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SUSAN PEREIRA SIQUEIRA</dc:creator>
  <cp:lastModifiedBy>FELIPE NEVES DE MORAIS</cp:lastModifiedBy>
  <cp:revision>173</cp:revision>
  <dcterms:created xsi:type="dcterms:W3CDTF">2017-06-20T18:55:07Z</dcterms:created>
  <dcterms:modified xsi:type="dcterms:W3CDTF">2019-08-07T11:29:45Z</dcterms:modified>
</cp:coreProperties>
</file>