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9EB9"/>
    <a:srgbClr val="B6D1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2"/>
  </p:normalViewPr>
  <p:slideViewPr>
    <p:cSldViewPr snapToGrid="0" snapToObjects="1">
      <p:cViewPr varScale="1">
        <p:scale>
          <a:sx n="104" d="100"/>
          <a:sy n="104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AC5E9-7347-43A3-96FA-B0E5FFBEDF54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9C5BC-B679-4F92-AC6E-2211C0AD6E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492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E379F-0686-EB4E-8718-798BE5B6F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AFC0C4-FA8C-EA4A-A1B0-CC27B4E42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ABD2BA-835E-C744-8E43-344BB388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0B4328-3DAA-A749-A839-FFE8B1F6E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FADF8C-D27F-8D43-B801-5D6D0E039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68652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6ABCD-C9B1-6249-A102-0455DDA0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AEDF1-72D9-3C48-A557-C9F0EBD5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C936CF-A14A-9543-8E94-7C97CD1D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C5B833-983B-7146-9E99-81D85D68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36FF3F-B574-A14F-84B2-522F9C11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2460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FBF1B-7F68-A448-BF55-CBD203864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7E4132-AF00-6E43-96FD-0BB4F7BC8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E84BF4-7615-3F47-9602-4323EE844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A11B9-5BDF-5440-934F-3F86231EF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B47F15-B359-4140-A17F-3B900EB08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73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5202F-753B-C24C-8692-29EACA27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5741F0-D459-CA45-9BF8-F7CAB068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E0A483-D2F8-3249-96AC-E273DA6CF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AF2084-A470-2146-BFB1-38023BBE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6C121A-7E8A-4F4E-9BD5-00BEE9F6B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AD0994-3742-ED4F-AE18-31B286EE9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528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B966B-1F51-0C4F-8BCE-497F2581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CA58B6-C9E0-954A-9201-A65E27CF6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878EAF-5AF3-154C-B76B-39F58B2AF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1ED8E9C-B9B9-6A4A-A2A4-653B2302C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670D61-BCE5-A64D-8762-BD108468AC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719F5E-512A-1849-9CFD-6C4BC2501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0E2C89-DF16-B744-B748-790E5C84C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977BE6-3D05-FF4E-9310-AE040307B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6848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7E8726-B88A-3047-89F7-9DE08624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1A6CAB8-75BF-FB40-90E9-8360CC73A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BAF8CE1-F0F1-FA49-A9B4-8655076AB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C39E3F-FCCE-2844-B425-AB0EF033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3261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3621E0C-0EF3-8447-B156-055F2457B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78174-C45A-C748-938A-D04C65DC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621A5F-C831-0A41-B2FA-D47B9A41E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8527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0C80C-FDE8-1E45-9817-42195FB9B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C7836A-0E43-9543-901A-FAA850347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75AC395-79E1-2446-8B16-B7F52C0F2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58BDBD-821C-CC42-94A2-01790C60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1D06E8-6001-7741-A912-AD2E1CADF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19A124-E4A5-744C-BD9E-BB387728B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7838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F05C7-4955-E941-BDAF-3A0116468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9DAF9E-72D1-734C-9F51-FD0895891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735779-856A-C148-94A3-89F1F1E86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DBA185-E536-E746-B76B-0C2BF85B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5FDC83-1012-E24C-8894-0F4A31FF8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38AC6A-E8E8-F844-940A-6105C747E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6435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30A4A-E391-5944-A3BE-0E278C62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929F632-3F6F-0541-BC92-98C286505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E408AA-619C-C348-B73B-E2CC8D75F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1349E7-F0CF-B043-8E58-78CF9370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698DB4-7E79-6845-AEFC-BF02E26CE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2223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345BE1-EE97-2347-B843-A61F0A8AC5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93769A1-EEB8-E741-985E-032F83FA0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A34A5E-1BE6-344A-A321-6A6BEEF97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C6BD0C-E890-A142-9F28-3CA2C5364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E933B5-2FE3-3441-92D1-CCCCE575C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3541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0AAD650-78B1-CE47-9623-4356191BF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D4C196-838A-834C-B9A5-82792459F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976EE8-271C-A94E-8439-A07506C34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E50AF-3482-8245-B2B0-1FBA54ADAEF8}" type="datetimeFigureOut">
              <a:rPr lang="pt-BR" smtClean="0"/>
              <a:t>06/08/2019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59D5FD-1A83-9F4C-8803-63CD1A851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F4D2A7-B3C3-C946-A10E-82B6E2FCB4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BF963-B7DB-9F4B-922D-6953E5B45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2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9A1FA96-84BB-E54E-9646-E74F8AA24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805" y="536026"/>
            <a:ext cx="5770179" cy="577017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0793FA5-1992-C844-9EEA-4B41BFCD1FF7}"/>
              </a:ext>
            </a:extLst>
          </p:cNvPr>
          <p:cNvSpPr txBox="1"/>
          <p:nvPr/>
        </p:nvSpPr>
        <p:spPr>
          <a:xfrm>
            <a:off x="0" y="2511986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Energias Renováveis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7185ED5-F4C1-7D4D-8A79-7189B1EDDE7D}"/>
              </a:ext>
            </a:extLst>
          </p:cNvPr>
          <p:cNvSpPr txBox="1"/>
          <p:nvPr/>
        </p:nvSpPr>
        <p:spPr>
          <a:xfrm>
            <a:off x="168608" y="5782985"/>
            <a:ext cx="5930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</p:spTree>
    <p:extLst>
      <p:ext uri="{BB962C8B-B14F-4D97-AF65-F5344CB8AC3E}">
        <p14:creationId xmlns:p14="http://schemas.microsoft.com/office/powerpoint/2010/main" val="9792686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vem 3">
            <a:extLst>
              <a:ext uri="{FF2B5EF4-FFF2-40B4-BE49-F238E27FC236}">
                <a16:creationId xmlns:a16="http://schemas.microsoft.com/office/drawing/2014/main" id="{0345BD8B-541C-4EC0-96E3-7F6AE437D552}"/>
              </a:ext>
            </a:extLst>
          </p:cNvPr>
          <p:cNvSpPr/>
          <p:nvPr/>
        </p:nvSpPr>
        <p:spPr>
          <a:xfrm>
            <a:off x="6631990" y="3995437"/>
            <a:ext cx="4853422" cy="1474930"/>
          </a:xfrm>
          <a:prstGeom prst="cloud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0" y="55117"/>
            <a:ext cx="7250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Energias Renováveis - Fontes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7808E27-B07C-412B-ADDB-4CA3F3F28835}"/>
              </a:ext>
            </a:extLst>
          </p:cNvPr>
          <p:cNvSpPr txBox="1"/>
          <p:nvPr/>
        </p:nvSpPr>
        <p:spPr>
          <a:xfrm>
            <a:off x="706584" y="1105459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Água – 63%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F2E8882-FC87-47E9-8700-481334D87E13}"/>
              </a:ext>
            </a:extLst>
          </p:cNvPr>
          <p:cNvSpPr txBox="1"/>
          <p:nvPr/>
        </p:nvSpPr>
        <p:spPr>
          <a:xfrm>
            <a:off x="706588" y="4213660"/>
            <a:ext cx="54391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Combustível – </a:t>
            </a:r>
            <a:r>
              <a:rPr lang="pt-BR" sz="4400" b="1" dirty="0">
                <a:solidFill>
                  <a:srgbClr val="FF0000"/>
                </a:solidFill>
                <a:latin typeface="Gotham Book" pitchFamily="2" charset="0"/>
                <a:cs typeface="Gotham Book" pitchFamily="2" charset="0"/>
              </a:rPr>
              <a:t>24%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8815932-2692-4195-B5E6-C2FC1C61ACF4}"/>
              </a:ext>
            </a:extLst>
          </p:cNvPr>
          <p:cNvSpPr txBox="1"/>
          <p:nvPr/>
        </p:nvSpPr>
        <p:spPr>
          <a:xfrm>
            <a:off x="706588" y="1982922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Vento – 9%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F45F817-CC5C-4DFB-A8E8-8C840EAA651F}"/>
              </a:ext>
            </a:extLst>
          </p:cNvPr>
          <p:cNvSpPr txBox="1"/>
          <p:nvPr/>
        </p:nvSpPr>
        <p:spPr>
          <a:xfrm>
            <a:off x="701972" y="2828057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Sol – 1,5%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9108E3-AAAF-4E05-B86F-81630C278007}"/>
              </a:ext>
            </a:extLst>
          </p:cNvPr>
          <p:cNvSpPr txBox="1"/>
          <p:nvPr/>
        </p:nvSpPr>
        <p:spPr>
          <a:xfrm>
            <a:off x="7444528" y="1069053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Disponibilidade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755564C-A9A0-413E-AA72-EDFA783D0340}"/>
              </a:ext>
            </a:extLst>
          </p:cNvPr>
          <p:cNvSpPr txBox="1"/>
          <p:nvPr/>
        </p:nvSpPr>
        <p:spPr>
          <a:xfrm>
            <a:off x="7444528" y="1980025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Equilíbrio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430C824-6BC5-4F6A-A58A-A613D1F90014}"/>
              </a:ext>
            </a:extLst>
          </p:cNvPr>
          <p:cNvSpPr txBox="1"/>
          <p:nvPr/>
        </p:nvSpPr>
        <p:spPr>
          <a:xfrm>
            <a:off x="7444528" y="2828056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Interesse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67AC784-6A19-4B40-B879-A7B82B229458}"/>
              </a:ext>
            </a:extLst>
          </p:cNvPr>
          <p:cNvSpPr txBox="1"/>
          <p:nvPr/>
        </p:nvSpPr>
        <p:spPr>
          <a:xfrm>
            <a:off x="7047345" y="4250066"/>
            <a:ext cx="429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FF0000"/>
                </a:solidFill>
                <a:latin typeface="Gotham Book" pitchFamily="2" charset="0"/>
                <a:cs typeface="Gotham Book" pitchFamily="2" charset="0"/>
              </a:rPr>
              <a:t>Sustentabilidade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3202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vem 3">
            <a:extLst>
              <a:ext uri="{FF2B5EF4-FFF2-40B4-BE49-F238E27FC236}">
                <a16:creationId xmlns:a16="http://schemas.microsoft.com/office/drawing/2014/main" id="{0345BD8B-541C-4EC0-96E3-7F6AE437D552}"/>
              </a:ext>
            </a:extLst>
          </p:cNvPr>
          <p:cNvSpPr/>
          <p:nvPr/>
        </p:nvSpPr>
        <p:spPr>
          <a:xfrm>
            <a:off x="6631990" y="3995437"/>
            <a:ext cx="4853422" cy="1474930"/>
          </a:xfrm>
          <a:prstGeom prst="cloud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0" y="55117"/>
            <a:ext cx="7250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Energias Renováveis - Água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7808E27-B07C-412B-ADDB-4CA3F3F28835}"/>
              </a:ext>
            </a:extLst>
          </p:cNvPr>
          <p:cNvSpPr txBox="1"/>
          <p:nvPr/>
        </p:nvSpPr>
        <p:spPr>
          <a:xfrm>
            <a:off x="706584" y="1105459"/>
            <a:ext cx="59300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Boa parte do potencial já explorado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9108E3-AAAF-4E05-B86F-81630C278007}"/>
              </a:ext>
            </a:extLst>
          </p:cNvPr>
          <p:cNvSpPr txBox="1"/>
          <p:nvPr/>
        </p:nvSpPr>
        <p:spPr>
          <a:xfrm>
            <a:off x="7444528" y="1069053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Disponibilidade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755564C-A9A0-413E-AA72-EDFA783D0340}"/>
              </a:ext>
            </a:extLst>
          </p:cNvPr>
          <p:cNvSpPr txBox="1"/>
          <p:nvPr/>
        </p:nvSpPr>
        <p:spPr>
          <a:xfrm>
            <a:off x="7444528" y="1980025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Equilíbrio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430C824-6BC5-4F6A-A58A-A613D1F90014}"/>
              </a:ext>
            </a:extLst>
          </p:cNvPr>
          <p:cNvSpPr txBox="1"/>
          <p:nvPr/>
        </p:nvSpPr>
        <p:spPr>
          <a:xfrm>
            <a:off x="7444528" y="2828056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Interesse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67AC784-6A19-4B40-B879-A7B82B229458}"/>
              </a:ext>
            </a:extLst>
          </p:cNvPr>
          <p:cNvSpPr txBox="1"/>
          <p:nvPr/>
        </p:nvSpPr>
        <p:spPr>
          <a:xfrm>
            <a:off x="7047345" y="4250066"/>
            <a:ext cx="429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FF0000"/>
                </a:solidFill>
                <a:latin typeface="Gotham Book" pitchFamily="2" charset="0"/>
                <a:cs typeface="Gotham Book" pitchFamily="2" charset="0"/>
              </a:rPr>
              <a:t>Sustentabilidade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A403829-C4B5-4EE8-990A-4858F38F657F}"/>
              </a:ext>
            </a:extLst>
          </p:cNvPr>
          <p:cNvSpPr txBox="1"/>
          <p:nvPr/>
        </p:nvSpPr>
        <p:spPr>
          <a:xfrm>
            <a:off x="701972" y="2669600"/>
            <a:ext cx="593001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Remanescente – desafios técnico-econômicos e ambientais</a:t>
            </a:r>
          </a:p>
        </p:txBody>
      </p:sp>
    </p:spTree>
    <p:extLst>
      <p:ext uri="{BB962C8B-B14F-4D97-AF65-F5344CB8AC3E}">
        <p14:creationId xmlns:p14="http://schemas.microsoft.com/office/powerpoint/2010/main" val="24435180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vem 3">
            <a:extLst>
              <a:ext uri="{FF2B5EF4-FFF2-40B4-BE49-F238E27FC236}">
                <a16:creationId xmlns:a16="http://schemas.microsoft.com/office/drawing/2014/main" id="{0345BD8B-541C-4EC0-96E3-7F6AE437D552}"/>
              </a:ext>
            </a:extLst>
          </p:cNvPr>
          <p:cNvSpPr/>
          <p:nvPr/>
        </p:nvSpPr>
        <p:spPr>
          <a:xfrm>
            <a:off x="6631990" y="3995437"/>
            <a:ext cx="4853422" cy="1474930"/>
          </a:xfrm>
          <a:prstGeom prst="cloud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0" y="55117"/>
            <a:ext cx="7250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Energias Renováveis - Vento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7808E27-B07C-412B-ADDB-4CA3F3F28835}"/>
              </a:ext>
            </a:extLst>
          </p:cNvPr>
          <p:cNvSpPr txBox="1"/>
          <p:nvPr/>
        </p:nvSpPr>
        <p:spPr>
          <a:xfrm>
            <a:off x="706584" y="1105459"/>
            <a:ext cx="59300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Alto potencial </a:t>
            </a:r>
            <a:r>
              <a:rPr lang="pt-BR" sz="4400" b="1" dirty="0" err="1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onshore</a:t>
            </a: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 e offshore x desafios técnicos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9108E3-AAAF-4E05-B86F-81630C278007}"/>
              </a:ext>
            </a:extLst>
          </p:cNvPr>
          <p:cNvSpPr txBox="1"/>
          <p:nvPr/>
        </p:nvSpPr>
        <p:spPr>
          <a:xfrm>
            <a:off x="7444528" y="1069053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Disponibilidade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755564C-A9A0-413E-AA72-EDFA783D0340}"/>
              </a:ext>
            </a:extLst>
          </p:cNvPr>
          <p:cNvSpPr txBox="1"/>
          <p:nvPr/>
        </p:nvSpPr>
        <p:spPr>
          <a:xfrm>
            <a:off x="7444528" y="1980025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Equilíbrio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430C824-6BC5-4F6A-A58A-A613D1F90014}"/>
              </a:ext>
            </a:extLst>
          </p:cNvPr>
          <p:cNvSpPr txBox="1"/>
          <p:nvPr/>
        </p:nvSpPr>
        <p:spPr>
          <a:xfrm>
            <a:off x="7444528" y="2828056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Interesse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67AC784-6A19-4B40-B879-A7B82B229458}"/>
              </a:ext>
            </a:extLst>
          </p:cNvPr>
          <p:cNvSpPr txBox="1"/>
          <p:nvPr/>
        </p:nvSpPr>
        <p:spPr>
          <a:xfrm>
            <a:off x="7047345" y="4250066"/>
            <a:ext cx="429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FF0000"/>
                </a:solidFill>
                <a:latin typeface="Gotham Book" pitchFamily="2" charset="0"/>
                <a:cs typeface="Gotham Book" pitchFamily="2" charset="0"/>
              </a:rPr>
              <a:t>Sustentabilidade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08A4CCD-5128-4BE6-865B-2FD885BEBCAC}"/>
              </a:ext>
            </a:extLst>
          </p:cNvPr>
          <p:cNvSpPr txBox="1"/>
          <p:nvPr/>
        </p:nvSpPr>
        <p:spPr>
          <a:xfrm>
            <a:off x="701972" y="3553889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Intermitência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2FE7029-47E2-4D72-A640-F30257717092}"/>
              </a:ext>
            </a:extLst>
          </p:cNvPr>
          <p:cNvSpPr txBox="1"/>
          <p:nvPr/>
        </p:nvSpPr>
        <p:spPr>
          <a:xfrm>
            <a:off x="706584" y="4434296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Mercado</a:t>
            </a:r>
          </a:p>
        </p:txBody>
      </p:sp>
    </p:spTree>
    <p:extLst>
      <p:ext uri="{BB962C8B-B14F-4D97-AF65-F5344CB8AC3E}">
        <p14:creationId xmlns:p14="http://schemas.microsoft.com/office/powerpoint/2010/main" val="76758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vem 3">
            <a:extLst>
              <a:ext uri="{FF2B5EF4-FFF2-40B4-BE49-F238E27FC236}">
                <a16:creationId xmlns:a16="http://schemas.microsoft.com/office/drawing/2014/main" id="{0345BD8B-541C-4EC0-96E3-7F6AE437D552}"/>
              </a:ext>
            </a:extLst>
          </p:cNvPr>
          <p:cNvSpPr/>
          <p:nvPr/>
        </p:nvSpPr>
        <p:spPr>
          <a:xfrm>
            <a:off x="6631990" y="3995437"/>
            <a:ext cx="4853422" cy="1474930"/>
          </a:xfrm>
          <a:prstGeom prst="cloud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0" y="55117"/>
            <a:ext cx="7250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Energias Renováveis - Sol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7808E27-B07C-412B-ADDB-4CA3F3F28835}"/>
              </a:ext>
            </a:extLst>
          </p:cNvPr>
          <p:cNvSpPr txBox="1"/>
          <p:nvPr/>
        </p:nvSpPr>
        <p:spPr>
          <a:xfrm>
            <a:off x="706584" y="1105459"/>
            <a:ext cx="59300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Alto potencial </a:t>
            </a:r>
            <a:r>
              <a:rPr lang="pt-BR" sz="4400" b="1" dirty="0" err="1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onshore</a:t>
            </a: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 e offshore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9108E3-AAAF-4E05-B86F-81630C278007}"/>
              </a:ext>
            </a:extLst>
          </p:cNvPr>
          <p:cNvSpPr txBox="1"/>
          <p:nvPr/>
        </p:nvSpPr>
        <p:spPr>
          <a:xfrm>
            <a:off x="7444528" y="1069053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Disponibilidade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755564C-A9A0-413E-AA72-EDFA783D0340}"/>
              </a:ext>
            </a:extLst>
          </p:cNvPr>
          <p:cNvSpPr txBox="1"/>
          <p:nvPr/>
        </p:nvSpPr>
        <p:spPr>
          <a:xfrm>
            <a:off x="7444528" y="1980025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Equilíbrio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430C824-6BC5-4F6A-A58A-A613D1F90014}"/>
              </a:ext>
            </a:extLst>
          </p:cNvPr>
          <p:cNvSpPr txBox="1"/>
          <p:nvPr/>
        </p:nvSpPr>
        <p:spPr>
          <a:xfrm>
            <a:off x="7444528" y="2828056"/>
            <a:ext cx="3897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Interesse</a:t>
            </a:r>
            <a:endParaRPr lang="pt-BR" sz="4400" b="1" dirty="0">
              <a:solidFill>
                <a:srgbClr val="FF0000"/>
              </a:solidFill>
              <a:latin typeface="Gotham Book" pitchFamily="2" charset="0"/>
              <a:cs typeface="Gotham Book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67AC784-6A19-4B40-B879-A7B82B229458}"/>
              </a:ext>
            </a:extLst>
          </p:cNvPr>
          <p:cNvSpPr txBox="1"/>
          <p:nvPr/>
        </p:nvSpPr>
        <p:spPr>
          <a:xfrm>
            <a:off x="7047345" y="4250066"/>
            <a:ext cx="429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FF0000"/>
                </a:solidFill>
                <a:latin typeface="Gotham Book" pitchFamily="2" charset="0"/>
                <a:cs typeface="Gotham Book" pitchFamily="2" charset="0"/>
              </a:rPr>
              <a:t>Sustentabilidade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A403829-C4B5-4EE8-990A-4858F38F657F}"/>
              </a:ext>
            </a:extLst>
          </p:cNvPr>
          <p:cNvSpPr txBox="1"/>
          <p:nvPr/>
        </p:nvSpPr>
        <p:spPr>
          <a:xfrm>
            <a:off x="701972" y="2669600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Cadeia produtiva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08A4CCD-5128-4BE6-865B-2FD885BEBCAC}"/>
              </a:ext>
            </a:extLst>
          </p:cNvPr>
          <p:cNvSpPr txBox="1"/>
          <p:nvPr/>
        </p:nvSpPr>
        <p:spPr>
          <a:xfrm>
            <a:off x="701972" y="3553889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Intermitência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2FE7029-47E2-4D72-A640-F30257717092}"/>
              </a:ext>
            </a:extLst>
          </p:cNvPr>
          <p:cNvSpPr txBox="1"/>
          <p:nvPr/>
        </p:nvSpPr>
        <p:spPr>
          <a:xfrm>
            <a:off x="706584" y="4434296"/>
            <a:ext cx="5930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>
                <a:solidFill>
                  <a:schemeClr val="bg1">
                    <a:lumMod val="50000"/>
                  </a:schemeClr>
                </a:solidFill>
                <a:latin typeface="Gotham Book" pitchFamily="2" charset="0"/>
                <a:cs typeface="Gotham Book" pitchFamily="2" charset="0"/>
              </a:rPr>
              <a:t>Regulamentações</a:t>
            </a:r>
          </a:p>
        </p:txBody>
      </p:sp>
    </p:spTree>
    <p:extLst>
      <p:ext uri="{BB962C8B-B14F-4D97-AF65-F5344CB8AC3E}">
        <p14:creationId xmlns:p14="http://schemas.microsoft.com/office/powerpoint/2010/main" val="25159010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11196" y="55117"/>
            <a:ext cx="7250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- Conceito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6864AF4-F8C9-40B7-9328-6E03EF5BF267}"/>
              </a:ext>
            </a:extLst>
          </p:cNvPr>
          <p:cNvSpPr txBox="1"/>
          <p:nvPr/>
        </p:nvSpPr>
        <p:spPr>
          <a:xfrm>
            <a:off x="783432" y="1031377"/>
            <a:ext cx="1058996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Trebuchet MS" panose="020B0603020202020204" pitchFamily="34" charset="0"/>
              </a:rPr>
              <a:t>Conceito</a:t>
            </a:r>
          </a:p>
          <a:p>
            <a:r>
              <a:rPr lang="pt-BR" sz="2200" dirty="0">
                <a:latin typeface="Trebuchet MS" panose="020B0603020202020204" pitchFamily="34" charset="0"/>
              </a:rPr>
              <a:t> </a:t>
            </a:r>
          </a:p>
          <a:p>
            <a:r>
              <a:rPr lang="pt-BR" sz="2200" dirty="0">
                <a:latin typeface="Trebuchet MS" panose="020B0603020202020204" pitchFamily="34" charset="0"/>
              </a:rPr>
              <a:t>Produção de energia elétrica a partir de pequenas centrais geradoras (≤ 5 MW), conectadas à rede de distribuição por meio de instalações de unidades consumidoras</a:t>
            </a:r>
          </a:p>
          <a:p>
            <a:endParaRPr lang="pt-BR" sz="2200" dirty="0">
              <a:latin typeface="Trebuchet MS" panose="020B0603020202020204" pitchFamily="34" charset="0"/>
            </a:endParaRPr>
          </a:p>
          <a:p>
            <a:r>
              <a:rPr lang="pt-BR" sz="2200" dirty="0">
                <a:latin typeface="Trebuchet MS" panose="020B0603020202020204" pitchFamily="34" charset="0"/>
              </a:rPr>
              <a:t>Modalidades de geração</a:t>
            </a:r>
          </a:p>
          <a:p>
            <a:endParaRPr lang="pt-BR" sz="2200" b="1" u="sng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>
                <a:latin typeface="Trebuchet MS" panose="020B0603020202020204" pitchFamily="34" charset="0"/>
              </a:rPr>
              <a:t>Fontes renováveis ou cogeração qualificada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 err="1">
                <a:latin typeface="Trebuchet MS" panose="020B0603020202020204" pitchFamily="34" charset="0"/>
              </a:rPr>
              <a:t>Microgeração</a:t>
            </a:r>
            <a:r>
              <a:rPr lang="pt-BR" sz="2200" dirty="0">
                <a:latin typeface="Trebuchet MS" panose="020B0603020202020204" pitchFamily="34" charset="0"/>
              </a:rPr>
              <a:t> distribuída ≤ 75 kW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 err="1">
                <a:latin typeface="Trebuchet MS" panose="020B0603020202020204" pitchFamily="34" charset="0"/>
              </a:rPr>
              <a:t>Minigeração</a:t>
            </a:r>
            <a:r>
              <a:rPr lang="pt-BR" sz="2200" dirty="0">
                <a:latin typeface="Trebuchet MS" panose="020B0603020202020204" pitchFamily="34" charset="0"/>
              </a:rPr>
              <a:t> distribuída &gt; 75 kW e ≤ 5 MW</a:t>
            </a:r>
          </a:p>
          <a:p>
            <a:endParaRPr lang="pt-BR" sz="2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2696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11194" y="55117"/>
            <a:ext cx="9153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– Conceito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32307105-E149-4A98-8E03-D2E1035797F5}"/>
              </a:ext>
            </a:extLst>
          </p:cNvPr>
          <p:cNvSpPr txBox="1"/>
          <p:nvPr/>
        </p:nvSpPr>
        <p:spPr>
          <a:xfrm>
            <a:off x="783432" y="957489"/>
            <a:ext cx="1058996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Trebuchet MS" panose="020B0603020202020204" pitchFamily="34" charset="0"/>
              </a:rPr>
              <a:t>Modalidades de consumidores</a:t>
            </a:r>
          </a:p>
          <a:p>
            <a:endParaRPr lang="pt-BR" sz="2200" b="1" u="sng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>
                <a:latin typeface="Trebuchet MS" panose="020B0603020202020204" pitchFamily="34" charset="0"/>
              </a:rPr>
              <a:t>Geração no local do consumo (usina no local do consumo - “geração na carga”)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>
                <a:latin typeface="Trebuchet MS" panose="020B0603020202020204" pitchFamily="34" charset="0"/>
              </a:rPr>
              <a:t>Geração remota (usina em local diferente do consumo)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>
              <a:latin typeface="Trebuchet MS" panose="020B0603020202020204" pitchFamily="34" charset="0"/>
            </a:endParaRPr>
          </a:p>
          <a:p>
            <a:pPr marL="896938" indent="-363538">
              <a:buFont typeface="+mj-lt"/>
              <a:buAutoNum type="arabicPeriod"/>
            </a:pPr>
            <a:r>
              <a:rPr lang="pt-BR" sz="2200" dirty="0">
                <a:latin typeface="Trebuchet MS" panose="020B0603020202020204" pitchFamily="34" charset="0"/>
              </a:rPr>
              <a:t>Geração compartilhada: consumidores distintos (cooperativa ou consórcio); locais distintos</a:t>
            </a:r>
          </a:p>
          <a:p>
            <a:pPr marL="896938" indent="-363538">
              <a:buFont typeface="+mj-lt"/>
              <a:buAutoNum type="arabicPeriod"/>
            </a:pPr>
            <a:endParaRPr lang="pt-BR" sz="2200" dirty="0">
              <a:latin typeface="Trebuchet MS" panose="020B0603020202020204" pitchFamily="34" charset="0"/>
            </a:endParaRPr>
          </a:p>
          <a:p>
            <a:pPr marL="896938" indent="-363538">
              <a:buFont typeface="+mj-lt"/>
              <a:buAutoNum type="arabicPeriod"/>
            </a:pPr>
            <a:r>
              <a:rPr lang="pt-BR" sz="2200" dirty="0">
                <a:latin typeface="Trebuchet MS" panose="020B0603020202020204" pitchFamily="34" charset="0"/>
              </a:rPr>
              <a:t>Autoconsumo remoto: mesmo consumidor; locais distintos</a:t>
            </a:r>
          </a:p>
          <a:p>
            <a:pPr marL="896938" indent="-363538">
              <a:buFont typeface="+mj-lt"/>
              <a:buAutoNum type="arabicPeriod"/>
            </a:pPr>
            <a:endParaRPr lang="pt-BR" sz="2200" dirty="0">
              <a:latin typeface="Trebuchet MS" panose="020B0603020202020204" pitchFamily="34" charset="0"/>
            </a:endParaRPr>
          </a:p>
          <a:p>
            <a:pPr marL="896938" indent="-363538">
              <a:buFont typeface="+mj-lt"/>
              <a:buAutoNum type="arabicPeriod"/>
            </a:pPr>
            <a:r>
              <a:rPr lang="pt-BR" sz="2200" dirty="0">
                <a:latin typeface="Trebuchet MS" panose="020B0603020202020204" pitchFamily="34" charset="0"/>
              </a:rPr>
              <a:t>Empreendimento com Múltiplas Unidades Consumidoras: consumidores distintos (condomínio); mesmo local (mesma propriedade ou propriedades contíguas)</a:t>
            </a:r>
            <a:r>
              <a:rPr lang="pt-PT" sz="2200" dirty="0">
                <a:latin typeface="Trebuchet MS" panose="020B0603020202020204" pitchFamily="34" charset="0"/>
              </a:rPr>
              <a:t> </a:t>
            </a:r>
            <a:endParaRPr lang="pt-BR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3606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20435" y="55117"/>
            <a:ext cx="9060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- Geração Remota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1B3255-9083-429B-8DFB-57495B281283}"/>
              </a:ext>
            </a:extLst>
          </p:cNvPr>
          <p:cNvSpPr txBox="1"/>
          <p:nvPr/>
        </p:nvSpPr>
        <p:spPr>
          <a:xfrm>
            <a:off x="783432" y="1003672"/>
            <a:ext cx="105899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rebuchet MS" panose="020B0603020202020204" pitchFamily="34" charset="0"/>
              </a:rPr>
              <a:t>Consórcio / Cooperativa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Instrumento de Constituição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Solidariedade para fins de registro da usina – limitações e riscos</a:t>
            </a:r>
            <a:endParaRPr lang="pt-PT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Porcentagem da alocação da energia a ser compensada pelos consorciados / cooperados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r>
              <a:rPr lang="pt-BR" dirty="0">
                <a:latin typeface="Trebuchet MS" panose="020B0603020202020204" pitchFamily="34" charset="0"/>
              </a:rPr>
              <a:t>Posse ou propriedade do local da usina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Detentor da usina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Contrato de locação de imóvel rural para fins comerciais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Contrato de compra e venda de imóvel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Consumidor da energia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	Locação de parte do imóvel + equipamentos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	O&amp;M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	Cessão de créditos (?)</a:t>
            </a:r>
          </a:p>
        </p:txBody>
      </p:sp>
    </p:spTree>
    <p:extLst>
      <p:ext uri="{BB962C8B-B14F-4D97-AF65-F5344CB8AC3E}">
        <p14:creationId xmlns:p14="http://schemas.microsoft.com/office/powerpoint/2010/main" val="16479202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11196" y="55117"/>
            <a:ext cx="7250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- Acesso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37A5D814-8927-4383-ADD4-A3367D7AAD03}"/>
              </a:ext>
            </a:extLst>
          </p:cNvPr>
          <p:cNvSpPr txBox="1"/>
          <p:nvPr/>
        </p:nvSpPr>
        <p:spPr>
          <a:xfrm>
            <a:off x="783432" y="1105268"/>
            <a:ext cx="105899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Trebuchet MS" panose="020B0603020202020204" pitchFamily="34" charset="0"/>
              </a:rPr>
              <a:t>Acesso à rede da distribuidora</a:t>
            </a:r>
          </a:p>
          <a:p>
            <a:endParaRPr lang="pt-BR" b="1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Solicitação de Acesso – formulário + documentos pertinentes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Exigências da Distribuidora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Parecer de Acesso – condições técnicas para a conexão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Necessidade de adaptações - orçamento de obra (encargo de responsabilidade da Distribuidora; eventual participação financeira do consumidor)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Assinatura de Acordo Operativo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r>
              <a:rPr lang="pt-BR" dirty="0">
                <a:latin typeface="Trebuchet MS" panose="020B0603020202020204" pitchFamily="34" charset="0"/>
              </a:rPr>
              <a:t>Resolução Normativa ANEEL 414/2010</a:t>
            </a:r>
          </a:p>
          <a:p>
            <a:r>
              <a:rPr lang="pt-BR" dirty="0">
                <a:latin typeface="Trebuchet MS" panose="020B0603020202020204" pitchFamily="34" charset="0"/>
              </a:rPr>
              <a:t>PRODIST</a:t>
            </a:r>
          </a:p>
        </p:txBody>
      </p:sp>
    </p:spTree>
    <p:extLst>
      <p:ext uri="{BB962C8B-B14F-4D97-AF65-F5344CB8AC3E}">
        <p14:creationId xmlns:p14="http://schemas.microsoft.com/office/powerpoint/2010/main" val="20154362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11195" y="55117"/>
            <a:ext cx="8460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- Compensação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E995C423-70CB-41B1-B7F0-5D4D67599D27}"/>
              </a:ext>
            </a:extLst>
          </p:cNvPr>
          <p:cNvSpPr txBox="1"/>
          <p:nvPr/>
        </p:nvSpPr>
        <p:spPr>
          <a:xfrm>
            <a:off x="783432" y="975961"/>
            <a:ext cx="105899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rebuchet MS" panose="020B0603020202020204" pitchFamily="34" charset="0"/>
              </a:rPr>
              <a:t>Sistema de Compensação de Energia Elétrica: Energia injetada na rede da distribuidora     Compensação pela energia consumida 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endParaRPr lang="pt-BR" dirty="0">
              <a:latin typeface="Trebuchet MS" panose="020B0603020202020204" pitchFamily="34" charset="0"/>
            </a:endParaRPr>
          </a:p>
          <a:p>
            <a:r>
              <a:rPr lang="pt-BR" dirty="0">
                <a:latin typeface="Trebuchet MS" panose="020B0603020202020204" pitchFamily="34" charset="0"/>
              </a:rPr>
              <a:t>	Energia injetada menor que a consumida 	Diferença cobrada segundo a tarifa da 							Distribuidora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r>
              <a:rPr lang="pt-BR" dirty="0">
                <a:latin typeface="Trebuchet MS" panose="020B0603020202020204" pitchFamily="34" charset="0"/>
              </a:rPr>
              <a:t>	Energia injetada maior que a consumida     Crédito em energia (kWh)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Compensação em outro posto tarifário (para consumidores com tarifa </a:t>
            </a:r>
          </a:p>
          <a:p>
            <a:pPr lvl="2"/>
            <a:r>
              <a:rPr lang="pt-BR" dirty="0">
                <a:latin typeface="Trebuchet MS" panose="020B0603020202020204" pitchFamily="34" charset="0"/>
              </a:rPr>
              <a:t>	horária + fator de ajuste) ou 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Compensação na fatura dos meses subsequentes 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Válidos por 60 meses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Consumidores conectadas em baixa tensão – pagamento do custo de disponibilidade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Consumidores conectados em alta tensão – pagamento da parcela da fatura correspondente à demanda contratada</a:t>
            </a:r>
          </a:p>
        </p:txBody>
      </p:sp>
    </p:spTree>
    <p:extLst>
      <p:ext uri="{BB962C8B-B14F-4D97-AF65-F5344CB8AC3E}">
        <p14:creationId xmlns:p14="http://schemas.microsoft.com/office/powerpoint/2010/main" val="17938291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11195" y="55117"/>
            <a:ext cx="9374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– Tarifas e Tributos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809F3590-5F4D-4C9C-8997-46A396ECFFB8}"/>
              </a:ext>
            </a:extLst>
          </p:cNvPr>
          <p:cNvSpPr txBox="1"/>
          <p:nvPr/>
        </p:nvSpPr>
        <p:spPr>
          <a:xfrm>
            <a:off x="783432" y="1567084"/>
            <a:ext cx="105899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TE (TUSD) – análise caso a caso; depende da distribuidora e classe de consumo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ICMS – Convênio 16/2015 - ICMS incide somente sobre a diferença entre a energia consumida e a energia injetada na rede no mês</a:t>
            </a:r>
          </a:p>
          <a:p>
            <a:r>
              <a:rPr lang="pt-BR" dirty="0">
                <a:latin typeface="Trebuchet MS" panose="020B0603020202020204" pitchFamily="34" charset="0"/>
              </a:rPr>
              <a:t>	Exceções: 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Estados que não aderiram ao Convênio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Geração compartilhada e empreendimentos com múltiplas unidades consumidoras (condomínios)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pt-BR" dirty="0">
                <a:latin typeface="Trebuchet MS" panose="020B0603020202020204" pitchFamily="34" charset="0"/>
              </a:rPr>
              <a:t>Empreendimentos acima de 1MW (exceto MG)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PIS/COFINS – Lei 13.169/2015 - incidência do PIS e COFINS passou a acontecer apenas sobre a diferença positiva entre a energia consumida e a energia injetada</a:t>
            </a:r>
          </a:p>
        </p:txBody>
      </p:sp>
    </p:spTree>
    <p:extLst>
      <p:ext uri="{BB962C8B-B14F-4D97-AF65-F5344CB8AC3E}">
        <p14:creationId xmlns:p14="http://schemas.microsoft.com/office/powerpoint/2010/main" val="4265972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11195" y="55117"/>
            <a:ext cx="9374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– Custo benefício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0F5B11-39C5-491D-94DA-A26D5EE33C1B}"/>
              </a:ext>
            </a:extLst>
          </p:cNvPr>
          <p:cNvSpPr txBox="1"/>
          <p:nvPr/>
        </p:nvSpPr>
        <p:spPr>
          <a:xfrm>
            <a:off x="783432" y="975961"/>
            <a:ext cx="105899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rebuchet MS" panose="020B0603020202020204" pitchFamily="34" charset="0"/>
              </a:rPr>
              <a:t>Alguns aspectos a serem analisados:</a:t>
            </a:r>
          </a:p>
          <a:p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Porte da unidade consumidora e da central geradora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Classe de consumo e tarifa à qual a unidade consumidora está submetida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Benefícios tributários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Tipo da fonte de energia (painéis solares, turbinas eólicas, geradores a biomassa, </a:t>
            </a:r>
            <a:r>
              <a:rPr lang="pt-BR" dirty="0" err="1">
                <a:latin typeface="Trebuchet MS" panose="020B0603020202020204" pitchFamily="34" charset="0"/>
              </a:rPr>
              <a:t>etc</a:t>
            </a:r>
            <a:r>
              <a:rPr lang="pt-BR" dirty="0">
                <a:latin typeface="Trebuchet MS" panose="020B0603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Eficiência e tecnologia dos equipamentos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Localização (rural ou urbana)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Condições de pagamento/financiamento do projeto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rebuchet MS" panose="020B0603020202020204" pitchFamily="34" charset="0"/>
              </a:rPr>
              <a:t>Existência de outras unidades consumidoras que possam usufruir da energia elétrica</a:t>
            </a:r>
          </a:p>
        </p:txBody>
      </p:sp>
    </p:spTree>
    <p:extLst>
      <p:ext uri="{BB962C8B-B14F-4D97-AF65-F5344CB8AC3E}">
        <p14:creationId xmlns:p14="http://schemas.microsoft.com/office/powerpoint/2010/main" val="22819443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0D53713-1407-A842-BC30-062A1C4A12D9}"/>
              </a:ext>
            </a:extLst>
          </p:cNvPr>
          <p:cNvCxnSpPr/>
          <p:nvPr/>
        </p:nvCxnSpPr>
        <p:spPr>
          <a:xfrm flipV="1">
            <a:off x="128260" y="5754441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53CC2FB-1349-EC4C-82AE-9A25ACD7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8" b="26721"/>
          <a:stretch/>
        </p:blipFill>
        <p:spPr>
          <a:xfrm>
            <a:off x="165781" y="5584375"/>
            <a:ext cx="2291861" cy="1187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1979B7-BE02-A944-AACA-332C22B2430B}"/>
              </a:ext>
            </a:extLst>
          </p:cNvPr>
          <p:cNvSpPr txBox="1"/>
          <p:nvPr/>
        </p:nvSpPr>
        <p:spPr>
          <a:xfrm>
            <a:off x="94393" y="6550223"/>
            <a:ext cx="2797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189EB9"/>
                </a:solidFill>
                <a:latin typeface="Gotham Book" pitchFamily="2" charset="0"/>
                <a:cs typeface="Gotham Book" pitchFamily="2" charset="0"/>
              </a:rPr>
              <a:t>www.aguasustentavel.org.br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B319-0A56-4D58-85AD-58172F4D6072}"/>
              </a:ext>
            </a:extLst>
          </p:cNvPr>
          <p:cNvSpPr txBox="1"/>
          <p:nvPr/>
        </p:nvSpPr>
        <p:spPr>
          <a:xfrm>
            <a:off x="711195" y="55117"/>
            <a:ext cx="9374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92D050"/>
                </a:solidFill>
                <a:latin typeface="Gotham Book" pitchFamily="2" charset="0"/>
                <a:cs typeface="Gotham Book" pitchFamily="2" charset="0"/>
              </a:rPr>
              <a:t>Geração Distribuída – Entraves</a:t>
            </a:r>
          </a:p>
        </p:txBody>
      </p:sp>
      <p:cxnSp>
        <p:nvCxnSpPr>
          <p:cNvPr id="16" name="Conector Reto 9">
            <a:extLst>
              <a:ext uri="{FF2B5EF4-FFF2-40B4-BE49-F238E27FC236}">
                <a16:creationId xmlns:a16="http://schemas.microsoft.com/office/drawing/2014/main" id="{D56199E7-E320-44E6-9087-0728EA2727CC}"/>
              </a:ext>
            </a:extLst>
          </p:cNvPr>
          <p:cNvCxnSpPr/>
          <p:nvPr/>
        </p:nvCxnSpPr>
        <p:spPr>
          <a:xfrm flipV="1">
            <a:off x="147020" y="863773"/>
            <a:ext cx="11897959" cy="34506"/>
          </a:xfrm>
          <a:prstGeom prst="line">
            <a:avLst/>
          </a:prstGeom>
          <a:ln w="28575">
            <a:solidFill>
              <a:srgbClr val="009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5544804D-F790-4F99-83A0-AFED9E879F8A}"/>
              </a:ext>
            </a:extLst>
          </p:cNvPr>
          <p:cNvSpPr txBox="1"/>
          <p:nvPr/>
        </p:nvSpPr>
        <p:spPr>
          <a:xfrm>
            <a:off x="303241" y="904181"/>
            <a:ext cx="57927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pt-BR" dirty="0"/>
          </a:p>
          <a:p>
            <a:r>
              <a:rPr lang="pt-PT" b="1" cap="small" dirty="0"/>
              <a:t>Cível e Societário</a:t>
            </a:r>
            <a:endParaRPr lang="pt-BR" b="1" cap="small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GC e EMUC: quais efeitos e limites da solidariedade?</a:t>
            </a:r>
            <a:endParaRPr lang="pt-BR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Estruturas societárias</a:t>
            </a:r>
            <a:endParaRPr lang="pt-BR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Problemas comerciais</a:t>
            </a:r>
            <a:endParaRPr lang="pt-BR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Créditos de energia ou bateria? </a:t>
            </a:r>
            <a:endParaRPr lang="pt-BR" dirty="0"/>
          </a:p>
          <a:p>
            <a:pPr lvl="1"/>
            <a:endParaRPr lang="pt-BR" dirty="0"/>
          </a:p>
          <a:p>
            <a:r>
              <a:rPr lang="pt-PT" b="1" cap="small" dirty="0"/>
              <a:t>Imobiliário</a:t>
            </a:r>
            <a:endParaRPr lang="pt-BR" b="1" cap="small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Áreas contíguas e divisão de imóveis: até onde é problema?</a:t>
            </a:r>
            <a:endParaRPr lang="pt-BR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Com o dono do imóvel: locação, arrendamento, aquisição?</a:t>
            </a:r>
            <a:endParaRPr lang="pt-BR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Com o beneficiário da energia: arrendamento ou locação de imóvel? Aluguel de equipamento, pode?</a:t>
            </a:r>
            <a:endParaRPr lang="pt-BR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R$/MWh, pode? Qual o limite?</a:t>
            </a:r>
            <a:endParaRPr lang="pt-BR" dirty="0"/>
          </a:p>
          <a:p>
            <a:r>
              <a:rPr lang="pt-PT" dirty="0"/>
              <a:t> 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785F99D-2188-4870-A01D-F5F6AA378E90}"/>
              </a:ext>
            </a:extLst>
          </p:cNvPr>
          <p:cNvSpPr txBox="1"/>
          <p:nvPr/>
        </p:nvSpPr>
        <p:spPr>
          <a:xfrm>
            <a:off x="6096000" y="1199607"/>
            <a:ext cx="57927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cap="small" dirty="0"/>
              <a:t>Contrato</a:t>
            </a:r>
            <a:endParaRPr lang="pt-BR" b="1" cap="small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Investidor x unidade consumidora</a:t>
            </a:r>
            <a:endParaRPr lang="pt-BR" dirty="0"/>
          </a:p>
          <a:p>
            <a:pPr marL="342900" lvl="0" indent="-342900">
              <a:buFont typeface="+mj-lt"/>
              <a:buAutoNum type="arabicPeriod"/>
            </a:pPr>
            <a:r>
              <a:rPr lang="pt-PT" dirty="0"/>
              <a:t>Investidor x construtor da usina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Como me conecto na rede da distribuidora?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E se a usina parar de produzir?</a:t>
            </a:r>
            <a:endParaRPr lang="pt-BR" dirty="0"/>
          </a:p>
          <a:p>
            <a:r>
              <a:rPr lang="pt-PT" dirty="0"/>
              <a:t> </a:t>
            </a:r>
            <a:endParaRPr lang="pt-BR" dirty="0"/>
          </a:p>
          <a:p>
            <a:r>
              <a:rPr lang="pt-PT" b="1" cap="small" dirty="0"/>
              <a:t>Tributário e Tarifas</a:t>
            </a:r>
            <a:endParaRPr lang="pt-BR" b="1" cap="small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Incidência do ICMS e da Tarifa fio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Produzi de dia, mas consumi a noite, e agora?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Composição da tarifa: revisão da ANEEL x impactos nas Distribuidoras?</a:t>
            </a:r>
            <a:endParaRPr lang="pt-BR" dirty="0"/>
          </a:p>
          <a:p>
            <a:endParaRPr lang="pt-BR" dirty="0"/>
          </a:p>
          <a:p>
            <a:r>
              <a:rPr lang="pt-PT" dirty="0"/>
              <a:t>E quando a regulamentação mudar? Consultas públicas e perspectivas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53128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676</Words>
  <Application>Microsoft Office PowerPoint</Application>
  <PresentationFormat>Widescreen</PresentationFormat>
  <Paragraphs>172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Gotham Book</vt:lpstr>
      <vt:lpstr>Trebuchet MS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Bruna Soldera</dc:creator>
  <cp:lastModifiedBy>Talita Lamblem</cp:lastModifiedBy>
  <cp:revision>16</cp:revision>
  <dcterms:created xsi:type="dcterms:W3CDTF">2019-06-24T13:02:06Z</dcterms:created>
  <dcterms:modified xsi:type="dcterms:W3CDTF">2019-08-07T01:39:24Z</dcterms:modified>
</cp:coreProperties>
</file>