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30" y="-6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C2826-2928-4092-A008-F894320A84E1}" type="datetimeFigureOut">
              <a:rPr lang="pt-BR" smtClean="0"/>
              <a:t>17/06/2019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DFAC3-5EB8-40D1-8AC6-C5AAE2D89E3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193074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C2826-2928-4092-A008-F894320A84E1}" type="datetimeFigureOut">
              <a:rPr lang="pt-BR" smtClean="0"/>
              <a:t>17/06/2019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DFAC3-5EB8-40D1-8AC6-C5AAE2D89E3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379979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C2826-2928-4092-A008-F894320A84E1}" type="datetimeFigureOut">
              <a:rPr lang="pt-BR" smtClean="0"/>
              <a:t>17/06/2019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DFAC3-5EB8-40D1-8AC6-C5AAE2D89E3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89767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C2826-2928-4092-A008-F894320A84E1}" type="datetimeFigureOut">
              <a:rPr lang="pt-BR" smtClean="0"/>
              <a:t>17/06/2019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DFAC3-5EB8-40D1-8AC6-C5AAE2D89E3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67384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C2826-2928-4092-A008-F894320A84E1}" type="datetimeFigureOut">
              <a:rPr lang="pt-BR" smtClean="0"/>
              <a:t>17/06/2019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DFAC3-5EB8-40D1-8AC6-C5AAE2D89E3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1725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C2826-2928-4092-A008-F894320A84E1}" type="datetimeFigureOut">
              <a:rPr lang="pt-BR" smtClean="0"/>
              <a:t>17/06/2019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DFAC3-5EB8-40D1-8AC6-C5AAE2D89E3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69434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C2826-2928-4092-A008-F894320A84E1}" type="datetimeFigureOut">
              <a:rPr lang="pt-BR" smtClean="0"/>
              <a:t>17/06/2019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DFAC3-5EB8-40D1-8AC6-C5AAE2D89E3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194478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C2826-2928-4092-A008-F894320A84E1}" type="datetimeFigureOut">
              <a:rPr lang="pt-BR" smtClean="0"/>
              <a:t>17/06/2019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DFAC3-5EB8-40D1-8AC6-C5AAE2D89E3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51430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C2826-2928-4092-A008-F894320A84E1}" type="datetimeFigureOut">
              <a:rPr lang="pt-BR" smtClean="0"/>
              <a:t>17/06/2019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DFAC3-5EB8-40D1-8AC6-C5AAE2D89E3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184138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C2826-2928-4092-A008-F894320A84E1}" type="datetimeFigureOut">
              <a:rPr lang="pt-BR" smtClean="0"/>
              <a:t>17/06/2019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DFAC3-5EB8-40D1-8AC6-C5AAE2D89E3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686019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C2826-2928-4092-A008-F894320A84E1}" type="datetimeFigureOut">
              <a:rPr lang="pt-BR" smtClean="0"/>
              <a:t>17/06/2019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DFAC3-5EB8-40D1-8AC6-C5AAE2D89E3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142578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BC2826-2928-4092-A008-F894320A84E1}" type="datetimeFigureOut">
              <a:rPr lang="pt-BR" smtClean="0"/>
              <a:t>17/06/2019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5DFAC3-5EB8-40D1-8AC6-C5AAE2D89E3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60335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6540" y="-966653"/>
            <a:ext cx="12548540" cy="8333015"/>
          </a:xfrm>
          <a:prstGeom prst="rect">
            <a:avLst/>
          </a:prstGeom>
        </p:spPr>
      </p:pic>
      <p:sp>
        <p:nvSpPr>
          <p:cNvPr id="33" name="Elipse 32"/>
          <p:cNvSpPr/>
          <p:nvPr/>
        </p:nvSpPr>
        <p:spPr>
          <a:xfrm>
            <a:off x="5663730" y="520180"/>
            <a:ext cx="7945643" cy="7945643"/>
          </a:xfrm>
          <a:prstGeom prst="ellipse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4" name="Elipse 33"/>
          <p:cNvSpPr/>
          <p:nvPr/>
        </p:nvSpPr>
        <p:spPr>
          <a:xfrm>
            <a:off x="6492517" y="1137715"/>
            <a:ext cx="7340452" cy="7340452"/>
          </a:xfrm>
          <a:prstGeom prst="ellipse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CaixaDeTexto 4"/>
          <p:cNvSpPr txBox="1"/>
          <p:nvPr/>
        </p:nvSpPr>
        <p:spPr>
          <a:xfrm>
            <a:off x="7046760" y="4172731"/>
            <a:ext cx="5447212" cy="830997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pt-BR" sz="48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  PLENÁRIA 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8607826" y="5003728"/>
            <a:ext cx="54472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__/__/__</a:t>
            </a:r>
          </a:p>
        </p:txBody>
      </p:sp>
    </p:spTree>
    <p:extLst>
      <p:ext uri="{BB962C8B-B14F-4D97-AF65-F5344CB8AC3E}">
        <p14:creationId xmlns:p14="http://schemas.microsoft.com/office/powerpoint/2010/main" val="853623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Agrupar 3"/>
          <p:cNvGrpSpPr/>
          <p:nvPr/>
        </p:nvGrpSpPr>
        <p:grpSpPr>
          <a:xfrm>
            <a:off x="431074" y="530108"/>
            <a:ext cx="10084526" cy="622430"/>
            <a:chOff x="509452" y="386417"/>
            <a:chExt cx="5991796" cy="622430"/>
          </a:xfrm>
        </p:grpSpPr>
        <p:sp>
          <p:nvSpPr>
            <p:cNvPr id="5" name="CaixaDeTexto 4"/>
            <p:cNvSpPr txBox="1"/>
            <p:nvPr/>
          </p:nvSpPr>
          <p:spPr>
            <a:xfrm>
              <a:off x="596933" y="530109"/>
              <a:ext cx="5904315" cy="40011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pt-BR" sz="2000" dirty="0" smtClean="0">
                  <a:solidFill>
                    <a:srgbClr val="00B0F0"/>
                  </a:solidFill>
                  <a:latin typeface="Arial Black" panose="020B0A04020102020204" pitchFamily="34" charset="0"/>
                </a:rPr>
                <a:t>SUPERÁVIT FINANCEIRO</a:t>
              </a:r>
              <a:endParaRPr lang="pt-BR" sz="2400" dirty="0" smtClean="0">
                <a:solidFill>
                  <a:srgbClr val="00B0F0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6" name="Retângulo 5"/>
            <p:cNvSpPr/>
            <p:nvPr/>
          </p:nvSpPr>
          <p:spPr>
            <a:xfrm>
              <a:off x="509452" y="386417"/>
              <a:ext cx="3931920" cy="622430"/>
            </a:xfrm>
            <a:prstGeom prst="rect">
              <a:avLst/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accent4"/>
                </a:solidFill>
              </a:endParaRPr>
            </a:p>
          </p:txBody>
        </p:sp>
      </p:grpSp>
      <p:sp>
        <p:nvSpPr>
          <p:cNvPr id="7" name="Elipse 6"/>
          <p:cNvSpPr/>
          <p:nvPr/>
        </p:nvSpPr>
        <p:spPr>
          <a:xfrm>
            <a:off x="5936601" y="1511508"/>
            <a:ext cx="7568269" cy="7568269"/>
          </a:xfrm>
          <a:prstGeom prst="ellipse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Elipse 7"/>
          <p:cNvSpPr/>
          <p:nvPr/>
        </p:nvSpPr>
        <p:spPr>
          <a:xfrm>
            <a:off x="6736644" y="2191739"/>
            <a:ext cx="6991821" cy="6991821"/>
          </a:xfrm>
          <a:prstGeom prst="ellipse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3051" y="1963398"/>
            <a:ext cx="6117199" cy="41893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8957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Agrupar 3"/>
          <p:cNvGrpSpPr/>
          <p:nvPr/>
        </p:nvGrpSpPr>
        <p:grpSpPr>
          <a:xfrm>
            <a:off x="431074" y="530108"/>
            <a:ext cx="10084526" cy="622430"/>
            <a:chOff x="509452" y="386417"/>
            <a:chExt cx="5991796" cy="622430"/>
          </a:xfrm>
        </p:grpSpPr>
        <p:sp>
          <p:nvSpPr>
            <p:cNvPr id="5" name="CaixaDeTexto 4"/>
            <p:cNvSpPr txBox="1"/>
            <p:nvPr/>
          </p:nvSpPr>
          <p:spPr>
            <a:xfrm>
              <a:off x="596933" y="530109"/>
              <a:ext cx="5904315" cy="40011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pt-BR" sz="2000" dirty="0" smtClean="0">
                  <a:solidFill>
                    <a:srgbClr val="FFC000"/>
                  </a:solidFill>
                  <a:latin typeface="Arial Black" panose="020B0A04020102020204" pitchFamily="34" charset="0"/>
                </a:rPr>
                <a:t>QUANTITATIVO PESSOA FÍSICA </a:t>
              </a:r>
              <a:endParaRPr lang="pt-BR" sz="2400" dirty="0" smtClean="0">
                <a:solidFill>
                  <a:srgbClr val="FFC000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6" name="Retângulo 5"/>
            <p:cNvSpPr/>
            <p:nvPr/>
          </p:nvSpPr>
          <p:spPr>
            <a:xfrm>
              <a:off x="509452" y="386417"/>
              <a:ext cx="3931920" cy="622430"/>
            </a:xfrm>
            <a:prstGeom prst="rect">
              <a:avLst/>
            </a:prstGeom>
            <a:noFill/>
            <a:ln w="190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accent4"/>
                </a:solidFill>
              </a:endParaRPr>
            </a:p>
          </p:txBody>
        </p:sp>
      </p:grpSp>
      <p:sp>
        <p:nvSpPr>
          <p:cNvPr id="7" name="Elipse 6"/>
          <p:cNvSpPr/>
          <p:nvPr/>
        </p:nvSpPr>
        <p:spPr>
          <a:xfrm>
            <a:off x="5936601" y="1511508"/>
            <a:ext cx="7568269" cy="7568269"/>
          </a:xfrm>
          <a:prstGeom prst="ellipse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Elipse 7"/>
          <p:cNvSpPr/>
          <p:nvPr/>
        </p:nvSpPr>
        <p:spPr>
          <a:xfrm>
            <a:off x="6736644" y="2191739"/>
            <a:ext cx="6991821" cy="6991821"/>
          </a:xfrm>
          <a:prstGeom prst="ellipse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7977" y="692393"/>
            <a:ext cx="4695743" cy="53090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3831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578309" y="673800"/>
            <a:ext cx="9937291" cy="400110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pt-BR" sz="2000" dirty="0" smtClean="0">
                <a:solidFill>
                  <a:srgbClr val="00B0F0"/>
                </a:solidFill>
                <a:latin typeface="Arial Black" panose="020B0A04020102020204" pitchFamily="34" charset="0"/>
              </a:rPr>
              <a:t>QUANTITATIVO PESSOA JURÍDICA</a:t>
            </a:r>
            <a:endParaRPr lang="pt-BR" sz="2400" dirty="0" smtClean="0">
              <a:solidFill>
                <a:srgbClr val="00B0F0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431074" y="530108"/>
            <a:ext cx="6617640" cy="622430"/>
          </a:xfrm>
          <a:prstGeom prst="rect">
            <a:avLst/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accent4"/>
              </a:solidFill>
            </a:endParaRPr>
          </a:p>
        </p:txBody>
      </p:sp>
      <p:sp>
        <p:nvSpPr>
          <p:cNvPr id="7" name="Elipse 6"/>
          <p:cNvSpPr/>
          <p:nvPr/>
        </p:nvSpPr>
        <p:spPr>
          <a:xfrm>
            <a:off x="5936601" y="1511508"/>
            <a:ext cx="7568269" cy="7568269"/>
          </a:xfrm>
          <a:prstGeom prst="ellipse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Elipse 7"/>
          <p:cNvSpPr/>
          <p:nvPr/>
        </p:nvSpPr>
        <p:spPr>
          <a:xfrm>
            <a:off x="6736644" y="2191739"/>
            <a:ext cx="6991821" cy="6991821"/>
          </a:xfrm>
          <a:prstGeom prst="ellipse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1790" y="1432880"/>
            <a:ext cx="7055341" cy="47126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11868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73242"/>
            <a:ext cx="12192000" cy="8134351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</a:effectLst>
        </p:spPr>
      </p:pic>
      <p:sp>
        <p:nvSpPr>
          <p:cNvPr id="8" name="Retângulo 7"/>
          <p:cNvSpPr/>
          <p:nvPr/>
        </p:nvSpPr>
        <p:spPr>
          <a:xfrm>
            <a:off x="0" y="-573242"/>
            <a:ext cx="12192000" cy="8134351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Elipse 8"/>
          <p:cNvSpPr/>
          <p:nvPr/>
        </p:nvSpPr>
        <p:spPr>
          <a:xfrm>
            <a:off x="3003480" y="-1805240"/>
            <a:ext cx="10880784" cy="10880784"/>
          </a:xfrm>
          <a:prstGeom prst="ellipse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FFC000"/>
              </a:solidFill>
            </a:endParaRPr>
          </a:p>
        </p:txBody>
      </p:sp>
      <p:sp>
        <p:nvSpPr>
          <p:cNvPr id="10" name="Elipse 9"/>
          <p:cNvSpPr/>
          <p:nvPr/>
        </p:nvSpPr>
        <p:spPr>
          <a:xfrm>
            <a:off x="2686684" y="-3346354"/>
            <a:ext cx="10270831" cy="10270831"/>
          </a:xfrm>
          <a:prstGeom prst="ellipse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FFC000"/>
              </a:solidFill>
            </a:endParaRPr>
          </a:p>
        </p:txBody>
      </p:sp>
      <p:sp>
        <p:nvSpPr>
          <p:cNvPr id="11" name="CaixaDeTexto 10"/>
          <p:cNvSpPr txBox="1"/>
          <p:nvPr/>
        </p:nvSpPr>
        <p:spPr>
          <a:xfrm>
            <a:off x="4360633" y="1789061"/>
            <a:ext cx="618522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2" algn="r"/>
            <a:r>
              <a:rPr lang="pt-BR" sz="3200" dirty="0" smtClean="0">
                <a:solidFill>
                  <a:schemeClr val="bg1"/>
                </a:solidFill>
                <a:latin typeface="Humnst777 Blk BT" panose="020B0803030504030204" pitchFamily="34" charset="0"/>
              </a:rPr>
              <a:t>SUPERINTENDÊNCIA</a:t>
            </a:r>
            <a:r>
              <a:rPr lang="pt-BR" sz="3600" dirty="0" smtClean="0">
                <a:solidFill>
                  <a:schemeClr val="bg1"/>
                </a:solidFill>
                <a:latin typeface="Humnst777 Blk BT" panose="020B0803030504030204" pitchFamily="34" charset="0"/>
              </a:rPr>
              <a:t> </a:t>
            </a:r>
            <a:r>
              <a:rPr lang="pt-BR" sz="3200" dirty="0" smtClean="0">
                <a:solidFill>
                  <a:schemeClr val="bg1"/>
                </a:solidFill>
                <a:latin typeface="Humnst777 Blk BT" panose="020B0803030504030204" pitchFamily="34" charset="0"/>
              </a:rPr>
              <a:t>DE GESTÃO DE RECURSOS</a:t>
            </a:r>
          </a:p>
        </p:txBody>
      </p:sp>
      <p:sp>
        <p:nvSpPr>
          <p:cNvPr id="12" name="Retângulo 11"/>
          <p:cNvSpPr/>
          <p:nvPr/>
        </p:nvSpPr>
        <p:spPr>
          <a:xfrm>
            <a:off x="6994881" y="2804155"/>
            <a:ext cx="355097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2" algn="r"/>
            <a:r>
              <a:rPr lang="pt-BR" sz="4800" dirty="0" smtClean="0">
                <a:solidFill>
                  <a:schemeClr val="bg1"/>
                </a:solidFill>
                <a:latin typeface="Humnst777 Blk BT" panose="020B0803030504030204" pitchFamily="34" charset="0"/>
              </a:rPr>
              <a:t>SUPGER</a:t>
            </a:r>
            <a:endParaRPr lang="pt-BR" sz="4400" dirty="0">
              <a:solidFill>
                <a:schemeClr val="bg1"/>
              </a:solidFill>
              <a:latin typeface="Humnst777 Blk BT" panose="020B0803030504030204" pitchFamily="34" charset="0"/>
            </a:endParaRPr>
          </a:p>
        </p:txBody>
      </p:sp>
      <p:sp>
        <p:nvSpPr>
          <p:cNvPr id="13" name="CaixaDeTexto 12"/>
          <p:cNvSpPr txBox="1"/>
          <p:nvPr/>
        </p:nvSpPr>
        <p:spPr>
          <a:xfrm>
            <a:off x="-3947256" y="7117394"/>
            <a:ext cx="61852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2" algn="r"/>
            <a:r>
              <a:rPr lang="pt-BR" sz="1200" dirty="0" smtClean="0">
                <a:solidFill>
                  <a:schemeClr val="bg1"/>
                </a:solidFill>
                <a:latin typeface="+mj-lt"/>
              </a:rPr>
              <a:t>Imagens </a:t>
            </a:r>
            <a:r>
              <a:rPr lang="pt-BR" sz="1200" dirty="0" err="1" smtClean="0">
                <a:solidFill>
                  <a:schemeClr val="bg1"/>
                </a:solidFill>
                <a:latin typeface="+mj-lt"/>
              </a:rPr>
              <a:t>Pixabay</a:t>
            </a:r>
            <a:r>
              <a:rPr lang="pt-BR" sz="1200" dirty="0" smtClean="0">
                <a:solidFill>
                  <a:schemeClr val="bg1"/>
                </a:solidFill>
                <a:latin typeface="+mj-lt"/>
              </a:rPr>
              <a:t> e </a:t>
            </a:r>
            <a:r>
              <a:rPr lang="pt-BR" sz="1200" dirty="0" err="1" smtClean="0">
                <a:solidFill>
                  <a:schemeClr val="bg1"/>
                </a:solidFill>
                <a:latin typeface="+mj-lt"/>
              </a:rPr>
              <a:t>Pxhere</a:t>
            </a:r>
            <a:endParaRPr lang="pt-BR" sz="1200" dirty="0" smtClean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71991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m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9817" y="-1"/>
            <a:ext cx="12553406" cy="7394741"/>
          </a:xfrm>
          <a:prstGeom prst="rect">
            <a:avLst/>
          </a:prstGeom>
        </p:spPr>
      </p:pic>
      <p:sp>
        <p:nvSpPr>
          <p:cNvPr id="9" name="Elipse 8"/>
          <p:cNvSpPr/>
          <p:nvPr/>
        </p:nvSpPr>
        <p:spPr>
          <a:xfrm>
            <a:off x="-1838757" y="-1514503"/>
            <a:ext cx="10904380" cy="10904380"/>
          </a:xfrm>
          <a:prstGeom prst="ellipse">
            <a:avLst/>
          </a:prstGeom>
          <a:solidFill>
            <a:schemeClr val="bg1">
              <a:lumMod val="95000"/>
              <a:alpha val="34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Elipse 14"/>
          <p:cNvSpPr/>
          <p:nvPr/>
        </p:nvSpPr>
        <p:spPr>
          <a:xfrm>
            <a:off x="3003480" y="-1805240"/>
            <a:ext cx="10880784" cy="10880784"/>
          </a:xfrm>
          <a:prstGeom prst="ellipse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FFC000"/>
              </a:solidFill>
            </a:endParaRPr>
          </a:p>
        </p:txBody>
      </p:sp>
      <p:sp>
        <p:nvSpPr>
          <p:cNvPr id="10" name="Elipse 9"/>
          <p:cNvSpPr/>
          <p:nvPr/>
        </p:nvSpPr>
        <p:spPr>
          <a:xfrm>
            <a:off x="2686684" y="-3346354"/>
            <a:ext cx="10270831" cy="10270831"/>
          </a:xfrm>
          <a:prstGeom prst="ellipse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FFC000"/>
              </a:solidFill>
            </a:endParaRPr>
          </a:p>
        </p:txBody>
      </p:sp>
      <p:sp>
        <p:nvSpPr>
          <p:cNvPr id="16" name="CaixaDeTexto 15"/>
          <p:cNvSpPr txBox="1"/>
          <p:nvPr/>
        </p:nvSpPr>
        <p:spPr>
          <a:xfrm>
            <a:off x="5098494" y="3574440"/>
            <a:ext cx="5447212" cy="830997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pt-BR" sz="48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  RESULTADOS </a:t>
            </a:r>
          </a:p>
        </p:txBody>
      </p:sp>
      <p:sp>
        <p:nvSpPr>
          <p:cNvPr id="17" name="CaixaDeTexto 16"/>
          <p:cNvSpPr txBox="1"/>
          <p:nvPr/>
        </p:nvSpPr>
        <p:spPr>
          <a:xfrm>
            <a:off x="5188568" y="2127709"/>
            <a:ext cx="5904315" cy="1569660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pt-BR" sz="48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  APRESENTAÇÃO </a:t>
            </a:r>
          </a:p>
        </p:txBody>
      </p:sp>
    </p:spTree>
    <p:extLst>
      <p:ext uri="{BB962C8B-B14F-4D97-AF65-F5344CB8AC3E}">
        <p14:creationId xmlns:p14="http://schemas.microsoft.com/office/powerpoint/2010/main" val="3213369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lipse 6"/>
          <p:cNvSpPr/>
          <p:nvPr/>
        </p:nvSpPr>
        <p:spPr>
          <a:xfrm>
            <a:off x="5936601" y="1511508"/>
            <a:ext cx="7568269" cy="7568269"/>
          </a:xfrm>
          <a:prstGeom prst="ellipse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Elipse 7"/>
          <p:cNvSpPr/>
          <p:nvPr/>
        </p:nvSpPr>
        <p:spPr>
          <a:xfrm>
            <a:off x="6736644" y="2191739"/>
            <a:ext cx="6991821" cy="6991821"/>
          </a:xfrm>
          <a:prstGeom prst="ellipse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0371" y="1920240"/>
            <a:ext cx="6339522" cy="42323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6" name="Agrupar 15"/>
          <p:cNvGrpSpPr/>
          <p:nvPr/>
        </p:nvGrpSpPr>
        <p:grpSpPr>
          <a:xfrm>
            <a:off x="470263" y="530108"/>
            <a:ext cx="5982577" cy="622430"/>
            <a:chOff x="509452" y="386417"/>
            <a:chExt cx="5982577" cy="622430"/>
          </a:xfrm>
        </p:grpSpPr>
        <p:sp>
          <p:nvSpPr>
            <p:cNvPr id="17" name="CaixaDeTexto 16"/>
            <p:cNvSpPr txBox="1"/>
            <p:nvPr/>
          </p:nvSpPr>
          <p:spPr>
            <a:xfrm>
              <a:off x="587714" y="530109"/>
              <a:ext cx="5904315" cy="40011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pt-BR" sz="2000" dirty="0" smtClean="0">
                  <a:solidFill>
                    <a:schemeClr val="accent4"/>
                  </a:solidFill>
                  <a:latin typeface="Arial Black" panose="020B0A04020102020204" pitchFamily="34" charset="0"/>
                </a:rPr>
                <a:t>RESULTADO ACUMULADO</a:t>
              </a:r>
              <a:endParaRPr lang="pt-BR" sz="2400" dirty="0" smtClean="0">
                <a:solidFill>
                  <a:schemeClr val="accent4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8" name="Retângulo 17"/>
            <p:cNvSpPr/>
            <p:nvPr/>
          </p:nvSpPr>
          <p:spPr>
            <a:xfrm>
              <a:off x="509452" y="386417"/>
              <a:ext cx="3931920" cy="622430"/>
            </a:xfrm>
            <a:prstGeom prst="rect">
              <a:avLst/>
            </a:prstGeom>
            <a:noFill/>
            <a:ln w="190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</p:spTree>
    <p:extLst>
      <p:ext uri="{BB962C8B-B14F-4D97-AF65-F5344CB8AC3E}">
        <p14:creationId xmlns:p14="http://schemas.microsoft.com/office/powerpoint/2010/main" val="1234292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Agrupar 3"/>
          <p:cNvGrpSpPr/>
          <p:nvPr/>
        </p:nvGrpSpPr>
        <p:grpSpPr>
          <a:xfrm>
            <a:off x="431074" y="530108"/>
            <a:ext cx="10084526" cy="622430"/>
            <a:chOff x="509452" y="386417"/>
            <a:chExt cx="5991796" cy="622430"/>
          </a:xfrm>
        </p:grpSpPr>
        <p:sp>
          <p:nvSpPr>
            <p:cNvPr id="5" name="CaixaDeTexto 4"/>
            <p:cNvSpPr txBox="1"/>
            <p:nvPr/>
          </p:nvSpPr>
          <p:spPr>
            <a:xfrm>
              <a:off x="596933" y="530109"/>
              <a:ext cx="5904315" cy="40011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pt-BR" sz="2000" dirty="0" smtClean="0">
                  <a:solidFill>
                    <a:srgbClr val="00B0F0"/>
                  </a:solidFill>
                  <a:latin typeface="Arial Black" panose="020B0A04020102020204" pitchFamily="34" charset="0"/>
                </a:rPr>
                <a:t>COMPARATIVO DE RECEITAS ACUMULADAS</a:t>
              </a:r>
              <a:endParaRPr lang="pt-BR" sz="2400" dirty="0" smtClean="0">
                <a:solidFill>
                  <a:srgbClr val="00B0F0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6" name="Retângulo 5"/>
            <p:cNvSpPr/>
            <p:nvPr/>
          </p:nvSpPr>
          <p:spPr>
            <a:xfrm>
              <a:off x="509452" y="386417"/>
              <a:ext cx="3931920" cy="622430"/>
            </a:xfrm>
            <a:prstGeom prst="rect">
              <a:avLst/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rgbClr val="00B0F0"/>
                </a:solidFill>
              </a:endParaRPr>
            </a:p>
          </p:txBody>
        </p:sp>
      </p:grpSp>
      <p:sp>
        <p:nvSpPr>
          <p:cNvPr id="7" name="Elipse 6"/>
          <p:cNvSpPr/>
          <p:nvPr/>
        </p:nvSpPr>
        <p:spPr>
          <a:xfrm>
            <a:off x="5936601" y="1511508"/>
            <a:ext cx="7568269" cy="7568269"/>
          </a:xfrm>
          <a:prstGeom prst="ellipse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Elipse 7"/>
          <p:cNvSpPr/>
          <p:nvPr/>
        </p:nvSpPr>
        <p:spPr>
          <a:xfrm>
            <a:off x="6736644" y="2191739"/>
            <a:ext cx="6991821" cy="6991821"/>
          </a:xfrm>
          <a:prstGeom prst="ellipse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8889" y="1865804"/>
            <a:ext cx="6502509" cy="433905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16738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Agrupar 3"/>
          <p:cNvGrpSpPr/>
          <p:nvPr/>
        </p:nvGrpSpPr>
        <p:grpSpPr>
          <a:xfrm>
            <a:off x="431074" y="530108"/>
            <a:ext cx="10084526" cy="622430"/>
            <a:chOff x="509452" y="386417"/>
            <a:chExt cx="5991796" cy="622430"/>
          </a:xfrm>
        </p:grpSpPr>
        <p:sp>
          <p:nvSpPr>
            <p:cNvPr id="5" name="CaixaDeTexto 4"/>
            <p:cNvSpPr txBox="1"/>
            <p:nvPr/>
          </p:nvSpPr>
          <p:spPr>
            <a:xfrm>
              <a:off x="596933" y="530109"/>
              <a:ext cx="5904315" cy="40011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pt-BR" sz="2000" dirty="0" smtClean="0">
                  <a:solidFill>
                    <a:schemeClr val="accent4"/>
                  </a:solidFill>
                  <a:latin typeface="Arial Black" panose="020B0A04020102020204" pitchFamily="34" charset="0"/>
                </a:rPr>
                <a:t>COMPARATIVO DE RECEITAS ACUMULADAS</a:t>
              </a:r>
              <a:endParaRPr lang="pt-BR" sz="2400" dirty="0" smtClean="0">
                <a:solidFill>
                  <a:schemeClr val="accent4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6" name="Retângulo 5"/>
            <p:cNvSpPr/>
            <p:nvPr/>
          </p:nvSpPr>
          <p:spPr>
            <a:xfrm>
              <a:off x="509452" y="386417"/>
              <a:ext cx="3931920" cy="622430"/>
            </a:xfrm>
            <a:prstGeom prst="rect">
              <a:avLst/>
            </a:prstGeom>
            <a:noFill/>
            <a:ln w="190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accent4"/>
                </a:solidFill>
              </a:endParaRPr>
            </a:p>
          </p:txBody>
        </p:sp>
      </p:grpSp>
      <p:sp>
        <p:nvSpPr>
          <p:cNvPr id="7" name="Elipse 6"/>
          <p:cNvSpPr/>
          <p:nvPr/>
        </p:nvSpPr>
        <p:spPr>
          <a:xfrm>
            <a:off x="5936601" y="1511508"/>
            <a:ext cx="7568269" cy="7568269"/>
          </a:xfrm>
          <a:prstGeom prst="ellipse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Elipse 7"/>
          <p:cNvSpPr/>
          <p:nvPr/>
        </p:nvSpPr>
        <p:spPr>
          <a:xfrm>
            <a:off x="6736644" y="2191739"/>
            <a:ext cx="6991821" cy="6991821"/>
          </a:xfrm>
          <a:prstGeom prst="ellipse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3006" y="1590136"/>
            <a:ext cx="6750368" cy="450239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00514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Agrupar 3"/>
          <p:cNvGrpSpPr/>
          <p:nvPr/>
        </p:nvGrpSpPr>
        <p:grpSpPr>
          <a:xfrm>
            <a:off x="431074" y="530108"/>
            <a:ext cx="10084526" cy="622430"/>
            <a:chOff x="509452" y="386417"/>
            <a:chExt cx="5991796" cy="622430"/>
          </a:xfrm>
        </p:grpSpPr>
        <p:sp>
          <p:nvSpPr>
            <p:cNvPr id="5" name="CaixaDeTexto 4"/>
            <p:cNvSpPr txBox="1"/>
            <p:nvPr/>
          </p:nvSpPr>
          <p:spPr>
            <a:xfrm>
              <a:off x="596933" y="530109"/>
              <a:ext cx="5904315" cy="40011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pt-BR" sz="2000" dirty="0" smtClean="0">
                  <a:solidFill>
                    <a:srgbClr val="00B0F0"/>
                  </a:solidFill>
                  <a:latin typeface="Arial Black" panose="020B0A04020102020204" pitchFamily="34" charset="0"/>
                </a:rPr>
                <a:t>COMPARATIVO DE DESPESAS ACUMULADAS</a:t>
              </a:r>
              <a:endParaRPr lang="pt-BR" sz="2400" dirty="0" smtClean="0">
                <a:solidFill>
                  <a:srgbClr val="00B0F0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6" name="Retângulo 5"/>
            <p:cNvSpPr/>
            <p:nvPr/>
          </p:nvSpPr>
          <p:spPr>
            <a:xfrm>
              <a:off x="509452" y="386417"/>
              <a:ext cx="3931920" cy="622430"/>
            </a:xfrm>
            <a:prstGeom prst="rect">
              <a:avLst/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accent4"/>
                </a:solidFill>
              </a:endParaRPr>
            </a:p>
          </p:txBody>
        </p:sp>
      </p:grpSp>
      <p:sp>
        <p:nvSpPr>
          <p:cNvPr id="7" name="Elipse 6"/>
          <p:cNvSpPr/>
          <p:nvPr/>
        </p:nvSpPr>
        <p:spPr>
          <a:xfrm>
            <a:off x="5936601" y="1511508"/>
            <a:ext cx="7568269" cy="7568269"/>
          </a:xfrm>
          <a:prstGeom prst="ellipse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Elipse 7"/>
          <p:cNvSpPr/>
          <p:nvPr/>
        </p:nvSpPr>
        <p:spPr>
          <a:xfrm>
            <a:off x="6736644" y="2191739"/>
            <a:ext cx="6991821" cy="6991821"/>
          </a:xfrm>
          <a:prstGeom prst="ellipse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4914" y="1432880"/>
            <a:ext cx="9959986" cy="665021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3571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Agrupar 3"/>
          <p:cNvGrpSpPr/>
          <p:nvPr/>
        </p:nvGrpSpPr>
        <p:grpSpPr>
          <a:xfrm>
            <a:off x="431074" y="530108"/>
            <a:ext cx="10084526" cy="622430"/>
            <a:chOff x="509452" y="386417"/>
            <a:chExt cx="5991796" cy="622430"/>
          </a:xfrm>
        </p:grpSpPr>
        <p:sp>
          <p:nvSpPr>
            <p:cNvPr id="5" name="CaixaDeTexto 4"/>
            <p:cNvSpPr txBox="1"/>
            <p:nvPr/>
          </p:nvSpPr>
          <p:spPr>
            <a:xfrm>
              <a:off x="596933" y="530109"/>
              <a:ext cx="5904315" cy="40011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pt-BR" sz="2000" dirty="0" smtClean="0">
                  <a:solidFill>
                    <a:srgbClr val="FFC000"/>
                  </a:solidFill>
                  <a:latin typeface="Arial Black" panose="020B0A04020102020204" pitchFamily="34" charset="0"/>
                </a:rPr>
                <a:t>COMPARATIVO DE DESPESAS ACUMULADAS</a:t>
              </a:r>
              <a:endParaRPr lang="pt-BR" sz="2400" dirty="0" smtClean="0">
                <a:solidFill>
                  <a:srgbClr val="FFC000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6" name="Retângulo 5"/>
            <p:cNvSpPr/>
            <p:nvPr/>
          </p:nvSpPr>
          <p:spPr>
            <a:xfrm>
              <a:off x="509452" y="386417"/>
              <a:ext cx="3931920" cy="622430"/>
            </a:xfrm>
            <a:prstGeom prst="rect">
              <a:avLst/>
            </a:prstGeom>
            <a:noFill/>
            <a:ln w="190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accent4"/>
                </a:solidFill>
              </a:endParaRPr>
            </a:p>
          </p:txBody>
        </p:sp>
      </p:grpSp>
      <p:sp>
        <p:nvSpPr>
          <p:cNvPr id="7" name="Elipse 6"/>
          <p:cNvSpPr/>
          <p:nvPr/>
        </p:nvSpPr>
        <p:spPr>
          <a:xfrm>
            <a:off x="5936601" y="1511508"/>
            <a:ext cx="7568269" cy="7568269"/>
          </a:xfrm>
          <a:prstGeom prst="ellipse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Elipse 7"/>
          <p:cNvSpPr/>
          <p:nvPr/>
        </p:nvSpPr>
        <p:spPr>
          <a:xfrm>
            <a:off x="6736644" y="2191739"/>
            <a:ext cx="6991821" cy="6991821"/>
          </a:xfrm>
          <a:prstGeom prst="ellipse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0506" y="1590136"/>
            <a:ext cx="7342835" cy="41372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74146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Agrupar 3"/>
          <p:cNvGrpSpPr/>
          <p:nvPr/>
        </p:nvGrpSpPr>
        <p:grpSpPr>
          <a:xfrm>
            <a:off x="431074" y="530108"/>
            <a:ext cx="10084526" cy="622430"/>
            <a:chOff x="509452" y="386417"/>
            <a:chExt cx="5991796" cy="622430"/>
          </a:xfrm>
        </p:grpSpPr>
        <p:sp>
          <p:nvSpPr>
            <p:cNvPr id="5" name="CaixaDeTexto 4"/>
            <p:cNvSpPr txBox="1"/>
            <p:nvPr/>
          </p:nvSpPr>
          <p:spPr>
            <a:xfrm>
              <a:off x="596933" y="530109"/>
              <a:ext cx="5904315" cy="40011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pt-BR" sz="2000" dirty="0" smtClean="0">
                  <a:solidFill>
                    <a:srgbClr val="00B0F0"/>
                  </a:solidFill>
                  <a:latin typeface="Arial Black" panose="020B0A04020102020204" pitchFamily="34" charset="0"/>
                </a:rPr>
                <a:t>COMPARATIVO DE DESPESAS ACUMULADAS</a:t>
              </a:r>
              <a:endParaRPr lang="pt-BR" sz="2400" dirty="0" smtClean="0">
                <a:solidFill>
                  <a:srgbClr val="00B0F0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6" name="Retângulo 5"/>
            <p:cNvSpPr/>
            <p:nvPr/>
          </p:nvSpPr>
          <p:spPr>
            <a:xfrm>
              <a:off x="509452" y="386417"/>
              <a:ext cx="3931920" cy="622430"/>
            </a:xfrm>
            <a:prstGeom prst="rect">
              <a:avLst/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accent4"/>
                </a:solidFill>
              </a:endParaRPr>
            </a:p>
          </p:txBody>
        </p:sp>
      </p:grpSp>
      <p:sp>
        <p:nvSpPr>
          <p:cNvPr id="7" name="Elipse 6"/>
          <p:cNvSpPr/>
          <p:nvPr/>
        </p:nvSpPr>
        <p:spPr>
          <a:xfrm>
            <a:off x="5936601" y="1511508"/>
            <a:ext cx="7568269" cy="7568269"/>
          </a:xfrm>
          <a:prstGeom prst="ellipse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Elipse 7"/>
          <p:cNvSpPr/>
          <p:nvPr/>
        </p:nvSpPr>
        <p:spPr>
          <a:xfrm>
            <a:off x="6736644" y="2191739"/>
            <a:ext cx="6991821" cy="6991821"/>
          </a:xfrm>
          <a:prstGeom prst="ellipse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7653" y="1590136"/>
            <a:ext cx="5916927" cy="444490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49980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lipse 4"/>
          <p:cNvSpPr/>
          <p:nvPr/>
        </p:nvSpPr>
        <p:spPr>
          <a:xfrm>
            <a:off x="5936601" y="1511508"/>
            <a:ext cx="7568269" cy="7568269"/>
          </a:xfrm>
          <a:prstGeom prst="ellipse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Elipse 5"/>
          <p:cNvSpPr/>
          <p:nvPr/>
        </p:nvSpPr>
        <p:spPr>
          <a:xfrm>
            <a:off x="6736644" y="2191739"/>
            <a:ext cx="6991821" cy="6991821"/>
          </a:xfrm>
          <a:prstGeom prst="ellipse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grpSp>
        <p:nvGrpSpPr>
          <p:cNvPr id="7" name="Agrupar 6"/>
          <p:cNvGrpSpPr/>
          <p:nvPr/>
        </p:nvGrpSpPr>
        <p:grpSpPr>
          <a:xfrm>
            <a:off x="431074" y="530108"/>
            <a:ext cx="10084526" cy="622430"/>
            <a:chOff x="509452" y="386417"/>
            <a:chExt cx="5991796" cy="622430"/>
          </a:xfrm>
        </p:grpSpPr>
        <p:sp>
          <p:nvSpPr>
            <p:cNvPr id="8" name="CaixaDeTexto 7"/>
            <p:cNvSpPr txBox="1"/>
            <p:nvPr/>
          </p:nvSpPr>
          <p:spPr>
            <a:xfrm>
              <a:off x="596933" y="530109"/>
              <a:ext cx="5904315" cy="40011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pt-BR" sz="2000" dirty="0" smtClean="0">
                  <a:solidFill>
                    <a:srgbClr val="FFC000"/>
                  </a:solidFill>
                  <a:latin typeface="Arial Black" panose="020B0A04020102020204" pitchFamily="34" charset="0"/>
                </a:rPr>
                <a:t>ART QUANTIDADES</a:t>
              </a:r>
              <a:endParaRPr lang="pt-BR" sz="2400" dirty="0" smtClean="0">
                <a:solidFill>
                  <a:srgbClr val="FFC000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9" name="Retângulo 8"/>
            <p:cNvSpPr/>
            <p:nvPr/>
          </p:nvSpPr>
          <p:spPr>
            <a:xfrm>
              <a:off x="509452" y="386417"/>
              <a:ext cx="3931920" cy="622430"/>
            </a:xfrm>
            <a:prstGeom prst="rect">
              <a:avLst/>
            </a:prstGeom>
            <a:noFill/>
            <a:ln w="190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accent4"/>
                </a:solidFill>
              </a:endParaRPr>
            </a:p>
          </p:txBody>
        </p:sp>
      </p:grpSp>
      <p:pic>
        <p:nvPicPr>
          <p:cNvPr id="10" name="Imagem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5607" y="982470"/>
            <a:ext cx="9039985" cy="60322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29144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49</Words>
  <Application>Microsoft Office PowerPoint</Application>
  <PresentationFormat>Widescreen</PresentationFormat>
  <Paragraphs>17</Paragraphs>
  <Slides>13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19" baseType="lpstr">
      <vt:lpstr>Arial</vt:lpstr>
      <vt:lpstr>Arial Black</vt:lpstr>
      <vt:lpstr>Calibri</vt:lpstr>
      <vt:lpstr>Calibri Light</vt:lpstr>
      <vt:lpstr>Humnst777 Blk BT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ISABELA BARBOSA PEDROSO</dc:creator>
  <cp:lastModifiedBy>ISABELA BARBOSA PEDROSO</cp:lastModifiedBy>
  <cp:revision>50</cp:revision>
  <dcterms:created xsi:type="dcterms:W3CDTF">2019-06-13T15:58:18Z</dcterms:created>
  <dcterms:modified xsi:type="dcterms:W3CDTF">2019-06-17T13:42:41Z</dcterms:modified>
</cp:coreProperties>
</file>