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51"/>
  </p:notesMasterIdLst>
  <p:sldIdLst>
    <p:sldId id="496" r:id="rId4"/>
    <p:sldId id="274" r:id="rId5"/>
    <p:sldId id="435" r:id="rId6"/>
    <p:sldId id="445" r:id="rId7"/>
    <p:sldId id="498" r:id="rId8"/>
    <p:sldId id="487" r:id="rId9"/>
    <p:sldId id="486" r:id="rId10"/>
    <p:sldId id="351" r:id="rId11"/>
    <p:sldId id="492" r:id="rId12"/>
    <p:sldId id="436" r:id="rId13"/>
    <p:sldId id="391" r:id="rId14"/>
    <p:sldId id="480" r:id="rId15"/>
    <p:sldId id="485" r:id="rId16"/>
    <p:sldId id="474" r:id="rId17"/>
    <p:sldId id="396" r:id="rId18"/>
    <p:sldId id="444" r:id="rId19"/>
    <p:sldId id="417" r:id="rId20"/>
    <p:sldId id="286" r:id="rId21"/>
    <p:sldId id="447" r:id="rId22"/>
    <p:sldId id="448" r:id="rId23"/>
    <p:sldId id="449" r:id="rId24"/>
    <p:sldId id="451" r:id="rId25"/>
    <p:sldId id="450" r:id="rId26"/>
    <p:sldId id="456" r:id="rId27"/>
    <p:sldId id="467" r:id="rId28"/>
    <p:sldId id="458" r:id="rId29"/>
    <p:sldId id="484" r:id="rId30"/>
    <p:sldId id="453" r:id="rId31"/>
    <p:sldId id="289" r:id="rId32"/>
    <p:sldId id="392" r:id="rId33"/>
    <p:sldId id="469" r:id="rId34"/>
    <p:sldId id="434" r:id="rId35"/>
    <p:sldId id="405" r:id="rId36"/>
    <p:sldId id="270" r:id="rId37"/>
    <p:sldId id="383" r:id="rId38"/>
    <p:sldId id="489" r:id="rId39"/>
    <p:sldId id="495" r:id="rId40"/>
    <p:sldId id="277" r:id="rId41"/>
    <p:sldId id="267" r:id="rId42"/>
    <p:sldId id="370" r:id="rId43"/>
    <p:sldId id="371" r:id="rId44"/>
    <p:sldId id="326" r:id="rId45"/>
    <p:sldId id="372" r:id="rId46"/>
    <p:sldId id="375" r:id="rId47"/>
    <p:sldId id="466" r:id="rId48"/>
    <p:sldId id="494" r:id="rId49"/>
    <p:sldId id="497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947"/>
    <a:srgbClr val="1D7493"/>
    <a:srgbClr val="124A5E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0" autoAdjust="0"/>
    <p:restoredTop sz="94660"/>
  </p:normalViewPr>
  <p:slideViewPr>
    <p:cSldViewPr>
      <p:cViewPr varScale="1">
        <p:scale>
          <a:sx n="79" d="100"/>
          <a:sy n="79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EC775-880C-44CB-8AE2-3269D895F24F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310F0-22F4-44BC-9418-29B3E40774B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4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11:42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444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312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A6083-6AC3-4161-87A1-0E6BD28F9C0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52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11:54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479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6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818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818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818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806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334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392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20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098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721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68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562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293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11:22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29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084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18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761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044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36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550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24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6/23/2017 11:23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2007 Microsoft Corporation. Todos os direitos reservados. Microsoft, Windows, Windows Vista e outros nomes de produtos são ou podem ser marcas registradas e/ou marcas comerciais nos Estados Unidos e/ou em outros países.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As informações contidas neste documento têm finalidades meramente informativas e representam a visão atual da Microsoft Corporation, na data desta apresentação.  Como a Microsoft precisa responder às constantes mudanças nas condições de mercado, o conteúdo do documento não deve ser interpretado como um compromisso por parte da Microsoft, e a Microsoft não pode garantir a exatidão de qualquer informação fornecida após a data desta apresentação.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 MICROSOFT NÃO OFERECE NENHUMA GARANTIA, SEJA EXPRESSA, IMPLÍCITA OU LEGAL, CONCERNENTE ÀS INFORMAÇÕES DESTA APRESENTAÇÃO.</a:t>
            </a:r>
          </a:p>
          <a:p>
            <a:pPr algn="l" defTabSz="91440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39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pt-BR" noProof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0"/>
              <a:t>Clique para editar o estilo do subtítulo Mestre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s &quot;especiais&quot; 1_Demo, Vídeo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pt-BR" noProof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0"/>
              <a:t>Clique para editar o estilo do subtítulo Mestre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pt-BR" noProof="0"/>
              <a:t>clique para…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Imprime em ESCALA DE CINZ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ítulo e Conteúdo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ítulo e Conteúdo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pt-BR" noProof="0"/>
              <a:t>Clique para editar o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" name="Espaço Reservado para Texto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s &quot;especiais&quot; 2_Demo, Vídeo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pt-BR" noProof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0"/>
              <a:t>Clique para editar o estilo do subtítulo Mestre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0" i="1" u="none" strike="noStrike" kern="0" cap="none" spc="-1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pt-BR" noProof="0"/>
              <a:t>clique para…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ar para slides com Código de Softw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/>
              <a:t>Clique para editar o estilo do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53300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1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533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35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emf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2.png"/><Relationship Id="rId4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frm=1&amp;source=images&amp;cd=&amp;cad=rja&amp;uact=8&amp;docid=3pYzfj45Y72xbM&amp;tbnid=HK3ninwQ3bJbhM:&amp;ved=0CAUQjRw&amp;url=http://www.ebanataw.com.br/roberto/pericias/nbr13752.htm&amp;ei=MjRoU5eHIK22sASrrIGYCg&amp;psig=AFQjCNG-FkkZ6pS09etGAJXWe_L-0aVF3A&amp;ust=1399424418544826" TargetMode="Externa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2.pn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80541970-4993-4803-A05F-58995DCEA874}"/>
              </a:ext>
            </a:extLst>
          </p:cNvPr>
          <p:cNvSpPr/>
          <p:nvPr/>
        </p:nvSpPr>
        <p:spPr bwMode="auto">
          <a:xfrm>
            <a:off x="0" y="-171400"/>
            <a:ext cx="9252520" cy="7128792"/>
          </a:xfrm>
          <a:prstGeom prst="rect">
            <a:avLst/>
          </a:prstGeom>
          <a:gradFill>
            <a:gsLst>
              <a:gs pos="0">
                <a:schemeClr val="accent2">
                  <a:shade val="15000"/>
                  <a:satMod val="180000"/>
                  <a:alpha val="90000"/>
                </a:schemeClr>
              </a:gs>
              <a:gs pos="50000">
                <a:schemeClr val="accent2">
                  <a:shade val="45000"/>
                  <a:satMod val="170000"/>
                  <a:alpha val="70000"/>
                </a:schemeClr>
              </a:gs>
              <a:gs pos="70000">
                <a:schemeClr val="accent2">
                  <a:tint val="99000"/>
                  <a:shade val="65000"/>
                  <a:satMod val="155000"/>
                  <a:alpha val="93000"/>
                </a:schemeClr>
              </a:gs>
              <a:gs pos="100000">
                <a:schemeClr val="accent2">
                  <a:tint val="95500"/>
                  <a:shade val="100000"/>
                  <a:satMod val="155000"/>
                  <a:alpha val="78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pt-BR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FDC68EC4-E126-4B2B-9E54-92FC6E7D131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603448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AB3C3620-CB05-4E2F-8A2A-C5EC882C6D1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D88D77A0-B9F7-4779-9CE8-D839016327CE}"/>
              </a:ext>
            </a:extLst>
          </p:cNvPr>
          <p:cNvSpPr txBox="1"/>
          <p:nvPr/>
        </p:nvSpPr>
        <p:spPr>
          <a:xfrm>
            <a:off x="1403649" y="2587133"/>
            <a:ext cx="6480720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b="1" spc="300" dirty="0"/>
              <a:t>LIVRO DE ORDEM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tx1"/>
                </a:solidFill>
                <a:latin typeface="+mn-lt"/>
                <a:cs typeface="+mn-cs"/>
              </a:rPr>
              <a:t>“O </a:t>
            </a:r>
            <a:r>
              <a:rPr lang="pt-BR" sz="3600" b="1" spc="300" dirty="0">
                <a:solidFill>
                  <a:schemeClr val="tx1"/>
                </a:solidFill>
                <a:latin typeface="+mn-lt"/>
                <a:cs typeface="+mn-cs"/>
              </a:rPr>
              <a:t>CONTROLE </a:t>
            </a:r>
            <a:r>
              <a:rPr lang="pt-BR" sz="3600" b="1" spc="300" dirty="0" smtClean="0">
                <a:solidFill>
                  <a:schemeClr val="tx1"/>
                </a:solidFill>
                <a:latin typeface="+mn-lt"/>
                <a:cs typeface="+mn-cs"/>
              </a:rPr>
              <a:t>NECESSÁRIO”</a:t>
            </a:r>
            <a:endParaRPr lang="pt-BR" sz="3600" b="1" spc="3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7" name="Imagem 5">
            <a:extLst>
              <a:ext uri="{FF2B5EF4-FFF2-40B4-BE49-F238E27FC236}">
                <a16:creationId xmlns:a16="http://schemas.microsoft.com/office/drawing/2014/main" xmlns="" id="{8174E602-BC96-4D4A-AF8F-DDB8FB136B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59" y="4013110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37312"/>
            <a:ext cx="4194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724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60B31750-F085-4CF2-8818-06E5A5CDC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0"/>
            <a:ext cx="7344816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76299FBA-824E-41EF-B7B2-FF0249481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4365104"/>
            <a:ext cx="3888432" cy="810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ECA1A16-4B68-4DD4-8F86-51652CB9C5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9820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8F1931E-2F68-4109-93E4-5AB73033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94" y="2313342"/>
            <a:ext cx="7926702" cy="305987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467544" y="1078577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060"/>
                </a:solidFill>
              </a:rPr>
              <a:t>RESOLUÇÃO</a:t>
            </a:r>
            <a:r>
              <a:rPr lang="pt-BR" sz="2400" dirty="0">
                <a:solidFill>
                  <a:srgbClr val="002060"/>
                </a:solidFill>
              </a:rPr>
              <a:t> n° 1.024,  DE AGOSTO DE 2009</a:t>
            </a:r>
            <a:r>
              <a:rPr lang="pt-BR" sz="2400" dirty="0"/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467544" y="1482896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060"/>
                </a:solidFill>
              </a:rPr>
              <a:t>RESOLUÇÃO</a:t>
            </a:r>
            <a:r>
              <a:rPr lang="pt-BR" sz="2400" dirty="0">
                <a:solidFill>
                  <a:srgbClr val="002060"/>
                </a:solidFill>
              </a:rPr>
              <a:t> n°  1.084,  DE OUTUBRO DE 2016</a:t>
            </a:r>
          </a:p>
        </p:txBody>
      </p:sp>
      <p:sp>
        <p:nvSpPr>
          <p:cNvPr id="6" name="Retângulo 5"/>
          <p:cNvSpPr/>
          <p:nvPr/>
        </p:nvSpPr>
        <p:spPr>
          <a:xfrm>
            <a:off x="467544" y="1887215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060"/>
                </a:solidFill>
              </a:rPr>
              <a:t>RESOLUÇÃO</a:t>
            </a:r>
            <a:r>
              <a:rPr lang="pt-BR" sz="2400" dirty="0">
                <a:solidFill>
                  <a:srgbClr val="002060"/>
                </a:solidFill>
              </a:rPr>
              <a:t> n°  1.089,  DE  MARÇO DE 2017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1754"/>
            <a:ext cx="3723556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3" y="5445224"/>
            <a:ext cx="68407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pt-BR" sz="24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Livro de Ordem: a partir de 1º de julho obrigatório </a:t>
            </a:r>
          </a:p>
          <a:p>
            <a:pPr algn="ctr" fontAlgn="base"/>
            <a:r>
              <a:rPr lang="pt-BR" sz="24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em todo território nacional  (exigência do TCU).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F7E14D4B-0F7A-4406-B709-AE0BD6EBE0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49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5600B19-2EAA-4C74-BDE0-C3203D888FAE}"/>
              </a:ext>
            </a:extLst>
          </p:cNvPr>
          <p:cNvSpPr/>
          <p:nvPr/>
        </p:nvSpPr>
        <p:spPr>
          <a:xfrm>
            <a:off x="2286000" y="241333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Cabe ao CREA, por imposição legal, investigar se as prescrições legais atinentes ao exercício profissional estão sendo atendidas e se dele participam efetivamente profissionais habilitados para tanto, não se reveste de ilegalidade a recusa em proceder ao registro de Atestado de Responsabilidade Técnica, se não houver a efetiva participação de profissional responsabilizando-se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94424E1-372F-44CD-A7BA-13BFF0AB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118"/>
            <a:ext cx="9144000" cy="57229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15007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Relatório de Auditoria sobre as 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contas </a:t>
            </a:r>
            <a:r>
              <a:rPr lang="pt-BR" sz="200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CONFEA em 2015 </a:t>
            </a:r>
          </a:p>
        </p:txBody>
      </p:sp>
    </p:spTree>
    <p:extLst>
      <p:ext uri="{BB962C8B-B14F-4D97-AF65-F5344CB8AC3E}">
        <p14:creationId xmlns:p14="http://schemas.microsoft.com/office/powerpoint/2010/main" val="34004415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251520" y="621997"/>
            <a:ext cx="8640960" cy="5601533"/>
          </a:xfrm>
        </p:spPr>
        <p:txBody>
          <a:bodyPr anchor="ctr" anchorCtr="0"/>
          <a:lstStyle/>
          <a:p>
            <a:pPr marL="0" indent="0" algn="ctr">
              <a:buNone/>
            </a:pPr>
            <a:r>
              <a:rPr lang="pt-BR" sz="2800" b="1" dirty="0" smtClean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relatório dizia enfaticamente ...</a:t>
            </a:r>
          </a:p>
          <a:p>
            <a:pPr marL="0" indent="0" algn="ctr">
              <a:buNone/>
            </a:pP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“Que a partir de um levantamento efetuado,</a:t>
            </a:r>
          </a:p>
          <a:p>
            <a:pPr marL="0" indent="0" algn="ctr">
              <a:buNone/>
            </a:pP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junto ao sistemas eletrônicos dos Creas,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verifica-se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casos de incompatibilidade </a:t>
            </a:r>
          </a:p>
          <a:p>
            <a:pPr marL="0" indent="0" algn="ctr">
              <a:buNone/>
            </a:pP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o número de </a:t>
            </a: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ARTs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registradas por profissional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sua efetiva participação, </a:t>
            </a:r>
          </a:p>
          <a:p>
            <a:pPr marL="0" indent="0" algn="ctr">
              <a:buNone/>
            </a:pP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que configura haver forte indícios de que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acompanhamento profissional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 o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acobertamento profissional,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infração 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prevista na alínea “c” </a:t>
            </a:r>
            <a:endParaRPr lang="pt-BR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art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6º da Lei 5.194/66”.</a:t>
            </a:r>
          </a:p>
          <a:p>
            <a:pPr marL="0" indent="0" algn="ctr">
              <a:buNone/>
            </a:pPr>
            <a:endParaRPr lang="pt-BR" sz="2800" b="1" dirty="0">
              <a:ln w="18000">
                <a:noFill/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B687E47D-75C4-40BF-9AED-172E293FF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78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08720"/>
            <a:ext cx="5796136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27196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BA65C0F6-1F1B-499E-814C-4C12AA93ACE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D8CA4A68-B6D2-483F-BCF4-1B5B2249AF3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As atividades de Engenharia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não podem prescindir da presença efetiva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do profissional junto à obra ou serviço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do qual é o responsável técnico.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Do contrário, colocam-se em risco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segurança e a incolumidade pública.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Esta é a preocupação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ao se tentar criar dispositivos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que reforcem a participação efetiva do profissional </a:t>
            </a:r>
            <a:endParaRPr lang="pt-BR" sz="3200" spc="-150" dirty="0" smtClean="0">
              <a:ln w="3175">
                <a:noFill/>
              </a:ln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3200" spc="-150" dirty="0" smtClean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proteção à Sociedade,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como é o Livro de Ordem...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7C03CB9-82E2-4D82-A035-3484603FFA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56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0" y="947911"/>
            <a:ext cx="9143999" cy="1472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8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“As palavras voam, a escrita permanece...”</a:t>
            </a:r>
          </a:p>
          <a:p>
            <a:endParaRPr lang="pt-BR" sz="39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F06B16C-5C2F-4D4D-AE8B-60317C94B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177" y="1872818"/>
            <a:ext cx="6336199" cy="37038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509BB6C-6088-49CB-8539-A20EEC83DE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92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wrap="square" lIns="864000" tIns="45720" rIns="936000" bIns="45720" anchor="ctr" anchorCtr="0">
            <a:noAutofit/>
          </a:bodyPr>
          <a:lstStyle/>
          <a:p>
            <a:pPr algn="ctr"/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“A Anotação de Responsabilidade Técnica é peça obrigatória para obras ou serviços de Engenharia, cujo escopo permite a especificação tanto dos técnicos que elaboram os projetos quanto daqueles que os executam, com vistas a possibilitar a responsabilização em caso de eventuais erros detectados em qualquer das etapas do empreendimento”.</a:t>
            </a:r>
            <a:endParaRPr lang="pt-BR" sz="2800" b="1" cap="none" spc="0" dirty="0">
              <a:ln w="18000">
                <a:noFill/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6EF2F634-3E1E-4A73-AEEC-35B5C40966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83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4A6192A-80AA-48C4-8C70-41E29814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148CAC1B-46BB-48E5-B570-FBBC862DE4B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-91004"/>
            <a:ext cx="9370310" cy="7120403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apuração da responsabilidade civil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(indenização) e penal (aplicação de pena)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é privativa do Judiciário...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Os Conselhos e Ordens de Fiscalização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Profissional apuram exclusivamente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responsabilidade administrativa,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verificando a falta de ética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ou de técnica do profissional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 aplicando as penalidades </a:t>
            </a:r>
          </a:p>
          <a:p>
            <a:pPr algn="ctr"/>
            <a:r>
              <a:rPr lang="pt-BR" sz="3200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estabelecidas na lei.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6357460-B117-423C-9FF9-B46F2D4AAB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51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DF894B1F-F769-499D-B965-7C262335EDA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1DC6722-AE24-4011-B83A-AA9D5BBC793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EEEC71CF-68CE-4AD2-AC2C-B6A36D33DADB}"/>
              </a:ext>
            </a:extLst>
          </p:cNvPr>
          <p:cNvSpPr/>
          <p:nvPr/>
        </p:nvSpPr>
        <p:spPr>
          <a:xfrm>
            <a:off x="467544" y="1916832"/>
            <a:ext cx="8496944" cy="45365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Art. 6º Exerce ilegalmente a profissão </a:t>
            </a:r>
          </a:p>
          <a:p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 Engenheiro ou Engenheiro Agrônomo: </a:t>
            </a:r>
          </a:p>
          <a:p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.......</a:t>
            </a:r>
          </a:p>
          <a:p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c) O profissional que emprestar seu nome a pessoas, firmas, organizações ou empresas executoras de obras e serviços </a:t>
            </a:r>
          </a:p>
          <a:p>
            <a:r>
              <a:rPr lang="pt-BR" sz="3200" b="1" i="1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sem sua real participação...</a:t>
            </a:r>
            <a:endParaRPr lang="pt-BR" sz="3200" spc="-150" dirty="0">
              <a:ln w="3175">
                <a:noFill/>
              </a:ln>
              <a:solidFill>
                <a:srgbClr val="0C0947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CF37B853-8759-4C42-8C42-144B4E7D0CFF}"/>
              </a:ext>
            </a:extLst>
          </p:cNvPr>
          <p:cNvSpPr txBox="1"/>
          <p:nvPr/>
        </p:nvSpPr>
        <p:spPr>
          <a:xfrm>
            <a:off x="467544" y="1052736"/>
            <a:ext cx="770485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DO EXERCÍCIO ILEGAL DA PROFISSÃO</a:t>
            </a:r>
            <a:endParaRPr lang="pt-BR" b="1" dirty="0">
              <a:solidFill>
                <a:srgbClr val="0C0947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6C8C81D-4B5F-4E82-8FD1-E07F19E561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034" y="332656"/>
            <a:ext cx="1515244" cy="17010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7E7B5EA5-BB03-4CA6-91E1-07F7B21E54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98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C6AF1AD8-F01D-497E-A552-75F631B1A3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1DAF9C0-DBB6-4473-A633-0E8839EF696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EEEC71CF-68CE-4AD2-AC2C-B6A36D33DADB}"/>
              </a:ext>
            </a:extLst>
          </p:cNvPr>
          <p:cNvSpPr/>
          <p:nvPr/>
        </p:nvSpPr>
        <p:spPr>
          <a:xfrm>
            <a:off x="467544" y="188640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>
              <a:solidFill>
                <a:srgbClr val="0C0947"/>
              </a:solidFill>
            </a:endParaRPr>
          </a:p>
          <a:p>
            <a:endParaRPr lang="pt-BR" sz="3200" dirty="0">
              <a:solidFill>
                <a:srgbClr val="0C0947"/>
              </a:solidFill>
            </a:endParaRPr>
          </a:p>
          <a:p>
            <a:endParaRPr lang="pt-BR" sz="3200" dirty="0">
              <a:solidFill>
                <a:srgbClr val="0C0947"/>
              </a:solidFill>
            </a:endParaRPr>
          </a:p>
          <a:p>
            <a:endParaRPr lang="pt-BR" sz="3200" dirty="0">
              <a:solidFill>
                <a:srgbClr val="0C0947"/>
              </a:solidFill>
            </a:endParaRPr>
          </a:p>
          <a:p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Art. 9º Serão consideradas nulas as Anotações de Responsabilidade Técnica quando, a qualquer tempo:</a:t>
            </a:r>
            <a:b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III - for caracterizado o </a:t>
            </a:r>
            <a:r>
              <a:rPr lang="pt-BR" sz="3200" b="1" i="1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exercício ilegal da profissão</a:t>
            </a:r>
            <a: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em qualquer outra de suas formas...</a:t>
            </a:r>
            <a:br>
              <a:rPr lang="pt-BR" sz="32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3200" spc="-150" dirty="0">
              <a:ln w="3175">
                <a:noFill/>
              </a:ln>
              <a:solidFill>
                <a:srgbClr val="0C0947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5904064D-998F-4C51-BC0B-213BA7487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034" y="332656"/>
            <a:ext cx="1515244" cy="170107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C50C74B-ED76-4A9C-8527-C4C26D03E1A5}"/>
              </a:ext>
            </a:extLst>
          </p:cNvPr>
          <p:cNvSpPr txBox="1"/>
          <p:nvPr/>
        </p:nvSpPr>
        <p:spPr>
          <a:xfrm>
            <a:off x="467544" y="1052736"/>
            <a:ext cx="770485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DO EXERCÍCIO ILEGAL DA PROFISSÃO</a:t>
            </a:r>
            <a:endParaRPr lang="pt-BR" b="1" dirty="0">
              <a:solidFill>
                <a:srgbClr val="0C0947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81126876-D0CB-4821-BCA7-5CDC889F68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2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D800513-F76A-4C72-A6E9-B0E3A5CE6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xmlns="" id="{5DE1E2AF-B47E-458E-A103-D891F94EBAEE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79512" y="2996952"/>
            <a:ext cx="874628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3F865C4-AB92-4367-A9E4-B7B4CE6A9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8" y="3642004"/>
            <a:ext cx="8933848" cy="167626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xmlns="" id="{B19DFD78-FD4D-489C-B805-BA1C0396A616}"/>
              </a:ext>
            </a:extLst>
          </p:cNvPr>
          <p:cNvCxnSpPr>
            <a:cxnSpLocks/>
          </p:cNvCxnSpPr>
          <p:nvPr/>
        </p:nvCxnSpPr>
        <p:spPr>
          <a:xfrm>
            <a:off x="179512" y="2996952"/>
            <a:ext cx="0" cy="64505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A20CF2A3-4343-4127-802F-4DE995642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489" y="2996952"/>
            <a:ext cx="164606" cy="780356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BC6CD2D9-F7B0-4258-B319-75DA42E1D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1707" y="44624"/>
            <a:ext cx="1622292" cy="12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3173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251520" y="757417"/>
            <a:ext cx="8640960" cy="5330690"/>
          </a:xfrm>
        </p:spPr>
        <p:txBody>
          <a:bodyPr anchor="ctr" anchorCtr="0"/>
          <a:lstStyle/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“ Na maioria das vezes o mau profissional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sequer visita a obra pela qual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está se responsabilizando,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para saber se esta apresenta problemas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na execução ou se está de acordo com o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que o projeto realmente propõe.</a:t>
            </a:r>
          </a:p>
          <a:p>
            <a:pPr algn="ctr"/>
            <a:endParaRPr lang="pt-BR" sz="2800" b="1" dirty="0">
              <a:ln w="18000">
                <a:noFill/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No Livro de Ordem deverá ser anotado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que a obra foi vistoriada e quais medidas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foram tomadas para sanar as </a:t>
            </a:r>
          </a:p>
          <a:p>
            <a:pPr marL="0" indent="0" algn="ctr">
              <a:buNone/>
            </a:pPr>
            <a:r>
              <a:rPr lang="pt-BR" sz="2800" b="1" dirty="0">
                <a:ln w="18000">
                  <a:noFill/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eventuais irregularidades encontradas”.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B687E47D-75C4-40BF-9AED-172E293FF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48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E9F8C62-9AC4-4970-B1FB-E88A49D5E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728" y="0"/>
            <a:ext cx="9104962" cy="628193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AA9E0089-297B-4A76-905C-FC61E2E2ADAF}"/>
              </a:ext>
            </a:extLst>
          </p:cNvPr>
          <p:cNvSpPr/>
          <p:nvPr/>
        </p:nvSpPr>
        <p:spPr>
          <a:xfrm>
            <a:off x="0" y="6021288"/>
            <a:ext cx="71642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  U  D  I  T  O  R  I  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121AE4EC-33CB-4AC9-8155-ED0669EFF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5744126"/>
            <a:ext cx="1872208" cy="99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68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B67DB233-99AB-4A40-BDEE-6296BC840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412776"/>
            <a:ext cx="7139355" cy="36004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D71D8D2D-0418-4065-B3FF-E6F6B92D22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49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1A3114E6-51B9-4A04-9C6F-048710F2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-1"/>
            <a:ext cx="849694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1134250-311B-4129-A0E5-F2187231A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"/>
            <a:ext cx="7344816" cy="35730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221088"/>
            <a:ext cx="9144001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212977"/>
            <a:ext cx="298782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48124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13BC8D60-6600-49AC-903F-920349FA8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2072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86FED218-47DA-4960-85BA-E95230EA7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8897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FD34EECC-8C36-47DD-8A1C-E4BAACFFF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9132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46CFF3F-3921-4453-AF29-0426E4EB9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3474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EE0360C8-F1E3-4CDB-897C-88711AA134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68BB1C45-A376-44F1-AB87-F1A30A241BF3}"/>
              </a:ext>
            </a:extLst>
          </p:cNvPr>
          <p:cNvSpPr/>
          <p:nvPr/>
        </p:nvSpPr>
        <p:spPr bwMode="auto">
          <a:xfrm>
            <a:off x="179512" y="602616"/>
            <a:ext cx="8784976" cy="1216366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pt-BR" sz="2300" dirty="0">
              <a:solidFill>
                <a:srgbClr val="FFFFFF"/>
              </a:solidFill>
              <a:latin typeface="Segoe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D937659F-B55B-434C-AC33-C95C0494752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2742694A-2D0D-41D8-AA11-3CF681DA6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40245"/>
            <a:ext cx="4310073" cy="3548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785C55AE-7E0D-4CE6-83CB-F849B7409BAB}"/>
              </a:ext>
            </a:extLst>
          </p:cNvPr>
          <p:cNvSpPr/>
          <p:nvPr/>
        </p:nvSpPr>
        <p:spPr>
          <a:xfrm>
            <a:off x="0" y="618654"/>
            <a:ext cx="9144000" cy="1200329"/>
          </a:xfrm>
          <a:prstGeom prst="rect">
            <a:avLst/>
          </a:prstGeom>
          <a:noFill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PROFISSIONAIS DE ENGENHARIA CIVIL COM MAIOR</a:t>
            </a:r>
          </a:p>
          <a:p>
            <a:pPr algn="ctr"/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NÚMERO DE ARTS DE EXECUÇÃO DE OBRA OU </a:t>
            </a:r>
          </a:p>
          <a:p>
            <a:pPr algn="ctr"/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PROJETO REGISTRADAS NOS ANOS DE 2015 E 2016. </a:t>
            </a:r>
          </a:p>
        </p:txBody>
      </p:sp>
      <p:sp>
        <p:nvSpPr>
          <p:cNvPr id="5" name="Seta para a esquerda 16">
            <a:extLst>
              <a:ext uri="{FF2B5EF4-FFF2-40B4-BE49-F238E27FC236}">
                <a16:creationId xmlns:a16="http://schemas.microsoft.com/office/drawing/2014/main" xmlns="" id="{F0844F18-6D35-4C27-9273-F94219AD34EB}"/>
              </a:ext>
            </a:extLst>
          </p:cNvPr>
          <p:cNvSpPr/>
          <p:nvPr/>
        </p:nvSpPr>
        <p:spPr>
          <a:xfrm>
            <a:off x="7728395" y="5047827"/>
            <a:ext cx="432048" cy="52308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A523416F-9FD9-48B4-BECF-5B2163557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57075"/>
            <a:ext cx="2230760" cy="151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382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EEF4B51B-1E2B-4845-84EF-8035ED20F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78615"/>
            <a:ext cx="7488832" cy="52627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504B6ED-5E47-493A-AD09-8994AFE32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515863"/>
            <a:ext cx="7105925" cy="60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88A99ECE-78F1-43EF-8B18-0A50F67924E2}"/>
              </a:ext>
            </a:extLst>
          </p:cNvPr>
          <p:cNvSpPr/>
          <p:nvPr/>
        </p:nvSpPr>
        <p:spPr bwMode="auto">
          <a:xfrm>
            <a:off x="179512" y="134044"/>
            <a:ext cx="8784976" cy="1134716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pt-BR" sz="2300" dirty="0">
              <a:solidFill>
                <a:srgbClr val="FFFFFF"/>
              </a:solidFill>
              <a:latin typeface="Segoe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19236"/>
            <a:ext cx="9144000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ALGUMAS CIDADES QUE POSSUEM </a:t>
            </a:r>
            <a:b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OU POSSUÍRAM LEIS OU CÓDIGO DE OBRA </a:t>
            </a:r>
          </a:p>
          <a:p>
            <a:pPr algn="ctr"/>
            <a:r>
              <a:rPr lang="pt-BR" sz="2400" b="1" spc="300" dirty="0">
                <a:solidFill>
                  <a:srgbClr val="0C0947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 CADERNETA DE OBRAS (LIVRO DE ORDEM):</a:t>
            </a:r>
          </a:p>
          <a:p>
            <a:pPr algn="ctr"/>
            <a:endParaRPr lang="pt-BR" sz="2300" dirty="0">
              <a:highlight>
                <a:srgbClr val="0C0947"/>
              </a:highligh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ESTADO DE SÃO PAULO:  Amparo/07 - Araraquara/03 - Avaré/02 - Atibaia/07 - Barueri/01 - Bertioga/03 - Botucatu/16 -  Caçapava/01- Cajamar/13 - Campos do Jordão/15 - Caraguatatuba/02 - Cotia/98 - Franca/03 - Guaratinguetá/05 - Guarulhos/00 - Guarujá/98 -  Jandira/10 - Jacareí/99 - Jundiaí/06 - Itanhaém/03 -  Itapecerica da Serra/07 -  Itapeva/07 -   Itapevi/08 -  Jaboticabal/03  - Lençóis Paulista/14 – Lins/01 -  Lorena/12 – Marília/04 -  </a:t>
            </a:r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Mococa/03 </a:t>
            </a:r>
            <a:r>
              <a:rPr lang="pt-BR" sz="2300" dirty="0" smtClean="0"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pt-BR" sz="2300" dirty="0" smtClean="0">
                <a:ea typeface="Tahoma" panose="020B0604030504040204" pitchFamily="34" charset="0"/>
                <a:cs typeface="Tahoma" panose="020B0604030504040204" pitchFamily="34" charset="0"/>
              </a:rPr>
              <a:t>Mogi </a:t>
            </a:r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Guaçu /02 - Mogi Mirim/03 - Osasco/95 - Ourinhos/08 - Penápolis/04 - Pindamonhangaba/08 - Piracicaba/07 - Poá/86 -  Santana de Parnaíba/03 - São Sebastião/07 - São José dos Campos/00 -  São José do Rio Preto/05 - Socorro/04 - Valinhos/03 </a:t>
            </a:r>
            <a:r>
              <a:rPr lang="pt-BR" sz="2300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pt-BR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Vargem Grande Paulista/95 - Votuporanga/03 - Taubaté/14 - Ubatuba/04</a:t>
            </a:r>
          </a:p>
          <a:p>
            <a:pPr algn="ctr"/>
            <a:endParaRPr lang="pt-BR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ESTADO DE MINAS GERAIS :  Alfenas/ 05 – </a:t>
            </a:r>
          </a:p>
          <a:p>
            <a:pPr algn="ctr"/>
            <a:r>
              <a:rPr lang="pt-BR" sz="2300" dirty="0">
                <a:ea typeface="Tahoma" panose="020B0604030504040204" pitchFamily="34" charset="0"/>
                <a:cs typeface="Tahoma" panose="020B0604030504040204" pitchFamily="34" charset="0"/>
              </a:rPr>
              <a:t>São Sebastião do Paraíso/11</a:t>
            </a:r>
          </a:p>
        </p:txBody>
      </p:sp>
    </p:spTree>
    <p:extLst>
      <p:ext uri="{BB962C8B-B14F-4D97-AF65-F5344CB8AC3E}">
        <p14:creationId xmlns:p14="http://schemas.microsoft.com/office/powerpoint/2010/main" val="296049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8A91DA9-5E54-4262-B9A1-D586DB54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20" y="1196751"/>
            <a:ext cx="8597266" cy="472634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66069E31-E2E9-442E-B30A-B65261A5E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958" y="4941168"/>
            <a:ext cx="4579146" cy="216024"/>
          </a:xfrm>
          <a:prstGeom prst="rect">
            <a:avLst/>
          </a:prstGeom>
        </p:spPr>
      </p:pic>
      <p:sp>
        <p:nvSpPr>
          <p:cNvPr id="9" name="Seta: para Cima 8">
            <a:extLst>
              <a:ext uri="{FF2B5EF4-FFF2-40B4-BE49-F238E27FC236}">
                <a16:creationId xmlns:a16="http://schemas.microsoft.com/office/drawing/2014/main" xmlns="" id="{4E272F14-1D5B-428F-BFDA-5AFB81BFA3EC}"/>
              </a:ext>
            </a:extLst>
          </p:cNvPr>
          <p:cNvSpPr/>
          <p:nvPr/>
        </p:nvSpPr>
        <p:spPr>
          <a:xfrm>
            <a:off x="4788024" y="5320654"/>
            <a:ext cx="576064" cy="5497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A26C043D-7A58-4B10-9336-895612413BDA}"/>
              </a:ext>
            </a:extLst>
          </p:cNvPr>
          <p:cNvSpPr txBox="1"/>
          <p:nvPr/>
        </p:nvSpPr>
        <p:spPr>
          <a:xfrm>
            <a:off x="2627784" y="3284984"/>
            <a:ext cx="6120680" cy="648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xmlns="" id="{C18897CA-8ED1-4F22-882D-19EEC83A0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3941198"/>
            <a:ext cx="6120680" cy="6462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F0683F2A-9098-4993-AF11-2C1DC5CAE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1747" y="3475267"/>
            <a:ext cx="6050578" cy="102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5600B19-2EAA-4C74-BDE0-C3203D888FAE}"/>
              </a:ext>
            </a:extLst>
          </p:cNvPr>
          <p:cNvSpPr/>
          <p:nvPr/>
        </p:nvSpPr>
        <p:spPr>
          <a:xfrm>
            <a:off x="2286000" y="241333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Cabe ao CREA, por imposição legal, investigar se as prescrições legais atinentes ao exercício profissional estão sendo atendidas e se dele participam efetivamente profissionais habilitados para tanto, não se reveste de ilegalidade a recusa em proceder ao registro de Atestado de Responsabilidade Técnica, se não houver a efetiva participação de profissional responsabilizando-se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94424E1-372F-44CD-A7BA-13BFF0AB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0422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C8FBAC68-0D82-4B36-BE42-8F1DB4DC1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7823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CD191A6-3190-40A6-B0BD-A4F78194C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332" y="0"/>
            <a:ext cx="9189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110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A95C4FB8-3744-43E3-8B10-1FFB9E072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50405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8A5E9EDE-B29A-453A-862D-EC5454F71DF3}"/>
              </a:ext>
            </a:extLst>
          </p:cNvPr>
          <p:cNvSpPr/>
          <p:nvPr/>
        </p:nvSpPr>
        <p:spPr>
          <a:xfrm>
            <a:off x="251520" y="1052736"/>
            <a:ext cx="5886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Precisamos de ações que implicam a participação </a:t>
            </a:r>
          </a:p>
          <a:p>
            <a:r>
              <a:rPr lang="pt-BR" sz="32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efetiva e a autoria declarada </a:t>
            </a:r>
          </a:p>
          <a:p>
            <a:r>
              <a:rPr lang="pt-BR" sz="32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 profissionais legalmente habilitados...</a:t>
            </a:r>
            <a:endParaRPr lang="pt-BR" sz="32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3D2316C-F298-4C2E-B9F5-3F4CB2851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3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05E6873-1029-47C9-B90A-691033A5064B}"/>
              </a:ext>
            </a:extLst>
          </p:cNvPr>
          <p:cNvSpPr txBox="1"/>
          <p:nvPr/>
        </p:nvSpPr>
        <p:spPr>
          <a:xfrm>
            <a:off x="129378" y="658431"/>
            <a:ext cx="94111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300" dirty="0">
                <a:solidFill>
                  <a:srgbClr val="0C0947"/>
                </a:solidFill>
              </a:rPr>
              <a:t>A EVOLUÇÃO DO PROCESSO </a:t>
            </a:r>
          </a:p>
          <a:p>
            <a:pPr algn="ctr"/>
            <a:r>
              <a:rPr lang="pt-BR" sz="3200" b="1" spc="300" dirty="0">
                <a:solidFill>
                  <a:srgbClr val="0C0947"/>
                </a:solidFill>
              </a:rPr>
              <a:t>DE FISCALIZAÇÃO GERA </a:t>
            </a:r>
          </a:p>
          <a:p>
            <a:pPr algn="ctr"/>
            <a:r>
              <a:rPr lang="pt-BR" sz="3200" b="1" spc="300" dirty="0">
                <a:solidFill>
                  <a:srgbClr val="0C0947"/>
                </a:solidFill>
              </a:rPr>
              <a:t>QUESTIONAMENTOS E, </a:t>
            </a:r>
          </a:p>
          <a:p>
            <a:pPr algn="ctr"/>
            <a:r>
              <a:rPr lang="pt-BR" sz="3200" b="1" spc="300" dirty="0">
                <a:solidFill>
                  <a:srgbClr val="0C0947"/>
                </a:solidFill>
              </a:rPr>
              <a:t>CONSEQUENTEMENTE, </a:t>
            </a:r>
          </a:p>
          <a:p>
            <a:pPr algn="ctr"/>
            <a:r>
              <a:rPr lang="pt-BR" sz="3200" b="1" spc="300" dirty="0">
                <a:solidFill>
                  <a:srgbClr val="0C0947"/>
                </a:solidFill>
              </a:rPr>
              <a:t>O APRIMORAMENTO...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01B22E9-1A46-492F-8C4E-341AF4740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717032"/>
            <a:ext cx="9014622" cy="17281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E8A6D27-C814-4DBE-901D-986AC8D566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02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66B75CBC-5D21-4AC2-B48C-E6984C694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72669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32FD2D4-6D26-47E9-B4D6-651585153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2724039"/>
            <a:ext cx="4460875" cy="263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160" tIns="46080" rIns="92160" bIns="46080">
            <a:spAutoFit/>
          </a:bodyPr>
          <a:lstStyle>
            <a:lvl1pPr marL="88900" indent="-88900"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1pPr>
            <a:lvl2pPr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89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 sz="2400">
                <a:solidFill>
                  <a:schemeClr val="bg1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 marL="57150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t-BR" sz="2800" baseline="300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Multa;</a:t>
            </a:r>
          </a:p>
          <a:p>
            <a:pPr marL="57150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t-BR" sz="2800" baseline="300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Advertência Reservada;</a:t>
            </a:r>
          </a:p>
          <a:p>
            <a:pPr marL="57150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t-BR" sz="2800" baseline="300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Censura Pública;</a:t>
            </a:r>
          </a:p>
          <a:p>
            <a:pPr marL="57150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t-BR" sz="2800" baseline="300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Suspensão Temporária do Exercício Profissional;</a:t>
            </a:r>
          </a:p>
          <a:p>
            <a:pPr marL="57150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t-BR" sz="2800" baseline="300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Cancelamento Definitivo do Registro.</a:t>
            </a:r>
          </a:p>
        </p:txBody>
      </p:sp>
      <p:pic>
        <p:nvPicPr>
          <p:cNvPr id="6" name="Picture 6" descr="https://encrypted-tbn3.gstatic.com/images?q=tbn:ANd9GcSjBC2SITkVKmyxwnsDRdbLQtkoh5HYt59yvMehOqULewqwufB2">
            <a:hlinkClick r:id="rId3"/>
            <a:extLst>
              <a:ext uri="{FF2B5EF4-FFF2-40B4-BE49-F238E27FC236}">
                <a16:creationId xmlns:a16="http://schemas.microsoft.com/office/drawing/2014/main" xmlns="" id="{64B35893-B8C8-4597-8CD0-12A1C0B29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2701878"/>
            <a:ext cx="3263444" cy="230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icar 9">
            <a:extLst>
              <a:ext uri="{FF2B5EF4-FFF2-40B4-BE49-F238E27FC236}">
                <a16:creationId xmlns:a16="http://schemas.microsoft.com/office/drawing/2014/main" xmlns="" id="{B85A654F-8E09-410F-844C-89E335409435}"/>
              </a:ext>
            </a:extLst>
          </p:cNvPr>
          <p:cNvSpPr/>
          <p:nvPr/>
        </p:nvSpPr>
        <p:spPr bwMode="auto">
          <a:xfrm>
            <a:off x="5220072" y="2363775"/>
            <a:ext cx="3459807" cy="3081449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pt-BR">
              <a:latin typeface="Times New Roman" charset="0"/>
              <a:ea typeface="Lucida Sans Unicode" pitchFamily="34" charset="0"/>
              <a:cs typeface="Lucida Sans Unicode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6358F43-317C-4990-8A4F-3F08B10081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  <p:sp>
        <p:nvSpPr>
          <p:cNvPr id="10" name="Retângulo 2">
            <a:extLst>
              <a:ext uri="{FF2B5EF4-FFF2-40B4-BE49-F238E27FC236}">
                <a16:creationId xmlns:a16="http://schemas.microsoft.com/office/drawing/2014/main" xmlns="" id="{8F21FE35-1060-4E4B-8331-DBA2B716C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b="1" spc="300" dirty="0">
                <a:solidFill>
                  <a:srgbClr val="0C0947"/>
                </a:solidFill>
              </a:rPr>
              <a:t>PENALIDADES APLICÁVEIS</a:t>
            </a:r>
          </a:p>
        </p:txBody>
      </p:sp>
    </p:spTree>
    <p:extLst>
      <p:ext uri="{BB962C8B-B14F-4D97-AF65-F5344CB8AC3E}">
        <p14:creationId xmlns:p14="http://schemas.microsoft.com/office/powerpoint/2010/main" val="153040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B815A0F5-CE8A-455F-A6BD-F22B1E2BE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74"/>
            <a:ext cx="9144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5D8F1F8-9C2C-4A39-BF4A-0A94A63053D4}"/>
              </a:ext>
            </a:extLst>
          </p:cNvPr>
          <p:cNvSpPr txBox="1"/>
          <p:nvPr/>
        </p:nvSpPr>
        <p:spPr>
          <a:xfrm>
            <a:off x="0" y="6669360"/>
            <a:ext cx="9144000" cy="369332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BBC61EC1-98F3-425E-A4A8-9A4DDCBF8D4D}"/>
              </a:ext>
            </a:extLst>
          </p:cNvPr>
          <p:cNvSpPr/>
          <p:nvPr/>
        </p:nvSpPr>
        <p:spPr>
          <a:xfrm>
            <a:off x="5562977" y="683985"/>
            <a:ext cx="3185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spc="-150" dirty="0">
                <a:ln w="3175">
                  <a:noFill/>
                </a:ln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NOVOS DESAFIOS...</a:t>
            </a:r>
          </a:p>
        </p:txBody>
      </p:sp>
    </p:spTree>
    <p:extLst>
      <p:ext uri="{BB962C8B-B14F-4D97-AF65-F5344CB8AC3E}">
        <p14:creationId xmlns:p14="http://schemas.microsoft.com/office/powerpoint/2010/main" val="6892818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358D3E8-B2A2-45FE-8659-7751E066B413}"/>
              </a:ext>
            </a:extLst>
          </p:cNvPr>
          <p:cNvSpPr/>
          <p:nvPr/>
        </p:nvSpPr>
        <p:spPr>
          <a:xfrm>
            <a:off x="683568" y="188640"/>
            <a:ext cx="7632848" cy="65556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O GT LIVRO DE ORDEM do Crea-SP vem estudando um sistema que possibilitará metodologia </a:t>
            </a:r>
            <a:endParaRPr lang="pt-BR" sz="2800" b="1" dirty="0" smtClean="0">
              <a:ln w="9525">
                <a:noFill/>
                <a:prstDash val="solid"/>
              </a:ln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800" b="1" dirty="0" smtClean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mais </a:t>
            </a:r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precisa e confiável pela Web:</a:t>
            </a:r>
          </a:p>
          <a:p>
            <a:pPr algn="ctr"/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uma plataforma </a:t>
            </a:r>
            <a:r>
              <a:rPr lang="pt-BR" sz="2800" b="1" dirty="0" smtClean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- LIVRO </a:t>
            </a:r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DE ORDEM DO CREA-SP,</a:t>
            </a:r>
          </a:p>
          <a:p>
            <a:pPr algn="ctr"/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baseada em quatro pilares - rapidez, facilidade, precisão e segurança -, com senhas de validação de serviços, além de possibilitar a </a:t>
            </a:r>
          </a:p>
          <a:p>
            <a:pPr algn="ctr"/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informação praticamente em tempo real. </a:t>
            </a:r>
          </a:p>
          <a:p>
            <a:pPr algn="ctr"/>
            <a:endParaRPr lang="pt-BR" sz="2800" b="1" dirty="0">
              <a:ln w="9525">
                <a:noFill/>
                <a:prstDash val="solid"/>
              </a:ln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Outra vantagem é o fato de que o futuro aplicativo poderá ser utilizado por fiscais e servidores que atualizam o banco de informações que poderão ser consultadas pela Controladoria Geral do Estado e pelo Tribunal de Contas, </a:t>
            </a:r>
            <a:endParaRPr lang="pt-BR" sz="2800" b="1" dirty="0" smtClean="0">
              <a:ln w="9525">
                <a:noFill/>
                <a:prstDash val="solid"/>
              </a:ln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800" b="1" dirty="0" smtClean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além </a:t>
            </a:r>
            <a:r>
              <a:rPr lang="pt-BR" sz="2800" b="1" dirty="0">
                <a:ln w="9525">
                  <a:noFill/>
                  <a:prstDash val="solid"/>
                </a:ln>
                <a:ea typeface="Tahoma" panose="020B0604030504040204" pitchFamily="34" charset="0"/>
                <a:cs typeface="Tahoma" panose="020B0604030504040204" pitchFamily="34" charset="0"/>
              </a:rPr>
              <a:t>de disponibilizadas à Sociedade.</a:t>
            </a:r>
          </a:p>
        </p:txBody>
      </p:sp>
    </p:spTree>
    <p:extLst>
      <p:ext uri="{BB962C8B-B14F-4D97-AF65-F5344CB8AC3E}">
        <p14:creationId xmlns:p14="http://schemas.microsoft.com/office/powerpoint/2010/main" val="3768222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6627B47-1439-45A1-A8F0-CAEE1DC94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90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994B2B20-4B17-4544-BFB1-A2700AD2329C}"/>
              </a:ext>
            </a:extLst>
          </p:cNvPr>
          <p:cNvSpPr txBox="1"/>
          <p:nvPr/>
        </p:nvSpPr>
        <p:spPr>
          <a:xfrm>
            <a:off x="5119724" y="6273225"/>
            <a:ext cx="402427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luz no horizonte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05E6873-1029-47C9-B90A-691033A5064B}"/>
              </a:ext>
            </a:extLst>
          </p:cNvPr>
          <p:cNvSpPr txBox="1"/>
          <p:nvPr/>
        </p:nvSpPr>
        <p:spPr>
          <a:xfrm>
            <a:off x="-34009" y="1627583"/>
            <a:ext cx="410445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Livro de Ordem em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10381A0D-2200-40F4-87EF-149A9E4CD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4990558"/>
            <a:ext cx="4788024" cy="186345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3575"/>
            <a:ext cx="4355976" cy="4640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53377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97310" y="1090465"/>
            <a:ext cx="8460432" cy="576753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Combater o exercício ilegal da profissão;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Garantir a segurança e a proteção da população;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Economia e qualidade das obras, beneficiando os consumidores que contratam esses serviços;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Impedir a proliferação de obras clandestinas </a:t>
            </a:r>
            <a:endParaRPr lang="pt-BR" sz="2800" dirty="0" smtClean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em desacordo com as normas expedidas pelos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órgãos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competentes;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Atendimento ao Código de Obras da Prefeitura e demais exigências municipais, propiciando mais beleza e qualidade urbanística na cidade;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Atendimento a normas contidas na Lei nº 8078/90 (Código de Defesa do Consumidor).</a:t>
            </a:r>
          </a:p>
        </p:txBody>
      </p:sp>
      <p:sp>
        <p:nvSpPr>
          <p:cNvPr id="9" name="Retângulo 2">
            <a:extLst>
              <a:ext uri="{FF2B5EF4-FFF2-40B4-BE49-F238E27FC236}">
                <a16:creationId xmlns:a16="http://schemas.microsoft.com/office/drawing/2014/main" xmlns="" id="{4A288CAD-3147-4291-A7C4-A00EC86B2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b="1" spc="300" dirty="0">
                <a:solidFill>
                  <a:srgbClr val="0C0947"/>
                </a:solidFill>
              </a:rPr>
              <a:t>VANTAGENS</a:t>
            </a:r>
            <a:endParaRPr lang="pt-BR" altLang="pt-BR" b="1" spc="300" dirty="0">
              <a:solidFill>
                <a:srgbClr val="0C09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944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66AD4E5-0918-45A4-A7C6-4EB5BCCCB746}"/>
              </a:ext>
            </a:extLst>
          </p:cNvPr>
          <p:cNvSpPr/>
          <p:nvPr/>
        </p:nvSpPr>
        <p:spPr>
          <a:xfrm>
            <a:off x="67644" y="1965032"/>
            <a:ext cx="9109520" cy="506436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285750" indent="-285750" algn="ctr">
              <a:buFontTx/>
              <a:buChar char="-"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 art. 1º da Lei nº 6.496/77 determina que "todo contrato, escrito ou verbal, para a execução de obras ou prestação de quaisquer serviços profissionais referentes à Engenharia e à Agronomia fica sujeito à Anotação de Responsabilidade Técnica (ART)”.</a:t>
            </a:r>
            <a:b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2400" b="1" dirty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“Cabe ao CREA, por imposição legal, </a:t>
            </a:r>
          </a:p>
          <a:p>
            <a:pPr algn="ctr"/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investigar se as prescrições legais atinentes ao exercício profissional estão sendo atendidas e se dele participam efetivamente profissionais habilitados. Para tanto, não se reveste de ilegalidade a recusa em proceder ao registro de Atestado de Responsabilidade Técnica </a:t>
            </a:r>
            <a:endParaRPr lang="pt-BR" sz="2400" b="1" dirty="0" smtClean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obras realizadas pela não participação efetiva </a:t>
            </a:r>
            <a:endParaRPr lang="pt-BR" sz="2400" b="1" dirty="0" smtClean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na obra </a:t>
            </a: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ou serviços de Engenharia”.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6D5D493-5CCF-4A63-B9D5-3CF3E75D3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12003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RECUSA DE REGISTRO DE ATESTADOS DE OBRAS ANOTAÇÃO DE RESPONSABILIDADE TÉCNICA</a:t>
            </a:r>
            <a:b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LIVRO DE ORDEM</a:t>
            </a:r>
            <a:endParaRPr lang="pt-BR" altLang="pt-BR" sz="2400" b="1" spc="300" dirty="0">
              <a:solidFill>
                <a:srgbClr val="0C09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17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E06ACC33-E577-43EC-9528-A2501210C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260648"/>
            <a:ext cx="3672408" cy="205787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AEF85322-A06E-47EA-8104-99ADFDA08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2420888"/>
            <a:ext cx="8506801" cy="413988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75792" y="2708920"/>
            <a:ext cx="336491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SE NÃO UTILIZAR </a:t>
            </a:r>
          </a:p>
          <a:p>
            <a:r>
              <a:rPr lang="pt-BR" sz="3200" b="1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 LIVRO DE ORDEM,  </a:t>
            </a:r>
          </a:p>
          <a:p>
            <a:r>
              <a:rPr lang="pt-BR" sz="3200" b="1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NÃO SE OBTÉM </a:t>
            </a:r>
          </a:p>
          <a:p>
            <a:r>
              <a:rPr lang="pt-BR" sz="3200" b="1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 ACERVO TÉCNICO...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46451E1F-F41B-43C9-8454-95B224E20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620688"/>
            <a:ext cx="4248472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77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83568" y="1172701"/>
            <a:ext cx="7704856" cy="568529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fiscalização pode anular a ART.</a:t>
            </a:r>
          </a:p>
          <a:p>
            <a:endParaRPr lang="pt-BR" sz="2400" dirty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Resolução nº. 1.025:  “Art. 25 A nulidade da ART ocorrerá quando:” (...) “III – for verificado que o profissional emprestou seu nome a pessoas físicas ou jurídicas sem sua real participação nas atividades técnicas descritas na ART...”.</a:t>
            </a:r>
          </a:p>
          <a:p>
            <a:endParaRPr lang="pt-BR" sz="2400" dirty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4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“O cancelamento da ART configura ato inerente à fiscalização do exercício profissional, pelo CREA, </a:t>
            </a:r>
            <a:endParaRPr lang="pt-BR" sz="2400" i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2400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24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virtude do bem maior, </a:t>
            </a:r>
          </a:p>
          <a:p>
            <a:pPr algn="ctr"/>
            <a:r>
              <a:rPr lang="pt-BR" sz="24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que é o interesse público”.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2805BD2-E61C-4B3E-9E08-B37A5DA28F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  <p:sp>
        <p:nvSpPr>
          <p:cNvPr id="10" name="Retângulo 2">
            <a:extLst>
              <a:ext uri="{FF2B5EF4-FFF2-40B4-BE49-F238E27FC236}">
                <a16:creationId xmlns:a16="http://schemas.microsoft.com/office/drawing/2014/main" xmlns="" id="{7C644311-9B3B-4EED-A807-14F922190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b="1" spc="300" dirty="0">
                <a:solidFill>
                  <a:srgbClr val="0C0947"/>
                </a:solidFill>
              </a:rPr>
              <a:t>SEM O LIVRO DE ORDEM</a:t>
            </a:r>
          </a:p>
        </p:txBody>
      </p:sp>
    </p:spTree>
    <p:extLst>
      <p:ext uri="{BB962C8B-B14F-4D97-AF65-F5344CB8AC3E}">
        <p14:creationId xmlns:p14="http://schemas.microsoft.com/office/powerpoint/2010/main" val="4173072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0" y="1772816"/>
            <a:ext cx="9131449" cy="3960440"/>
          </a:xfrm>
          <a:prstGeom prst="rect">
            <a:avLst/>
          </a:prstGeom>
        </p:spPr>
        <p:txBody>
          <a:bodyPr vert="horz" lIns="828000" tIns="45720" rIns="82800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falta do Livro de Ordem na obra ou serviço de Engenharia contraria o Código de Defesa do Consumidor, Lei nº. 8.078, de 11 de dezembro de 1990, no artigo 39º, que diz:</a:t>
            </a:r>
          </a:p>
          <a:p>
            <a:pPr marL="0" indent="0" algn="ctr" fontAlgn="base">
              <a:buNone/>
            </a:pPr>
            <a:endParaRPr lang="pt-BR" sz="2400" dirty="0">
              <a:solidFill>
                <a:schemeClr val="bg2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/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"É vedado ao fornecedor de produtos ou serviços:</a:t>
            </a:r>
            <a:b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VIII – </a:t>
            </a:r>
            <a:r>
              <a:rPr lang="pt-BR" sz="2400" b="1" i="1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colocar, no mercado de consumo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qualquer produto </a:t>
            </a:r>
            <a:r>
              <a:rPr lang="pt-BR" sz="2400" b="1" i="1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ou serviço em desacordo com as normas expedidas pelos órgãos oficiais competentes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ou, se normas específicas não existem, pela </a:t>
            </a:r>
          </a:p>
          <a:p>
            <a:pPr marL="0" indent="0" algn="ctr" fontAlgn="base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Associação Brasileira de Normas Técnicas".</a:t>
            </a:r>
            <a:br>
              <a:rPr lang="pt-BR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2400" dirty="0">
              <a:solidFill>
                <a:schemeClr val="bg2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4713FAC9-05D4-46CC-B81C-216016263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  <p:sp>
        <p:nvSpPr>
          <p:cNvPr id="9" name="Retângulo 2">
            <a:extLst>
              <a:ext uri="{FF2B5EF4-FFF2-40B4-BE49-F238E27FC236}">
                <a16:creationId xmlns:a16="http://schemas.microsoft.com/office/drawing/2014/main" xmlns="" id="{243B6CB6-F360-43B5-9D59-D4E4A5D36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b="1" spc="300" dirty="0">
                <a:solidFill>
                  <a:srgbClr val="0C0947"/>
                </a:solidFill>
              </a:rPr>
              <a:t>PENALIDADES AO PROFISSIONAL</a:t>
            </a:r>
          </a:p>
        </p:txBody>
      </p:sp>
    </p:spTree>
    <p:extLst>
      <p:ext uri="{BB962C8B-B14F-4D97-AF65-F5344CB8AC3E}">
        <p14:creationId xmlns:p14="http://schemas.microsoft.com/office/powerpoint/2010/main" val="3511741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51548" y="1366229"/>
            <a:ext cx="9396536" cy="5301208"/>
          </a:xfrm>
        </p:spPr>
        <p:txBody>
          <a:bodyPr lIns="900000" rIns="900000" anchor="ctr" anchorCtr="0">
            <a:noAutofit/>
          </a:bodyPr>
          <a:lstStyle/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falta do Livro de Ordem no local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da obra ou serviço, bem como dos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respectivos registros e providências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estabelecidas na Resolução nº 1.024 do Confea,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é considerada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exercício ilegal da profissão </a:t>
            </a:r>
            <a:endParaRPr lang="pt-BR" sz="2400" dirty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e ensejará apuração de infração à luz da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alínea “c” do art. 6º da Lei nº 5.194/66,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 ao art. 9º do Código de Ética do Profissional, 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a aplicação das penalidades previstas 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nos arts. 72 e 73 da Lei nº 5.194/66.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664706C-008B-401E-8840-FBAAA194A2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  <p:sp>
        <p:nvSpPr>
          <p:cNvPr id="7" name="Retângulo 2">
            <a:extLst>
              <a:ext uri="{FF2B5EF4-FFF2-40B4-BE49-F238E27FC236}">
                <a16:creationId xmlns:a16="http://schemas.microsoft.com/office/drawing/2014/main" xmlns="" id="{24048FE3-7F7B-4728-8B93-D17922E7B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b="1" spc="300" dirty="0">
                <a:solidFill>
                  <a:srgbClr val="0C0947"/>
                </a:solidFill>
              </a:rPr>
              <a:t>PENALIDADES AO PROFISSIONAL</a:t>
            </a:r>
          </a:p>
        </p:txBody>
      </p:sp>
    </p:spTree>
    <p:extLst>
      <p:ext uri="{BB962C8B-B14F-4D97-AF65-F5344CB8AC3E}">
        <p14:creationId xmlns:p14="http://schemas.microsoft.com/office/powerpoint/2010/main" val="3832921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40">
              <a:schemeClr val="tx1">
                <a:lumMod val="95000"/>
              </a:schemeClr>
            </a:gs>
            <a:gs pos="45000">
              <a:schemeClr val="accent1">
                <a:lumMod val="5000"/>
                <a:lumOff val="95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76BF019B-E7BD-445C-9E3C-C018DE12B3A2}"/>
              </a:ext>
            </a:extLst>
          </p:cNvPr>
          <p:cNvSpPr/>
          <p:nvPr/>
        </p:nvSpPr>
        <p:spPr>
          <a:xfrm>
            <a:off x="0" y="1269915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9075" algn="ctr">
              <a:spcAft>
                <a:spcPts val="0"/>
              </a:spcAft>
            </a:pPr>
            <a:r>
              <a:rPr lang="pt-BR" sz="54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Combater a corrupção </a:t>
            </a:r>
          </a:p>
          <a:p>
            <a:pPr marL="219075" algn="ctr">
              <a:spcAft>
                <a:spcPts val="0"/>
              </a:spcAft>
            </a:pPr>
            <a:r>
              <a:rPr lang="pt-BR" sz="54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é fundamental para se alcançar ações mais transparentes, justas </a:t>
            </a:r>
          </a:p>
          <a:p>
            <a:pPr marL="219075" algn="ctr">
              <a:spcAft>
                <a:spcPts val="0"/>
              </a:spcAft>
            </a:pPr>
            <a:r>
              <a:rPr lang="pt-BR" sz="5400" b="1" dirty="0">
                <a:highlight>
                  <a:srgbClr val="0C0947"/>
                </a:highlight>
                <a:ea typeface="Tahoma" panose="020B0604030504040204" pitchFamily="34" charset="0"/>
                <a:cs typeface="Tahoma" panose="020B0604030504040204" pitchFamily="34" charset="0"/>
              </a:rPr>
              <a:t>e eficientes.</a:t>
            </a:r>
          </a:p>
        </p:txBody>
      </p:sp>
    </p:spTree>
    <p:extLst>
      <p:ext uri="{BB962C8B-B14F-4D97-AF65-F5344CB8AC3E}">
        <p14:creationId xmlns:p14="http://schemas.microsoft.com/office/powerpoint/2010/main" val="177881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908720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200" dirty="0">
              <a:solidFill>
                <a:schemeClr val="bg2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32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Acaba com a irresponsabilidade do profissional ausente e relapso, proporcionando à Sociedade maior segurança e rastreabilidade. </a:t>
            </a:r>
          </a:p>
          <a:p>
            <a:pPr algn="ctr"/>
            <a:r>
              <a:rPr lang="pt-BR" sz="32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Se por um lado cria uma responsabilidade </a:t>
            </a:r>
          </a:p>
          <a:p>
            <a:pPr algn="ctr"/>
            <a:r>
              <a:rPr lang="pt-BR" sz="32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 mais para o profissional, por outro permite melhorar a fiscalização e a segurança, </a:t>
            </a:r>
          </a:p>
          <a:p>
            <a:pPr algn="ctr"/>
            <a:r>
              <a:rPr lang="pt-BR" sz="32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exigindo a efetiva e real participação do profissional nas atividades e empreendimentos </a:t>
            </a:r>
            <a:r>
              <a:rPr lang="pt-BR" sz="3200" dirty="0" smtClean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3200" dirty="0">
                <a:solidFill>
                  <a:schemeClr val="bg2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Engenharia e Agronomia.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42E8EEFF-CF03-4991-905A-877B65A89D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7" t="75850"/>
          <a:stretch/>
        </p:blipFill>
        <p:spPr>
          <a:xfrm>
            <a:off x="7740351" y="5229200"/>
            <a:ext cx="1406581" cy="1656184"/>
          </a:xfrm>
          <a:prstGeom prst="rect">
            <a:avLst/>
          </a:prstGeom>
        </p:spPr>
      </p:pic>
      <p:sp>
        <p:nvSpPr>
          <p:cNvPr id="6" name="Retângulo 2">
            <a:extLst>
              <a:ext uri="{FF2B5EF4-FFF2-40B4-BE49-F238E27FC236}">
                <a16:creationId xmlns:a16="http://schemas.microsoft.com/office/drawing/2014/main" xmlns="" id="{CCF8AF0C-73C0-40DA-9FB7-BAD69D3EA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00" y="764704"/>
            <a:ext cx="768224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b="1" spc="300" dirty="0">
                <a:solidFill>
                  <a:srgbClr val="0C0947"/>
                </a:solidFill>
              </a:rPr>
              <a:t>APLICAÇÃO DO LIVRO DE ORDEM</a:t>
            </a:r>
          </a:p>
        </p:txBody>
      </p:sp>
    </p:spTree>
    <p:extLst>
      <p:ext uri="{BB962C8B-B14F-4D97-AF65-F5344CB8AC3E}">
        <p14:creationId xmlns:p14="http://schemas.microsoft.com/office/powerpoint/2010/main" val="28207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" y="0"/>
            <a:ext cx="912958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043608" y="206084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LIVRO DE ORDEM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9512" y="4869160"/>
            <a:ext cx="8856984" cy="954107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 O ELO ENTRE A EFETIVA PARTICIPAÇÃO </a:t>
            </a:r>
          </a:p>
          <a:p>
            <a:pPr algn="ctr"/>
            <a:r>
              <a:rPr lang="pt-BR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A RESPONSABILIZAÇÃO PERANTE </a:t>
            </a:r>
            <a:r>
              <a:rPr lang="pt-BR" sz="28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SOCIEDADE.</a:t>
            </a:r>
            <a:endParaRPr lang="pt-BR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796136" y="188640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RASTREABILIDADE</a:t>
            </a:r>
          </a:p>
        </p:txBody>
      </p:sp>
    </p:spTree>
    <p:extLst>
      <p:ext uri="{BB962C8B-B14F-4D97-AF65-F5344CB8AC3E}">
        <p14:creationId xmlns:p14="http://schemas.microsoft.com/office/powerpoint/2010/main" val="53376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4590B8B3-C3F3-491E-9D3B-0E0B7184A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565DC0CD-56DE-4017-BABF-5606B3EA4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Imagem 5">
            <a:extLst>
              <a:ext uri="{FF2B5EF4-FFF2-40B4-BE49-F238E27FC236}">
                <a16:creationId xmlns:a16="http://schemas.microsoft.com/office/drawing/2014/main" xmlns="" id="{16749A1B-1223-4374-B9AC-B5D1EB4E18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794D0D5F-F023-4F74-A3F1-6CDC3DE9641B}"/>
              </a:ext>
            </a:extLst>
          </p:cNvPr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</a:rPr>
              <a:t>www.creasp.org.br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2999897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Branco com fonte Courier para slides de código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3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4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5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6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7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8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9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0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1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2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3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4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5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6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7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8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19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0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1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2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3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ppt/theme/themeOverride24.xml><?xml version="1.0" encoding="utf-8"?>
<a:themeOverride xmlns:a="http://schemas.openxmlformats.org/drawingml/2006/main">
  <a:clrScheme name="Blue Template-Template">
    <a:dk1>
      <a:srgbClr val="000000"/>
    </a:dk1>
    <a:lt1>
      <a:srgbClr val="FFFFFF"/>
    </a:lt1>
    <a:dk2>
      <a:srgbClr val="050595"/>
    </a:dk2>
    <a:lt2>
      <a:srgbClr val="FFFF99"/>
    </a:lt2>
    <a:accent1>
      <a:srgbClr val="FFC000"/>
    </a:accent1>
    <a:accent2>
      <a:srgbClr val="3497AE"/>
    </a:accent2>
    <a:accent3>
      <a:srgbClr val="DF8045"/>
    </a:accent3>
    <a:accent4>
      <a:srgbClr val="7DCC2E"/>
    </a:accent4>
    <a:accent5>
      <a:srgbClr val="FF9929"/>
    </a:accent5>
    <a:accent6>
      <a:srgbClr val="7D3DA1"/>
    </a:accent6>
    <a:hlink>
      <a:srgbClr val="F3EB4F"/>
    </a:hlink>
    <a:folHlink>
      <a:srgbClr val="7DDD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E64B3FB-D41B-43EA-9BB3-E80B28B33B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Amostra de slides de apresentação (Design de raios azuis)</Template>
  <TotalTime>15602</TotalTime>
  <Words>3593</Words>
  <Application>Microsoft Office PowerPoint</Application>
  <PresentationFormat>Apresentação na tela (4:3)</PresentationFormat>
  <Paragraphs>253</Paragraphs>
  <Slides>47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47</vt:i4>
      </vt:variant>
    </vt:vector>
  </HeadingPairs>
  <TitlesOfParts>
    <vt:vector size="49" baseType="lpstr">
      <vt:lpstr>Blue Segoe 4-3 template-template_April-17-2007</vt:lpstr>
      <vt:lpstr>Branco com fonte Courier para slides de código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“LIVRO DE ORDEM”    O controle necessário...</dc:title>
  <dc:creator>Marcio Pernambuco</dc:creator>
  <cp:lastModifiedBy>Marcio Pernambuco</cp:lastModifiedBy>
  <cp:revision>276</cp:revision>
  <dcterms:created xsi:type="dcterms:W3CDTF">2017-06-01T18:15:16Z</dcterms:created>
  <dcterms:modified xsi:type="dcterms:W3CDTF">2017-06-24T10:29:17Z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TC102867099990</vt:lpwstr>
  </property>
</Properties>
</file>