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handoutMasterIdLst>
    <p:handoutMasterId r:id="rId40"/>
  </p:handoutMasterIdLst>
  <p:sldIdLst>
    <p:sldId id="259" r:id="rId2"/>
    <p:sldId id="294" r:id="rId3"/>
    <p:sldId id="289" r:id="rId4"/>
    <p:sldId id="290" r:id="rId5"/>
    <p:sldId id="293" r:id="rId6"/>
    <p:sldId id="291" r:id="rId7"/>
    <p:sldId id="260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99" r:id="rId16"/>
    <p:sldId id="261" r:id="rId17"/>
    <p:sldId id="269" r:id="rId18"/>
    <p:sldId id="273" r:id="rId19"/>
    <p:sldId id="274" r:id="rId20"/>
    <p:sldId id="295" r:id="rId21"/>
    <p:sldId id="296" r:id="rId22"/>
    <p:sldId id="297" r:id="rId23"/>
    <p:sldId id="283" r:id="rId24"/>
    <p:sldId id="284" r:id="rId25"/>
    <p:sldId id="285" r:id="rId26"/>
    <p:sldId id="286" r:id="rId27"/>
    <p:sldId id="288" r:id="rId28"/>
    <p:sldId id="262" r:id="rId29"/>
    <p:sldId id="277" r:id="rId30"/>
    <p:sldId id="298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B815"/>
    <a:srgbClr val="F7EE79"/>
    <a:srgbClr val="DBCC0D"/>
    <a:srgbClr val="F0E380"/>
    <a:srgbClr val="DEC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58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287740556208929E-2"/>
          <c:y val="0.11734883720930232"/>
          <c:w val="0.98471225944379104"/>
          <c:h val="0.61045467863028746"/>
        </c:manualLayout>
      </c:layout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Atividades Por Câmara Especializada</c:v>
                </c:pt>
              </c:strCache>
            </c:strRef>
          </c:tx>
          <c:cat>
            <c:strRef>
              <c:f>Plan1!$A$2:$A$9</c:f>
              <c:strCache>
                <c:ptCount val="8"/>
                <c:pt idx="0">
                  <c:v>Civil - 50%</c:v>
                </c:pt>
                <c:pt idx="1">
                  <c:v>Mecânica - 23%</c:v>
                </c:pt>
                <c:pt idx="2">
                  <c:v>Elétrica - 17%</c:v>
                </c:pt>
                <c:pt idx="3">
                  <c:v>Segurança do Trabalho - 3%</c:v>
                </c:pt>
                <c:pt idx="4">
                  <c:v>Agronomia - 2,5%</c:v>
                </c:pt>
                <c:pt idx="5">
                  <c:v>Geologia - 1%</c:v>
                </c:pt>
                <c:pt idx="6">
                  <c:v>Química - 2,5%</c:v>
                </c:pt>
                <c:pt idx="7">
                  <c:v>Agrimensura - 1%</c:v>
                </c:pt>
              </c:strCache>
            </c:strRef>
          </c:cat>
          <c:val>
            <c:numRef>
              <c:f>Plan1!$B$2:$B$9</c:f>
              <c:numCache>
                <c:formatCode>0%</c:formatCode>
                <c:ptCount val="8"/>
                <c:pt idx="0">
                  <c:v>0.5</c:v>
                </c:pt>
                <c:pt idx="1">
                  <c:v>0.23</c:v>
                </c:pt>
                <c:pt idx="2">
                  <c:v>0.17</c:v>
                </c:pt>
                <c:pt idx="3">
                  <c:v>0.03</c:v>
                </c:pt>
                <c:pt idx="4" formatCode="0.0%">
                  <c:v>2.5000000000000001E-2</c:v>
                </c:pt>
                <c:pt idx="5">
                  <c:v>0.01</c:v>
                </c:pt>
                <c:pt idx="6">
                  <c:v>0.01</c:v>
                </c:pt>
                <c:pt idx="7" formatCode="0.0%">
                  <c:v>2.5000000000000001E-2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7E-C640-85F3-FD79596C4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pt-BR"/>
          </a:p>
        </c:txPr>
      </c:legendEntry>
      <c:layout>
        <c:manualLayout>
          <c:xMode val="edge"/>
          <c:yMode val="edge"/>
          <c:x val="1.1863374217734405E-2"/>
          <c:y val="0.74239022157114076"/>
          <c:w val="0.98739149890003775"/>
          <c:h val="0.24253964475370812"/>
        </c:manualLayout>
      </c:layout>
      <c:overlay val="0"/>
      <c:txPr>
        <a:bodyPr/>
        <a:lstStyle/>
        <a:p>
          <a:pPr>
            <a:def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99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C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9966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Registradas</c:v>
                </c:pt>
                <c:pt idx="1">
                  <c:v>Sem Registro</c:v>
                </c:pt>
                <c:pt idx="2">
                  <c:v>Em apuração</c:v>
                </c:pt>
                <c:pt idx="3">
                  <c:v>Outros Conselhos</c:v>
                </c:pt>
                <c:pt idx="4">
                  <c:v>Processos abertos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4537</c:v>
                </c:pt>
                <c:pt idx="1">
                  <c:v>4360</c:v>
                </c:pt>
                <c:pt idx="2">
                  <c:v>1358</c:v>
                </c:pt>
                <c:pt idx="3">
                  <c:v>449</c:v>
                </c:pt>
                <c:pt idx="4">
                  <c:v>631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A24-EF41-BD66-A5A338AC3007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Colunas1</c:v>
                </c:pt>
              </c:strCache>
            </c:strRef>
          </c:tx>
          <c:invertIfNegative val="0"/>
          <c:cat>
            <c:strRef>
              <c:f>Plan1!$A$2:$A$6</c:f>
              <c:strCache>
                <c:ptCount val="5"/>
                <c:pt idx="0">
                  <c:v>Registradas</c:v>
                </c:pt>
                <c:pt idx="1">
                  <c:v>Sem Registro</c:v>
                </c:pt>
                <c:pt idx="2">
                  <c:v>Em apuração</c:v>
                </c:pt>
                <c:pt idx="3">
                  <c:v>Outros Conselhos</c:v>
                </c:pt>
                <c:pt idx="4">
                  <c:v>Processos abertos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A24-EF41-BD66-A5A338AC3007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Colunas2</c:v>
                </c:pt>
              </c:strCache>
            </c:strRef>
          </c:tx>
          <c:invertIfNegative val="0"/>
          <c:cat>
            <c:strRef>
              <c:f>Plan1!$A$2:$A$6</c:f>
              <c:strCache>
                <c:ptCount val="5"/>
                <c:pt idx="0">
                  <c:v>Registradas</c:v>
                </c:pt>
                <c:pt idx="1">
                  <c:v>Sem Registro</c:v>
                </c:pt>
                <c:pt idx="2">
                  <c:v>Em apuração</c:v>
                </c:pt>
                <c:pt idx="3">
                  <c:v>Outros Conselhos</c:v>
                </c:pt>
                <c:pt idx="4">
                  <c:v>Processos abertos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24-EF41-BD66-A5A338AC3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814208"/>
        <c:axId val="36816000"/>
        <c:axId val="0"/>
      </c:bar3DChart>
      <c:catAx>
        <c:axId val="36814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pt-BR"/>
          </a:p>
        </c:txPr>
        <c:crossAx val="36816000"/>
        <c:crosses val="autoZero"/>
        <c:auto val="1"/>
        <c:lblAlgn val="ctr"/>
        <c:lblOffset val="100"/>
        <c:noMultiLvlLbl val="0"/>
      </c:catAx>
      <c:valAx>
        <c:axId val="36816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814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99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C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9966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Registradas</c:v>
                </c:pt>
                <c:pt idx="1">
                  <c:v>Sem Registro</c:v>
                </c:pt>
                <c:pt idx="2">
                  <c:v>Em Apuração</c:v>
                </c:pt>
                <c:pt idx="3">
                  <c:v>Outros Conselhos</c:v>
                </c:pt>
                <c:pt idx="4">
                  <c:v>Processos abertos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4524</c:v>
                </c:pt>
                <c:pt idx="1">
                  <c:v>764</c:v>
                </c:pt>
                <c:pt idx="2">
                  <c:v>815</c:v>
                </c:pt>
                <c:pt idx="3">
                  <c:v>533</c:v>
                </c:pt>
                <c:pt idx="4">
                  <c:v>426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8E-DF43-B3E5-699E468C5BBB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Plan1!$A$2:$A$6</c:f>
              <c:strCache>
                <c:ptCount val="5"/>
                <c:pt idx="0">
                  <c:v>Registradas</c:v>
                </c:pt>
                <c:pt idx="1">
                  <c:v>Sem Registro</c:v>
                </c:pt>
                <c:pt idx="2">
                  <c:v>Em Apuração</c:v>
                </c:pt>
                <c:pt idx="3">
                  <c:v>Outros Conselhos</c:v>
                </c:pt>
                <c:pt idx="4">
                  <c:v>Processos abertos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38E-DF43-B3E5-699E468C5BBB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Plan1!$A$2:$A$6</c:f>
              <c:strCache>
                <c:ptCount val="5"/>
                <c:pt idx="0">
                  <c:v>Registradas</c:v>
                </c:pt>
                <c:pt idx="1">
                  <c:v>Sem Registro</c:v>
                </c:pt>
                <c:pt idx="2">
                  <c:v>Em Apuração</c:v>
                </c:pt>
                <c:pt idx="3">
                  <c:v>Outros Conselhos</c:v>
                </c:pt>
                <c:pt idx="4">
                  <c:v>Processos abertos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38E-DF43-B3E5-699E468C5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516992"/>
        <c:axId val="40518784"/>
        <c:axId val="0"/>
      </c:bar3DChart>
      <c:catAx>
        <c:axId val="40516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518784"/>
        <c:crosses val="autoZero"/>
        <c:auto val="1"/>
        <c:lblAlgn val="ctr"/>
        <c:lblOffset val="100"/>
        <c:noMultiLvlLbl val="0"/>
      </c:catAx>
      <c:valAx>
        <c:axId val="40518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516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pt-B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80123C-B178-46C5-BA42-F5C1B76D5E0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268BE3F-34A7-4C91-94C4-DAECB9944CEE}">
      <dgm:prSet phldrT="[Texto]" custT="1"/>
      <dgm:spPr/>
      <dgm:t>
        <a:bodyPr/>
        <a:lstStyle/>
        <a:p>
          <a:r>
            <a:rPr lang="pt-BR" sz="2000" dirty="0"/>
            <a:t>Decisão PL/SP Nº 626/2010 – Criação do Colégio de Entidades Paulista</a:t>
          </a:r>
        </a:p>
      </dgm:t>
    </dgm:pt>
    <dgm:pt modelId="{CA8D7A33-977E-4CD3-BB81-24995A417565}">
      <dgm:prSet phldrT="[Texto]" custT="1"/>
      <dgm:spPr/>
      <dgm:t>
        <a:bodyPr/>
        <a:lstStyle/>
        <a:p>
          <a:r>
            <a:rPr lang="pt-BR" sz="2000" dirty="0"/>
            <a:t>Minuta de criação do Colégio de Entidades Paulista</a:t>
          </a:r>
        </a:p>
      </dgm:t>
    </dgm:pt>
    <dgm:pt modelId="{9CBE8528-8B03-44B6-B106-CA9FF4760E3D}">
      <dgm:prSet phldrT="[Texto]" custT="1"/>
      <dgm:spPr/>
      <dgm:t>
        <a:bodyPr/>
        <a:lstStyle/>
        <a:p>
          <a:r>
            <a:rPr lang="pt-BR" sz="2200" b="1" dirty="0"/>
            <a:t>CREA-SP</a:t>
          </a:r>
          <a:endParaRPr lang="pt-BR" sz="2200" dirty="0"/>
        </a:p>
      </dgm:t>
    </dgm:pt>
    <dgm:pt modelId="{C0B2BE2A-E1EE-42DE-9AE6-05EC09B59035}">
      <dgm:prSet phldrT="[Texto]"/>
      <dgm:spPr/>
      <dgm:t>
        <a:bodyPr/>
        <a:lstStyle/>
        <a:p>
          <a:r>
            <a:rPr lang="pt-BR" b="1" dirty="0"/>
            <a:t>2010</a:t>
          </a:r>
          <a:endParaRPr lang="pt-BR" dirty="0"/>
        </a:p>
      </dgm:t>
    </dgm:pt>
    <dgm:pt modelId="{DF1BF75A-DAAF-4638-83C9-D331C5C973FD}" type="sibTrans" cxnId="{AB5BABBC-4E5D-4DA8-8598-4A7121890DA2}">
      <dgm:prSet/>
      <dgm:spPr/>
      <dgm:t>
        <a:bodyPr/>
        <a:lstStyle/>
        <a:p>
          <a:endParaRPr lang="pt-BR"/>
        </a:p>
      </dgm:t>
    </dgm:pt>
    <dgm:pt modelId="{71DA1F31-C46F-4C80-A48F-C29C6676941E}" type="parTrans" cxnId="{AB5BABBC-4E5D-4DA8-8598-4A7121890DA2}">
      <dgm:prSet/>
      <dgm:spPr/>
      <dgm:t>
        <a:bodyPr/>
        <a:lstStyle/>
        <a:p>
          <a:endParaRPr lang="pt-BR"/>
        </a:p>
      </dgm:t>
    </dgm:pt>
    <dgm:pt modelId="{AE28C044-7CB2-4C7C-B1A2-CFFBA156D126}" type="sibTrans" cxnId="{7B3E7018-D1DA-4B02-82DE-0D2E8C0856D4}">
      <dgm:prSet/>
      <dgm:spPr/>
      <dgm:t>
        <a:bodyPr/>
        <a:lstStyle/>
        <a:p>
          <a:endParaRPr lang="pt-BR"/>
        </a:p>
      </dgm:t>
    </dgm:pt>
    <dgm:pt modelId="{CFFC17F3-4862-4150-851B-D03A4FEDEF94}" type="parTrans" cxnId="{7B3E7018-D1DA-4B02-82DE-0D2E8C0856D4}">
      <dgm:prSet/>
      <dgm:spPr/>
      <dgm:t>
        <a:bodyPr/>
        <a:lstStyle/>
        <a:p>
          <a:endParaRPr lang="pt-BR"/>
        </a:p>
      </dgm:t>
    </dgm:pt>
    <dgm:pt modelId="{26C2E7FA-770E-44BA-8276-0619AE7C2B2D}" type="sibTrans" cxnId="{F2673256-BCE8-44DE-B379-0CB1065125D6}">
      <dgm:prSet/>
      <dgm:spPr/>
      <dgm:t>
        <a:bodyPr/>
        <a:lstStyle/>
        <a:p>
          <a:endParaRPr lang="pt-BR"/>
        </a:p>
      </dgm:t>
    </dgm:pt>
    <dgm:pt modelId="{DD80A508-47D7-42F7-A401-C9C67ECFFA71}" type="parTrans" cxnId="{F2673256-BCE8-44DE-B379-0CB1065125D6}">
      <dgm:prSet/>
      <dgm:spPr/>
      <dgm:t>
        <a:bodyPr/>
        <a:lstStyle/>
        <a:p>
          <a:endParaRPr lang="pt-BR"/>
        </a:p>
      </dgm:t>
    </dgm:pt>
    <dgm:pt modelId="{48630C6E-2EBC-4EF3-8666-03673F8C9ADB}" type="sibTrans" cxnId="{37AA078C-80F3-4EE9-BB15-050D46E072E5}">
      <dgm:prSet/>
      <dgm:spPr/>
      <dgm:t>
        <a:bodyPr/>
        <a:lstStyle/>
        <a:p>
          <a:endParaRPr lang="pt-BR"/>
        </a:p>
      </dgm:t>
    </dgm:pt>
    <dgm:pt modelId="{84297388-8CE7-44FB-89AC-9C13DDEC2C51}" type="parTrans" cxnId="{37AA078C-80F3-4EE9-BB15-050D46E072E5}">
      <dgm:prSet/>
      <dgm:spPr/>
      <dgm:t>
        <a:bodyPr/>
        <a:lstStyle/>
        <a:p>
          <a:endParaRPr lang="pt-BR"/>
        </a:p>
      </dgm:t>
    </dgm:pt>
    <dgm:pt modelId="{11F34AF1-2BAC-441D-9D4E-923AC4F00DE2}">
      <dgm:prSet phldrT="[Texto]" custT="1"/>
      <dgm:spPr/>
      <dgm:t>
        <a:bodyPr/>
        <a:lstStyle/>
        <a:p>
          <a:r>
            <a:rPr lang="pt-BR" sz="2000" dirty="0"/>
            <a:t>Criação do Colégio de Entidades Regionais</a:t>
          </a:r>
        </a:p>
      </dgm:t>
    </dgm:pt>
    <dgm:pt modelId="{3A5B4034-5B6C-40A1-AA35-DBBE070EA8D5}">
      <dgm:prSet phldrT="[Texto]" custT="1"/>
      <dgm:spPr/>
      <dgm:t>
        <a:bodyPr/>
        <a:lstStyle/>
        <a:p>
          <a:r>
            <a:rPr lang="pt-BR" sz="2200" b="1" dirty="0"/>
            <a:t>Colégio de Presidentes</a:t>
          </a:r>
          <a:endParaRPr lang="pt-BR" sz="2200" dirty="0"/>
        </a:p>
      </dgm:t>
    </dgm:pt>
    <dgm:pt modelId="{310E86B1-216B-4A85-8431-7C6DD67BC175}">
      <dgm:prSet phldrT="[Texto]"/>
      <dgm:spPr/>
      <dgm:t>
        <a:bodyPr/>
        <a:lstStyle/>
        <a:p>
          <a:r>
            <a:rPr lang="pt-BR" b="1" dirty="0"/>
            <a:t>2010</a:t>
          </a:r>
        </a:p>
      </dgm:t>
    </dgm:pt>
    <dgm:pt modelId="{0E1B0509-AE90-4B8A-93E6-CBCFE5674AE9}" type="sibTrans" cxnId="{3676F4BF-53FA-4C6D-B802-5BA68A3F93E6}">
      <dgm:prSet/>
      <dgm:spPr/>
      <dgm:t>
        <a:bodyPr/>
        <a:lstStyle/>
        <a:p>
          <a:endParaRPr lang="pt-BR"/>
        </a:p>
      </dgm:t>
    </dgm:pt>
    <dgm:pt modelId="{DA5921B8-1EF6-41D8-87C4-DF593F40825E}" type="parTrans" cxnId="{3676F4BF-53FA-4C6D-B802-5BA68A3F93E6}">
      <dgm:prSet/>
      <dgm:spPr/>
      <dgm:t>
        <a:bodyPr/>
        <a:lstStyle/>
        <a:p>
          <a:endParaRPr lang="pt-BR"/>
        </a:p>
      </dgm:t>
    </dgm:pt>
    <dgm:pt modelId="{CE657F94-C5BA-4D13-BFD6-5576D3C18DCA}" type="sibTrans" cxnId="{F758BB03-2655-4B06-9FCA-E2AD60BFA31E}">
      <dgm:prSet/>
      <dgm:spPr/>
      <dgm:t>
        <a:bodyPr/>
        <a:lstStyle/>
        <a:p>
          <a:endParaRPr lang="pt-BR"/>
        </a:p>
      </dgm:t>
    </dgm:pt>
    <dgm:pt modelId="{45D6BDE2-DBC1-442F-96FA-21D50CC3E10C}" type="parTrans" cxnId="{F758BB03-2655-4B06-9FCA-E2AD60BFA31E}">
      <dgm:prSet/>
      <dgm:spPr/>
      <dgm:t>
        <a:bodyPr/>
        <a:lstStyle/>
        <a:p>
          <a:endParaRPr lang="pt-BR"/>
        </a:p>
      </dgm:t>
    </dgm:pt>
    <dgm:pt modelId="{AD393DBA-880B-4CAE-8183-5105DA4953CB}" type="sibTrans" cxnId="{64F6359C-A3D2-4C65-AD96-9DD779123132}">
      <dgm:prSet/>
      <dgm:spPr/>
      <dgm:t>
        <a:bodyPr/>
        <a:lstStyle/>
        <a:p>
          <a:endParaRPr lang="pt-BR"/>
        </a:p>
      </dgm:t>
    </dgm:pt>
    <dgm:pt modelId="{28DE87F5-D2B5-4FCF-A66F-4D569EE6E413}" type="parTrans" cxnId="{64F6359C-A3D2-4C65-AD96-9DD779123132}">
      <dgm:prSet/>
      <dgm:spPr/>
      <dgm:t>
        <a:bodyPr/>
        <a:lstStyle/>
        <a:p>
          <a:endParaRPr lang="pt-BR"/>
        </a:p>
      </dgm:t>
    </dgm:pt>
    <dgm:pt modelId="{0C2F450B-9010-498D-A064-459A191DBB72}" type="pres">
      <dgm:prSet presAssocID="{2680123C-B178-46C5-BA42-F5C1B76D5E0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85DDC397-FCE8-4124-87D0-CD0964E32086}" type="pres">
      <dgm:prSet presAssocID="{310E86B1-216B-4A85-8431-7C6DD67BC175}" presName="composite" presStyleCnt="0"/>
      <dgm:spPr/>
    </dgm:pt>
    <dgm:pt modelId="{D7F1DA98-7E7F-481B-BD80-F208FA262874}" type="pres">
      <dgm:prSet presAssocID="{310E86B1-216B-4A85-8431-7C6DD67BC175}" presName="FirstChild" presStyleLbl="revTx" presStyleIdx="0" presStyleCnt="4" custScaleX="867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C659921-14A1-4E00-AD8B-46BB1ACB7C53}" type="pres">
      <dgm:prSet presAssocID="{310E86B1-216B-4A85-8431-7C6DD67BC175}" presName="Parent" presStyleLbl="alignNode1" presStyleIdx="0" presStyleCnt="2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F0ADDC-7884-4469-9AD7-6C8FD8089CA5}" type="pres">
      <dgm:prSet presAssocID="{310E86B1-216B-4A85-8431-7C6DD67BC175}" presName="Accent" presStyleLbl="parChTrans1D1" presStyleIdx="0" presStyleCnt="2"/>
      <dgm:spPr/>
    </dgm:pt>
    <dgm:pt modelId="{7DEB0D92-98DD-4683-A380-25B3ADE91889}" type="pres">
      <dgm:prSet presAssocID="{310E86B1-216B-4A85-8431-7C6DD67BC175}" presName="Child" presStyleLbl="revTx" presStyleIdx="1" presStyleCnt="4" custLinFactY="533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855D20A-5777-4C9B-8052-40CAAC6C0215}" type="pres">
      <dgm:prSet presAssocID="{0E1B0509-AE90-4B8A-93E6-CBCFE5674AE9}" presName="sibTrans" presStyleCnt="0"/>
      <dgm:spPr/>
    </dgm:pt>
    <dgm:pt modelId="{3E885529-7D03-4123-BAA9-2FB1BBA6823A}" type="pres">
      <dgm:prSet presAssocID="{C0B2BE2A-E1EE-42DE-9AE6-05EC09B59035}" presName="composite" presStyleCnt="0"/>
      <dgm:spPr/>
    </dgm:pt>
    <dgm:pt modelId="{2607EC94-BDC8-4B88-81DF-C506ED1353DD}" type="pres">
      <dgm:prSet presAssocID="{C0B2BE2A-E1EE-42DE-9AE6-05EC09B59035}" presName="FirstChild" presStyleLbl="revTx" presStyleIdx="2" presStyleCnt="4" custScaleX="86732" custLinFactNeighborY="-103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F9272EA-9230-4BB7-B77A-4FA1288311FE}" type="pres">
      <dgm:prSet presAssocID="{C0B2BE2A-E1EE-42DE-9AE6-05EC09B59035}" presName="Parent" presStyleLbl="alignNode1" presStyleIdx="1" presStyleCnt="2" custLinFactNeighborY="-10377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A08FB44-40C5-4E8D-8365-5EAB9394606B}" type="pres">
      <dgm:prSet presAssocID="{C0B2BE2A-E1EE-42DE-9AE6-05EC09B59035}" presName="Accent" presStyleLbl="parChTrans1D1" presStyleIdx="1" presStyleCnt="2" custLinFactY="-57714" custLinFactNeighborY="-100000"/>
      <dgm:spPr/>
    </dgm:pt>
    <dgm:pt modelId="{028D6BF8-FF39-4FB4-955A-9BC5D98EAEA6}" type="pres">
      <dgm:prSet presAssocID="{C0B2BE2A-E1EE-42DE-9AE6-05EC09B59035}" presName="Child" presStyleLbl="revTx" presStyleIdx="3" presStyleCnt="4" custLinFactNeighborY="133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676F4BF-53FA-4C6D-B802-5BA68A3F93E6}" srcId="{2680123C-B178-46C5-BA42-F5C1B76D5E08}" destId="{310E86B1-216B-4A85-8431-7C6DD67BC175}" srcOrd="0" destOrd="0" parTransId="{DA5921B8-1EF6-41D8-87C4-DF593F40825E}" sibTransId="{0E1B0509-AE90-4B8A-93E6-CBCFE5674AE9}"/>
    <dgm:cxn modelId="{1C3636A2-6590-4EE0-BA2C-2515568527F5}" type="presOf" srcId="{2680123C-B178-46C5-BA42-F5C1B76D5E08}" destId="{0C2F450B-9010-498D-A064-459A191DBB72}" srcOrd="0" destOrd="0" presId="urn:microsoft.com/office/officeart/2011/layout/TabList"/>
    <dgm:cxn modelId="{135CE676-9229-4C14-ABEB-56B651926C35}" type="presOf" srcId="{9CBE8528-8B03-44B6-B106-CA9FF4760E3D}" destId="{2607EC94-BDC8-4B88-81DF-C506ED1353DD}" srcOrd="0" destOrd="0" presId="urn:microsoft.com/office/officeart/2011/layout/TabList"/>
    <dgm:cxn modelId="{AB5BABBC-4E5D-4DA8-8598-4A7121890DA2}" srcId="{2680123C-B178-46C5-BA42-F5C1B76D5E08}" destId="{C0B2BE2A-E1EE-42DE-9AE6-05EC09B59035}" srcOrd="1" destOrd="0" parTransId="{71DA1F31-C46F-4C80-A48F-C29C6676941E}" sibTransId="{DF1BF75A-DAAF-4638-83C9-D331C5C973FD}"/>
    <dgm:cxn modelId="{8AC809F0-EBA5-45BA-88F1-E40412FC9807}" type="presOf" srcId="{F268BE3F-34A7-4C91-94C4-DAECB9944CEE}" destId="{028D6BF8-FF39-4FB4-955A-9BC5D98EAEA6}" srcOrd="0" destOrd="1" presId="urn:microsoft.com/office/officeart/2011/layout/TabList"/>
    <dgm:cxn modelId="{2FA7A480-F615-4650-BB81-4F7A0490A0AB}" type="presOf" srcId="{C0B2BE2A-E1EE-42DE-9AE6-05EC09B59035}" destId="{1F9272EA-9230-4BB7-B77A-4FA1288311FE}" srcOrd="0" destOrd="0" presId="urn:microsoft.com/office/officeart/2011/layout/TabList"/>
    <dgm:cxn modelId="{F2673256-BCE8-44DE-B379-0CB1065125D6}" srcId="{C0B2BE2A-E1EE-42DE-9AE6-05EC09B59035}" destId="{CA8D7A33-977E-4CD3-BB81-24995A417565}" srcOrd="1" destOrd="0" parTransId="{DD80A508-47D7-42F7-A401-C9C67ECFFA71}" sibTransId="{26C2E7FA-770E-44BA-8276-0619AE7C2B2D}"/>
    <dgm:cxn modelId="{7B3E7018-D1DA-4B02-82DE-0D2E8C0856D4}" srcId="{C0B2BE2A-E1EE-42DE-9AE6-05EC09B59035}" destId="{F268BE3F-34A7-4C91-94C4-DAECB9944CEE}" srcOrd="2" destOrd="0" parTransId="{CFFC17F3-4862-4150-851B-D03A4FEDEF94}" sibTransId="{AE28C044-7CB2-4C7C-B1A2-CFFBA156D126}"/>
    <dgm:cxn modelId="{64F6359C-A3D2-4C65-AD96-9DD779123132}" srcId="{310E86B1-216B-4A85-8431-7C6DD67BC175}" destId="{3A5B4034-5B6C-40A1-AA35-DBBE070EA8D5}" srcOrd="0" destOrd="0" parTransId="{28DE87F5-D2B5-4FCF-A66F-4D569EE6E413}" sibTransId="{AD393DBA-880B-4CAE-8183-5105DA4953CB}"/>
    <dgm:cxn modelId="{E0C7B8E1-FEBE-41EE-942C-D381EE5A7D6D}" type="presOf" srcId="{3A5B4034-5B6C-40A1-AA35-DBBE070EA8D5}" destId="{D7F1DA98-7E7F-481B-BD80-F208FA262874}" srcOrd="0" destOrd="0" presId="urn:microsoft.com/office/officeart/2011/layout/TabList"/>
    <dgm:cxn modelId="{37AA078C-80F3-4EE9-BB15-050D46E072E5}" srcId="{C0B2BE2A-E1EE-42DE-9AE6-05EC09B59035}" destId="{9CBE8528-8B03-44B6-B106-CA9FF4760E3D}" srcOrd="0" destOrd="0" parTransId="{84297388-8CE7-44FB-89AC-9C13DDEC2C51}" sibTransId="{48630C6E-2EBC-4EF3-8666-03673F8C9ADB}"/>
    <dgm:cxn modelId="{CC6659E0-568E-4969-9C97-B235FEF27835}" type="presOf" srcId="{11F34AF1-2BAC-441D-9D4E-923AC4F00DE2}" destId="{7DEB0D92-98DD-4683-A380-25B3ADE91889}" srcOrd="0" destOrd="0" presId="urn:microsoft.com/office/officeart/2011/layout/TabList"/>
    <dgm:cxn modelId="{F758BB03-2655-4B06-9FCA-E2AD60BFA31E}" srcId="{310E86B1-216B-4A85-8431-7C6DD67BC175}" destId="{11F34AF1-2BAC-441D-9D4E-923AC4F00DE2}" srcOrd="1" destOrd="0" parTransId="{45D6BDE2-DBC1-442F-96FA-21D50CC3E10C}" sibTransId="{CE657F94-C5BA-4D13-BFD6-5576D3C18DCA}"/>
    <dgm:cxn modelId="{A519BBCB-FC07-49D2-9E06-0109D344873D}" type="presOf" srcId="{310E86B1-216B-4A85-8431-7C6DD67BC175}" destId="{AC659921-14A1-4E00-AD8B-46BB1ACB7C53}" srcOrd="0" destOrd="0" presId="urn:microsoft.com/office/officeart/2011/layout/TabList"/>
    <dgm:cxn modelId="{AFF894BB-0311-467E-8FC0-EB4EBBA78F56}" type="presOf" srcId="{CA8D7A33-977E-4CD3-BB81-24995A417565}" destId="{028D6BF8-FF39-4FB4-955A-9BC5D98EAEA6}" srcOrd="0" destOrd="0" presId="urn:microsoft.com/office/officeart/2011/layout/TabList"/>
    <dgm:cxn modelId="{E8415DE7-34E0-48EC-A3FA-00F1473E3388}" type="presParOf" srcId="{0C2F450B-9010-498D-A064-459A191DBB72}" destId="{85DDC397-FCE8-4124-87D0-CD0964E32086}" srcOrd="0" destOrd="0" presId="urn:microsoft.com/office/officeart/2011/layout/TabList"/>
    <dgm:cxn modelId="{5B54A5FE-C29F-47F6-8C6F-4FCFC018C766}" type="presParOf" srcId="{85DDC397-FCE8-4124-87D0-CD0964E32086}" destId="{D7F1DA98-7E7F-481B-BD80-F208FA262874}" srcOrd="0" destOrd="0" presId="urn:microsoft.com/office/officeart/2011/layout/TabList"/>
    <dgm:cxn modelId="{B80AE5D1-1523-470A-9D8B-8062E640A19F}" type="presParOf" srcId="{85DDC397-FCE8-4124-87D0-CD0964E32086}" destId="{AC659921-14A1-4E00-AD8B-46BB1ACB7C53}" srcOrd="1" destOrd="0" presId="urn:microsoft.com/office/officeart/2011/layout/TabList"/>
    <dgm:cxn modelId="{14114282-002E-4FE0-81CF-F54082EF3E4A}" type="presParOf" srcId="{85DDC397-FCE8-4124-87D0-CD0964E32086}" destId="{7BF0ADDC-7884-4469-9AD7-6C8FD8089CA5}" srcOrd="2" destOrd="0" presId="urn:microsoft.com/office/officeart/2011/layout/TabList"/>
    <dgm:cxn modelId="{3D66071E-FB1F-4FA8-96EC-B447BF70BA91}" type="presParOf" srcId="{0C2F450B-9010-498D-A064-459A191DBB72}" destId="{7DEB0D92-98DD-4683-A380-25B3ADE91889}" srcOrd="1" destOrd="0" presId="urn:microsoft.com/office/officeart/2011/layout/TabList"/>
    <dgm:cxn modelId="{D478171B-F53C-439D-88D5-114FE716E07A}" type="presParOf" srcId="{0C2F450B-9010-498D-A064-459A191DBB72}" destId="{2855D20A-5777-4C9B-8052-40CAAC6C0215}" srcOrd="2" destOrd="0" presId="urn:microsoft.com/office/officeart/2011/layout/TabList"/>
    <dgm:cxn modelId="{E17DF7D6-8BC5-4B01-A351-2D4C83425D4F}" type="presParOf" srcId="{0C2F450B-9010-498D-A064-459A191DBB72}" destId="{3E885529-7D03-4123-BAA9-2FB1BBA6823A}" srcOrd="3" destOrd="0" presId="urn:microsoft.com/office/officeart/2011/layout/TabList"/>
    <dgm:cxn modelId="{168F46A8-96E8-457E-B99D-91094F632C23}" type="presParOf" srcId="{3E885529-7D03-4123-BAA9-2FB1BBA6823A}" destId="{2607EC94-BDC8-4B88-81DF-C506ED1353DD}" srcOrd="0" destOrd="0" presId="urn:microsoft.com/office/officeart/2011/layout/TabList"/>
    <dgm:cxn modelId="{31D1C582-B41C-4DAB-B1B8-41278C845152}" type="presParOf" srcId="{3E885529-7D03-4123-BAA9-2FB1BBA6823A}" destId="{1F9272EA-9230-4BB7-B77A-4FA1288311FE}" srcOrd="1" destOrd="0" presId="urn:microsoft.com/office/officeart/2011/layout/TabList"/>
    <dgm:cxn modelId="{A777D736-B205-49B2-90EA-0DA97FE48483}" type="presParOf" srcId="{3E885529-7D03-4123-BAA9-2FB1BBA6823A}" destId="{2A08FB44-40C5-4E8D-8365-5EAB9394606B}" srcOrd="2" destOrd="0" presId="urn:microsoft.com/office/officeart/2011/layout/TabList"/>
    <dgm:cxn modelId="{6CFF2A37-0FE7-43CC-829A-FC85554996F9}" type="presParOf" srcId="{0C2F450B-9010-498D-A064-459A191DBB72}" destId="{028D6BF8-FF39-4FB4-955A-9BC5D98EAEA6}" srcOrd="4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Guias"/>
  <dgm:desc val="Use para mostrar blocos de informações não sequenciais ou agrupados. Funciona melhor para listas com uma pequena quantidade de texto de Nível 1. O primeiro Nível 2 é exibido ao lado do texto de Nível 1, e o texto de Nível 2 restante aparece sob o texto de Ní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FF677-89A6-4DCB-921F-43B8A861FFB1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A9C22-7F44-4FEA-91AC-70511645F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861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931B0-C2C9-48D5-B0A6-CAE23E50AF5F}" type="datetimeFigureOut">
              <a:rPr lang="pt-BR" smtClean="0"/>
              <a:pPr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D6A5-301E-4999-89D0-859D9C21C18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801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heel spokes="1"/>
      </p:transition>
    </mc:Choice>
    <mc:Fallback xmlns="">
      <p:transition>
        <p:wheel spokes="1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765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15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824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6477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975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17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049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707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78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669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1. Rodapé Crea-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3435732"/>
            <a:ext cx="9167726" cy="120214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2" t="73632"/>
          <a:stretch/>
        </p:blipFill>
        <p:spPr>
          <a:xfrm>
            <a:off x="7578774" y="5049672"/>
            <a:ext cx="1565226" cy="180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taçã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3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71"/>
          <a:stretch/>
        </p:blipFill>
        <p:spPr bwMode="auto">
          <a:xfrm>
            <a:off x="2301875" y="4203510"/>
            <a:ext cx="6858000" cy="3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  <p:pic>
        <p:nvPicPr>
          <p:cNvPr id="5" name="Imagem 3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8" t="59567"/>
          <a:stretch/>
        </p:blipFill>
        <p:spPr bwMode="auto">
          <a:xfrm flipH="1" flipV="1">
            <a:off x="-1116632" y="-1322515"/>
            <a:ext cx="6330077" cy="369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464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89623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07" y="880111"/>
            <a:ext cx="3515720" cy="795446"/>
          </a:xfrm>
          <a:prstGeom prst="rect">
            <a:avLst/>
          </a:prstGeom>
        </p:spPr>
      </p:pic>
      <p:sp>
        <p:nvSpPr>
          <p:cNvPr id="10" name="CaixaDeTexto 9"/>
          <p:cNvSpPr txBox="1"/>
          <p:nvPr userDrawn="1"/>
        </p:nvSpPr>
        <p:spPr>
          <a:xfrm>
            <a:off x="1691680" y="3732377"/>
            <a:ext cx="586953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tx1"/>
                </a:solidFill>
                <a:latin typeface="+mn-lt"/>
                <a:cs typeface="+mn-cs"/>
              </a:rPr>
              <a:t>LINHA DO TEMPO</a:t>
            </a:r>
          </a:p>
        </p:txBody>
      </p:sp>
    </p:spTree>
    <p:extLst>
      <p:ext uri="{BB962C8B-B14F-4D97-AF65-F5344CB8AC3E}">
        <p14:creationId xmlns:p14="http://schemas.microsoft.com/office/powerpoint/2010/main" val="409727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. Rodapé Crea-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441" y="-3445647"/>
            <a:ext cx="9167726" cy="12021475"/>
          </a:xfrm>
          <a:prstGeom prst="rect">
            <a:avLst/>
          </a:prstGeom>
        </p:spPr>
      </p:pic>
      <p:sp>
        <p:nvSpPr>
          <p:cNvPr id="4" name="CaixaDeTexto 3"/>
          <p:cNvSpPr txBox="1"/>
          <p:nvPr userDrawn="1"/>
        </p:nvSpPr>
        <p:spPr>
          <a:xfrm>
            <a:off x="574675" y="3233539"/>
            <a:ext cx="586953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tx1"/>
                </a:solidFill>
                <a:latin typeface="+mn-lt"/>
                <a:cs typeface="+mn-cs"/>
              </a:rPr>
              <a:t>LINHA DO TEMPO</a:t>
            </a:r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1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. Rodapé Crea-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4261" y="-1886308"/>
            <a:ext cx="9167726" cy="12021475"/>
          </a:xfrm>
          <a:prstGeom prst="rect">
            <a:avLst/>
          </a:prstGeom>
        </p:spPr>
      </p:pic>
      <p:sp>
        <p:nvSpPr>
          <p:cNvPr id="4" name="CaixaDeTexto 3"/>
          <p:cNvSpPr txBox="1"/>
          <p:nvPr userDrawn="1"/>
        </p:nvSpPr>
        <p:spPr>
          <a:xfrm>
            <a:off x="467543" y="764704"/>
            <a:ext cx="586953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tx1"/>
                </a:solidFill>
                <a:latin typeface="+mn-lt"/>
                <a:cs typeface="+mn-cs"/>
              </a:rPr>
              <a:t>LINHA DO TEMPO</a:t>
            </a:r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. Rodapé Crea-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039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611313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31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77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0"/>
          <p:cNvSpPr/>
          <p:nvPr userDrawn="1"/>
        </p:nvSpPr>
        <p:spPr>
          <a:xfrm>
            <a:off x="1041921" y="1719263"/>
            <a:ext cx="7202487" cy="826293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Retângulo 10"/>
          <p:cNvSpPr/>
          <p:nvPr userDrawn="1"/>
        </p:nvSpPr>
        <p:spPr>
          <a:xfrm>
            <a:off x="821630" y="-1809750"/>
            <a:ext cx="7558088" cy="86677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CaixaDeTexto 5"/>
          <p:cNvSpPr txBox="1"/>
          <p:nvPr userDrawn="1"/>
        </p:nvSpPr>
        <p:spPr>
          <a:xfrm>
            <a:off x="72330" y="422275"/>
            <a:ext cx="8820150" cy="892175"/>
          </a:xfrm>
          <a:prstGeom prst="rect">
            <a:avLst/>
          </a:prstGeom>
          <a:noFill/>
        </p:spPr>
        <p:txBody>
          <a:bodyPr lIns="0" r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SUGESTÃO DE AÇÕES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2362BF"/>
                </a:solidFill>
                <a:latin typeface="+mn-lt"/>
                <a:cs typeface="+mn-cs"/>
              </a:rPr>
              <a:t>RECEITA</a:t>
            </a:r>
          </a:p>
        </p:txBody>
      </p: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1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67 1.7448 L -0.00295 -0.716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12309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4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7 1.26097 L -0.00573 -1.091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-117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sm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18405" y="0"/>
            <a:ext cx="6922479" cy="519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64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 userDrawn="1"/>
        </p:nvGrpSpPr>
        <p:grpSpPr>
          <a:xfrm>
            <a:off x="4979213" y="1211759"/>
            <a:ext cx="3753148" cy="4305473"/>
            <a:chOff x="4644008" y="1931839"/>
            <a:chExt cx="3753148" cy="4305473"/>
          </a:xfrm>
        </p:grpSpPr>
        <p:grpSp>
          <p:nvGrpSpPr>
            <p:cNvPr id="19" name="Grupo 18"/>
            <p:cNvGrpSpPr/>
            <p:nvPr userDrawn="1"/>
          </p:nvGrpSpPr>
          <p:grpSpPr>
            <a:xfrm>
              <a:off x="4644008" y="1931839"/>
              <a:ext cx="3753148" cy="4305473"/>
              <a:chOff x="4644008" y="1931839"/>
              <a:chExt cx="3753148" cy="4305473"/>
            </a:xfrm>
          </p:grpSpPr>
          <p:sp>
            <p:nvSpPr>
              <p:cNvPr id="8" name="Retângulo 10"/>
              <p:cNvSpPr/>
              <p:nvPr/>
            </p:nvSpPr>
            <p:spPr bwMode="auto">
              <a:xfrm>
                <a:off x="4644008" y="1931839"/>
                <a:ext cx="3753148" cy="4305473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9" name="Retângulo 10"/>
              <p:cNvSpPr/>
              <p:nvPr/>
            </p:nvSpPr>
            <p:spPr bwMode="auto">
              <a:xfrm>
                <a:off x="4896879" y="2222419"/>
                <a:ext cx="3247404" cy="3724312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10" name="Retângulo 11"/>
            <p:cNvSpPr>
              <a:spLocks noChangeArrowheads="1"/>
            </p:cNvSpPr>
            <p:nvPr/>
          </p:nvSpPr>
          <p:spPr bwMode="auto">
            <a:xfrm>
              <a:off x="4896879" y="2867943"/>
              <a:ext cx="3247404" cy="238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pt-BR" sz="2000" b="1" dirty="0"/>
                <a:t>Formação: </a:t>
              </a:r>
              <a:br>
                <a:rPr lang="pt-BR" sz="2000" b="1" dirty="0"/>
              </a:br>
              <a:r>
                <a:rPr lang="pt-BR" sz="2000" i="1" dirty="0"/>
                <a:t>Presidentes ou representantes das Entidades Nacionais do Sistema </a:t>
              </a:r>
              <a:r>
                <a:rPr lang="pt-BR" sz="2000" i="1" dirty="0" err="1"/>
                <a:t>Confea</a:t>
              </a:r>
              <a:r>
                <a:rPr lang="pt-BR" sz="2000" i="1" dirty="0"/>
                <a:t>/Crea</a:t>
              </a:r>
              <a:endParaRPr lang="pt-BR" altLang="pt-BR" sz="2000" i="1" dirty="0"/>
            </a:p>
          </p:txBody>
        </p:sp>
      </p:grpSp>
      <p:sp>
        <p:nvSpPr>
          <p:cNvPr id="16" name="Retângulo 21"/>
          <p:cNvSpPr>
            <a:spLocks noChangeArrowheads="1"/>
          </p:cNvSpPr>
          <p:nvPr userDrawn="1"/>
        </p:nvSpPr>
        <p:spPr bwMode="auto">
          <a:xfrm>
            <a:off x="837471" y="2065314"/>
            <a:ext cx="2993845" cy="105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>
              <a:solidFill>
                <a:schemeClr val="bg1"/>
              </a:solidFill>
            </a:endParaRPr>
          </a:p>
        </p:txBody>
      </p:sp>
      <p:grpSp>
        <p:nvGrpSpPr>
          <p:cNvPr id="18" name="Grupo 17"/>
          <p:cNvGrpSpPr/>
          <p:nvPr userDrawn="1"/>
        </p:nvGrpSpPr>
        <p:grpSpPr>
          <a:xfrm>
            <a:off x="611560" y="1205968"/>
            <a:ext cx="3920635" cy="4252890"/>
            <a:chOff x="147309" y="885995"/>
            <a:chExt cx="4136659" cy="4487221"/>
          </a:xfrm>
        </p:grpSpPr>
        <p:grpSp>
          <p:nvGrpSpPr>
            <p:cNvPr id="17" name="Grupo 16"/>
            <p:cNvGrpSpPr/>
            <p:nvPr userDrawn="1"/>
          </p:nvGrpSpPr>
          <p:grpSpPr>
            <a:xfrm>
              <a:off x="147309" y="885995"/>
              <a:ext cx="4136659" cy="4487221"/>
              <a:chOff x="147309" y="885995"/>
              <a:chExt cx="4136659" cy="4487221"/>
            </a:xfrm>
          </p:grpSpPr>
          <p:sp>
            <p:nvSpPr>
              <p:cNvPr id="14" name="Retângulo 10"/>
              <p:cNvSpPr/>
              <p:nvPr/>
            </p:nvSpPr>
            <p:spPr bwMode="auto">
              <a:xfrm>
                <a:off x="147309" y="885995"/>
                <a:ext cx="4136659" cy="448722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15" name="Retângulo 10"/>
              <p:cNvSpPr/>
              <p:nvPr/>
            </p:nvSpPr>
            <p:spPr bwMode="auto">
              <a:xfrm>
                <a:off x="415510" y="1214572"/>
                <a:ext cx="3580426" cy="388023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13" name="Retângulo 18"/>
            <p:cNvSpPr>
              <a:spLocks noChangeArrowheads="1"/>
            </p:cNvSpPr>
            <p:nvPr/>
          </p:nvSpPr>
          <p:spPr bwMode="auto">
            <a:xfrm>
              <a:off x="921723" y="2133008"/>
              <a:ext cx="2787095" cy="787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buNone/>
              </a:pPr>
              <a:r>
                <a:rPr lang="pt-BR" sz="2000" b="1" dirty="0">
                  <a:solidFill>
                    <a:schemeClr val="bg1"/>
                  </a:solidFill>
                </a:rPr>
                <a:t>Coordenador: </a:t>
              </a:r>
              <a:br>
                <a:rPr lang="pt-BR" sz="2000" b="1" dirty="0">
                  <a:solidFill>
                    <a:schemeClr val="bg1"/>
                  </a:solidFill>
                </a:rPr>
              </a:br>
              <a:r>
                <a:rPr lang="pt-BR" sz="2000" b="0" dirty="0" err="1">
                  <a:solidFill>
                    <a:schemeClr val="bg1"/>
                  </a:solidFill>
                </a:rPr>
                <a:t>ffsdfsdfsd</a:t>
              </a:r>
              <a:endParaRPr lang="pt-BR" sz="2000" b="0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36" t="76212"/>
          <a:stretch/>
        </p:blipFill>
        <p:spPr>
          <a:xfrm>
            <a:off x="7574506" y="5226650"/>
            <a:ext cx="1569493" cy="163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94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Text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  <p:grpSp>
        <p:nvGrpSpPr>
          <p:cNvPr id="20" name="Grupo 19"/>
          <p:cNvGrpSpPr/>
          <p:nvPr userDrawn="1"/>
        </p:nvGrpSpPr>
        <p:grpSpPr>
          <a:xfrm>
            <a:off x="4979213" y="1211759"/>
            <a:ext cx="3753148" cy="4305473"/>
            <a:chOff x="4644008" y="1931839"/>
            <a:chExt cx="3753148" cy="4305473"/>
          </a:xfrm>
        </p:grpSpPr>
        <p:grpSp>
          <p:nvGrpSpPr>
            <p:cNvPr id="19" name="Grupo 18"/>
            <p:cNvGrpSpPr/>
            <p:nvPr userDrawn="1"/>
          </p:nvGrpSpPr>
          <p:grpSpPr>
            <a:xfrm>
              <a:off x="4644008" y="1931839"/>
              <a:ext cx="3753148" cy="4305473"/>
              <a:chOff x="4644008" y="1931839"/>
              <a:chExt cx="3753148" cy="4305473"/>
            </a:xfrm>
          </p:grpSpPr>
          <p:sp>
            <p:nvSpPr>
              <p:cNvPr id="8" name="Retângulo 10"/>
              <p:cNvSpPr/>
              <p:nvPr/>
            </p:nvSpPr>
            <p:spPr bwMode="auto">
              <a:xfrm>
                <a:off x="4644008" y="1931839"/>
                <a:ext cx="3753148" cy="4305473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9" name="Retângulo 10"/>
              <p:cNvSpPr/>
              <p:nvPr/>
            </p:nvSpPr>
            <p:spPr bwMode="auto">
              <a:xfrm>
                <a:off x="4896879" y="2222419"/>
                <a:ext cx="3247404" cy="3724312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10" name="Retângulo 11"/>
            <p:cNvSpPr>
              <a:spLocks noChangeArrowheads="1"/>
            </p:cNvSpPr>
            <p:nvPr/>
          </p:nvSpPr>
          <p:spPr bwMode="auto">
            <a:xfrm>
              <a:off x="4896879" y="2867943"/>
              <a:ext cx="3247404" cy="238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pt-BR" sz="2000" b="1" dirty="0"/>
                <a:t>Formação: </a:t>
              </a:r>
              <a:br>
                <a:rPr lang="pt-BR" sz="2000" b="1" dirty="0"/>
              </a:br>
              <a:r>
                <a:rPr lang="pt-BR" sz="2000" i="1" dirty="0"/>
                <a:t>Presidentes ou representantes das Entidades Nacionais do Sistema </a:t>
              </a:r>
              <a:r>
                <a:rPr lang="pt-BR" sz="2000" i="1" dirty="0" err="1"/>
                <a:t>Confea</a:t>
              </a:r>
              <a:r>
                <a:rPr lang="pt-BR" sz="2000" i="1" dirty="0"/>
                <a:t>/Crea</a:t>
              </a:r>
              <a:endParaRPr lang="pt-BR" altLang="pt-BR" sz="2000" i="1" dirty="0"/>
            </a:p>
          </p:txBody>
        </p:sp>
      </p:grpSp>
      <p:sp>
        <p:nvSpPr>
          <p:cNvPr id="16" name="Retângulo 21"/>
          <p:cNvSpPr>
            <a:spLocks noChangeArrowheads="1"/>
          </p:cNvSpPr>
          <p:nvPr userDrawn="1"/>
        </p:nvSpPr>
        <p:spPr bwMode="auto">
          <a:xfrm>
            <a:off x="837471" y="2065314"/>
            <a:ext cx="2993845" cy="105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>
              <a:solidFill>
                <a:schemeClr val="bg1"/>
              </a:solidFill>
            </a:endParaRPr>
          </a:p>
        </p:txBody>
      </p:sp>
      <p:grpSp>
        <p:nvGrpSpPr>
          <p:cNvPr id="18" name="Grupo 17"/>
          <p:cNvGrpSpPr/>
          <p:nvPr userDrawn="1"/>
        </p:nvGrpSpPr>
        <p:grpSpPr>
          <a:xfrm>
            <a:off x="579357" y="1192334"/>
            <a:ext cx="3920635" cy="4252890"/>
            <a:chOff x="147309" y="885995"/>
            <a:chExt cx="4136659" cy="4487221"/>
          </a:xfrm>
        </p:grpSpPr>
        <p:grpSp>
          <p:nvGrpSpPr>
            <p:cNvPr id="17" name="Grupo 16"/>
            <p:cNvGrpSpPr/>
            <p:nvPr userDrawn="1"/>
          </p:nvGrpSpPr>
          <p:grpSpPr>
            <a:xfrm>
              <a:off x="147309" y="885995"/>
              <a:ext cx="4136659" cy="4487221"/>
              <a:chOff x="147309" y="885995"/>
              <a:chExt cx="4136659" cy="4487221"/>
            </a:xfrm>
          </p:grpSpPr>
          <p:sp>
            <p:nvSpPr>
              <p:cNvPr id="14" name="Retângulo 10"/>
              <p:cNvSpPr/>
              <p:nvPr/>
            </p:nvSpPr>
            <p:spPr bwMode="auto">
              <a:xfrm>
                <a:off x="147309" y="885995"/>
                <a:ext cx="4136659" cy="448722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15" name="Retângulo 10"/>
              <p:cNvSpPr/>
              <p:nvPr/>
            </p:nvSpPr>
            <p:spPr bwMode="auto">
              <a:xfrm>
                <a:off x="415510" y="1189083"/>
                <a:ext cx="3580427" cy="388023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noFill/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13" name="Retângulo 18"/>
            <p:cNvSpPr>
              <a:spLocks noChangeArrowheads="1"/>
            </p:cNvSpPr>
            <p:nvPr/>
          </p:nvSpPr>
          <p:spPr bwMode="auto">
            <a:xfrm>
              <a:off x="921723" y="2133008"/>
              <a:ext cx="2787095" cy="746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buNone/>
              </a:pPr>
              <a:r>
                <a:rPr lang="pt-BR" sz="2000" b="1" dirty="0">
                  <a:solidFill>
                    <a:sysClr val="windowText" lastClr="000000"/>
                  </a:solidFill>
                </a:rPr>
                <a:t>Coordenador: </a:t>
              </a:r>
              <a:br>
                <a:rPr lang="pt-BR" sz="2000" b="1" dirty="0">
                  <a:solidFill>
                    <a:sysClr val="windowText" lastClr="000000"/>
                  </a:solidFill>
                </a:rPr>
              </a:br>
              <a:r>
                <a:rPr lang="pt-BR" sz="2000" b="0" dirty="0" err="1">
                  <a:solidFill>
                    <a:sysClr val="windowText" lastClr="000000"/>
                  </a:solidFill>
                </a:rPr>
                <a:t>ffsdfsdfsd</a:t>
              </a:r>
              <a:endParaRPr lang="pt-BR" sz="2000" b="0" i="1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289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6" name="Grupo 5"/>
          <p:cNvGrpSpPr>
            <a:grpSpLocks/>
          </p:cNvGrpSpPr>
          <p:nvPr userDrawn="1"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7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9" name="Retângulo 10"/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0" name="Retângulo 10"/>
              <p:cNvSpPr/>
              <p:nvPr/>
            </p:nvSpPr>
            <p:spPr>
              <a:xfrm>
                <a:off x="973185" y="794402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1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Retângulo 18"/>
            <p:cNvSpPr>
              <a:spLocks noChangeArrowheads="1"/>
            </p:cNvSpPr>
            <p:nvPr/>
          </p:nvSpPr>
          <p:spPr bwMode="auto">
            <a:xfrm>
              <a:off x="1858834" y="1884515"/>
              <a:ext cx="2142302" cy="1015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b="1" dirty="0">
                  <a:solidFill>
                    <a:schemeClr val="bg1"/>
                  </a:solidFill>
                </a:rPr>
                <a:t>CDER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b="1" dirty="0">
                  <a:solidFill>
                    <a:schemeClr val="bg1"/>
                  </a:solidFill>
                </a:rPr>
                <a:t>Colégio de Entidades Regionais </a:t>
              </a:r>
            </a:p>
          </p:txBody>
        </p:sp>
      </p:grpSp>
      <p:grpSp>
        <p:nvGrpSpPr>
          <p:cNvPr id="12" name="Grupo 11"/>
          <p:cNvGrpSpPr>
            <a:grpSpLocks/>
          </p:cNvGrpSpPr>
          <p:nvPr userDrawn="1"/>
        </p:nvGrpSpPr>
        <p:grpSpPr bwMode="auto">
          <a:xfrm>
            <a:off x="3276600" y="695325"/>
            <a:ext cx="5372100" cy="6162675"/>
            <a:chOff x="611560" y="343147"/>
            <a:chExt cx="5372728" cy="6162578"/>
          </a:xfrm>
        </p:grpSpPr>
        <p:sp>
          <p:nvSpPr>
            <p:cNvPr id="13" name="Retângulo 10"/>
            <p:cNvSpPr/>
            <p:nvPr/>
          </p:nvSpPr>
          <p:spPr>
            <a:xfrm>
              <a:off x="611560" y="343147"/>
              <a:ext cx="5372728" cy="6162578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407FDC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4" name="Retângulo 10"/>
            <p:cNvSpPr/>
            <p:nvPr/>
          </p:nvSpPr>
          <p:spPr>
            <a:xfrm>
              <a:off x="973552" y="759065"/>
              <a:ext cx="4648743" cy="5330741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1184715" y="1636940"/>
              <a:ext cx="4226419" cy="4005199"/>
            </a:xfrm>
            <a:prstGeom prst="rect">
              <a:avLst/>
            </a:prstGeom>
          </p:spPr>
          <p:txBody>
            <a:bodyPr anchor="ctr"/>
            <a:lstStyle/>
            <a:p>
              <a:pPr algn="just"/>
              <a:r>
                <a:rPr lang="pt-BR" sz="1600" dirty="0"/>
                <a:t>Constituído pelas Entidades Municipais, Intermunicipais e Estaduais representativas das profissões jurisdicionadas pelo Sistema </a:t>
              </a:r>
              <a:r>
                <a:rPr lang="pt-BR" sz="1600" dirty="0" err="1"/>
                <a:t>Confea</a:t>
              </a:r>
              <a:r>
                <a:rPr lang="pt-BR" sz="1600" dirty="0"/>
                <a:t>/Crea(s) e credenciadas junto ao Conselho Regional de Engenharia e Agronomia do Estado de São Paulo – Crea-SP, através do Ato administrativo nº 34, de 11 de maio de 2017.</a:t>
              </a:r>
            </a:p>
            <a:p>
              <a:pPr algn="ctr">
                <a:lnSpc>
                  <a:spcPct val="150000"/>
                </a:lnSpc>
                <a:defRPr/>
              </a:pPr>
              <a:endParaRPr lang="pt-BR" altLang="pt-B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454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0"/>
          <p:cNvSpPr/>
          <p:nvPr userDrawn="1"/>
        </p:nvSpPr>
        <p:spPr>
          <a:xfrm>
            <a:off x="3563888" y="-371890"/>
            <a:ext cx="7416824" cy="826293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Retângulo 10"/>
          <p:cNvSpPr/>
          <p:nvPr userDrawn="1"/>
        </p:nvSpPr>
        <p:spPr>
          <a:xfrm>
            <a:off x="3792564" y="-66000"/>
            <a:ext cx="6973927" cy="7632849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8" name="Grupo 7"/>
          <p:cNvGrpSpPr>
            <a:grpSpLocks/>
          </p:cNvGrpSpPr>
          <p:nvPr userDrawn="1"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9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12" name="Retângulo 10"/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3" name="Retângulo 10"/>
              <p:cNvSpPr/>
              <p:nvPr/>
            </p:nvSpPr>
            <p:spPr>
              <a:xfrm>
                <a:off x="973185" y="794402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4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Retângulo 18"/>
            <p:cNvSpPr>
              <a:spLocks noChangeArrowheads="1"/>
            </p:cNvSpPr>
            <p:nvPr/>
          </p:nvSpPr>
          <p:spPr bwMode="auto">
            <a:xfrm>
              <a:off x="1858834" y="1884515"/>
              <a:ext cx="2142302" cy="1015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b="1" dirty="0">
                  <a:solidFill>
                    <a:schemeClr val="bg1"/>
                  </a:solidFill>
                </a:rPr>
                <a:t>CDER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b="1" dirty="0">
                  <a:solidFill>
                    <a:schemeClr val="bg1"/>
                  </a:solidFill>
                </a:rPr>
                <a:t>Colégio de Entidades Regionais </a:t>
              </a:r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4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2"/>
          <p:cNvSpPr>
            <a:spLocks/>
          </p:cNvSpPr>
          <p:nvPr userDrawn="1"/>
        </p:nvSpPr>
        <p:spPr bwMode="auto">
          <a:xfrm>
            <a:off x="3491881" y="139700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grpSp>
        <p:nvGrpSpPr>
          <p:cNvPr id="15" name="Grupo 14"/>
          <p:cNvGrpSpPr>
            <a:grpSpLocks/>
          </p:cNvGrpSpPr>
          <p:nvPr userDrawn="1"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16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18" name="Retângulo 10"/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9" name="Retângulo 10"/>
              <p:cNvSpPr/>
              <p:nvPr/>
            </p:nvSpPr>
            <p:spPr>
              <a:xfrm>
                <a:off x="973185" y="794402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20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Retângulo 18"/>
            <p:cNvSpPr>
              <a:spLocks noChangeArrowheads="1"/>
            </p:cNvSpPr>
            <p:nvPr/>
          </p:nvSpPr>
          <p:spPr bwMode="auto">
            <a:xfrm>
              <a:off x="1858834" y="1884515"/>
              <a:ext cx="2142302" cy="1015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b="1" dirty="0">
                  <a:solidFill>
                    <a:schemeClr val="bg1"/>
                  </a:solidFill>
                </a:rPr>
                <a:t>CDER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b="1" dirty="0">
                  <a:solidFill>
                    <a:schemeClr val="bg1"/>
                  </a:solidFill>
                </a:rPr>
                <a:t>Colégio de Entidades Regionais </a:t>
              </a:r>
            </a:p>
          </p:txBody>
        </p:sp>
      </p:grp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5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Text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0"/>
          <p:cNvSpPr/>
          <p:nvPr userDrawn="1"/>
        </p:nvSpPr>
        <p:spPr>
          <a:xfrm>
            <a:off x="179512" y="-1395536"/>
            <a:ext cx="8786133" cy="956297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Retângulo 10"/>
          <p:cNvSpPr/>
          <p:nvPr userDrawn="1"/>
        </p:nvSpPr>
        <p:spPr>
          <a:xfrm>
            <a:off x="396693" y="-1121591"/>
            <a:ext cx="8352928" cy="904204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01621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2"/>
          <p:cNvSpPr>
            <a:spLocks/>
          </p:cNvSpPr>
          <p:nvPr userDrawn="1"/>
        </p:nvSpPr>
        <p:spPr bwMode="auto">
          <a:xfrm>
            <a:off x="3851919" y="239092"/>
            <a:ext cx="5292081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sp>
        <p:nvSpPr>
          <p:cNvPr id="9" name="Retângulo 2"/>
          <p:cNvSpPr>
            <a:spLocks noChangeArrowheads="1"/>
          </p:cNvSpPr>
          <p:nvPr userDrawn="1"/>
        </p:nvSpPr>
        <p:spPr bwMode="auto">
          <a:xfrm>
            <a:off x="250825" y="4149725"/>
            <a:ext cx="3386138" cy="6000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sz="2200" b="1" spc="150" dirty="0">
                <a:solidFill>
                  <a:schemeClr val="accent1">
                    <a:lumMod val="50000"/>
                  </a:schemeClr>
                </a:solidFill>
              </a:rPr>
              <a:t>O DEVER DO SISTEMA</a:t>
            </a:r>
            <a:endParaRPr lang="pt-BR" altLang="pt-BR" sz="2200" b="1" spc="15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859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Texto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2"/>
          <p:cNvSpPr>
            <a:spLocks/>
          </p:cNvSpPr>
          <p:nvPr userDrawn="1"/>
        </p:nvSpPr>
        <p:spPr bwMode="auto">
          <a:xfrm>
            <a:off x="3600078" y="-243409"/>
            <a:ext cx="6228506" cy="7632849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ffectLst>
            <a:softEdge rad="4064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sp>
        <p:nvSpPr>
          <p:cNvPr id="9" name="Retângulo 2"/>
          <p:cNvSpPr>
            <a:spLocks noChangeArrowheads="1"/>
          </p:cNvSpPr>
          <p:nvPr userDrawn="1"/>
        </p:nvSpPr>
        <p:spPr bwMode="auto">
          <a:xfrm>
            <a:off x="250825" y="4149725"/>
            <a:ext cx="3386138" cy="6000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sz="2200" b="1" spc="150" dirty="0">
                <a:solidFill>
                  <a:schemeClr val="accent1">
                    <a:lumMod val="50000"/>
                  </a:schemeClr>
                </a:solidFill>
              </a:rPr>
              <a:t>O DEVER DO SISTEMA</a:t>
            </a:r>
            <a:endParaRPr lang="pt-BR" altLang="pt-BR" sz="2200" b="1" spc="15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88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Texto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2"/>
          <p:cNvSpPr>
            <a:spLocks/>
          </p:cNvSpPr>
          <p:nvPr userDrawn="1"/>
        </p:nvSpPr>
        <p:spPr bwMode="auto">
          <a:xfrm>
            <a:off x="-684584" y="-218614"/>
            <a:ext cx="10297839" cy="7632849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tx1">
              <a:alpha val="22000"/>
            </a:schemeClr>
          </a:solidFill>
          <a:ln>
            <a:noFill/>
          </a:ln>
          <a:effectLst>
            <a:softEdge rad="406400"/>
          </a:effectLst>
          <a:extLst/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sp>
        <p:nvSpPr>
          <p:cNvPr id="9" name="Retângulo 2"/>
          <p:cNvSpPr>
            <a:spLocks noChangeArrowheads="1"/>
          </p:cNvSpPr>
          <p:nvPr userDrawn="1"/>
        </p:nvSpPr>
        <p:spPr bwMode="auto">
          <a:xfrm>
            <a:off x="250825" y="4149725"/>
            <a:ext cx="3386138" cy="6000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sz="2200" b="1" spc="150" dirty="0">
                <a:solidFill>
                  <a:schemeClr val="accent1">
                    <a:lumMod val="50000"/>
                  </a:schemeClr>
                </a:solidFill>
              </a:rPr>
              <a:t>O DEVER DO SISTEMA</a:t>
            </a:r>
            <a:endParaRPr lang="pt-BR" altLang="pt-BR" sz="2200" b="1" spc="15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06" t="75224"/>
          <a:stretch/>
        </p:blipFill>
        <p:spPr>
          <a:xfrm>
            <a:off x="7206018" y="5158854"/>
            <a:ext cx="1937982" cy="16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483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os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>
            <a:grpSpLocks/>
          </p:cNvGrpSpPr>
          <p:nvPr userDrawn="1"/>
        </p:nvGrpSpPr>
        <p:grpSpPr bwMode="auto">
          <a:xfrm>
            <a:off x="1692275" y="908050"/>
            <a:ext cx="5688013" cy="5473700"/>
            <a:chOff x="1691680" y="908720"/>
            <a:chExt cx="5688632" cy="5472608"/>
          </a:xfrm>
        </p:grpSpPr>
        <p:grpSp>
          <p:nvGrpSpPr>
            <p:cNvPr id="4" name="Grupo 4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1691680" y="948342"/>
              <a:chExt cx="2476609" cy="2840698"/>
            </a:xfrm>
          </p:grpSpPr>
          <p:grpSp>
            <p:nvGrpSpPr>
              <p:cNvPr id="17" name="Grupo 5"/>
              <p:cNvGrpSpPr>
                <a:grpSpLocks/>
              </p:cNvGrpSpPr>
              <p:nvPr/>
            </p:nvGrpSpPr>
            <p:grpSpPr bwMode="auto">
              <a:xfrm>
                <a:off x="1691680" y="948342"/>
                <a:ext cx="2476609" cy="2840698"/>
                <a:chOff x="611560" y="343147"/>
                <a:chExt cx="5372728" cy="6162578"/>
              </a:xfrm>
            </p:grpSpPr>
            <p:sp>
              <p:nvSpPr>
                <p:cNvPr id="19" name="Retângulo 10"/>
                <p:cNvSpPr/>
                <p:nvPr/>
              </p:nvSpPr>
              <p:spPr>
                <a:xfrm>
                  <a:off x="611560" y="343273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407FDC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20" name="Retângulo 10"/>
                <p:cNvSpPr/>
                <p:nvPr/>
              </p:nvSpPr>
              <p:spPr>
                <a:xfrm>
                  <a:off x="973210" y="759901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0C2344"/>
                </a:solidFill>
                <a:ln>
                  <a:solidFill>
                    <a:srgbClr val="407F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21" name="Retângulo 10"/>
                <p:cNvSpPr>
                  <a:spLocks noChangeArrowheads="1"/>
                </p:cNvSpPr>
                <p:nvPr/>
              </p:nvSpPr>
              <p:spPr bwMode="auto">
                <a:xfrm>
                  <a:off x="1259631" y="1729838"/>
                  <a:ext cx="3888432" cy="14482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28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8" name="Retângulo 2"/>
              <p:cNvSpPr>
                <a:spLocks noChangeArrowheads="1"/>
              </p:cNvSpPr>
              <p:nvPr/>
            </p:nvSpPr>
            <p:spPr bwMode="auto">
              <a:xfrm>
                <a:off x="1858834" y="2020737"/>
                <a:ext cx="2142302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3600" b="1">
                    <a:solidFill>
                      <a:schemeClr val="bg1"/>
                    </a:solidFill>
                  </a:rPr>
                  <a:t>MISSÃO</a:t>
                </a:r>
                <a:endParaRPr lang="pt-BR" altLang="pt-BR" sz="1800"/>
              </a:p>
            </p:txBody>
          </p:sp>
        </p:grpSp>
        <p:grpSp>
          <p:nvGrpSpPr>
            <p:cNvPr id="5" name="Grupo 21"/>
            <p:cNvGrpSpPr>
              <a:grpSpLocks/>
            </p:cNvGrpSpPr>
            <p:nvPr/>
          </p:nvGrpSpPr>
          <p:grpSpPr bwMode="auto">
            <a:xfrm>
              <a:off x="4903703" y="908720"/>
              <a:ext cx="2476609" cy="2840698"/>
              <a:chOff x="4903703" y="908720"/>
              <a:chExt cx="2476609" cy="2840698"/>
            </a:xfrm>
          </p:grpSpPr>
          <p:grpSp>
            <p:nvGrpSpPr>
              <p:cNvPr id="12" name="Grupo 11"/>
              <p:cNvGrpSpPr>
                <a:grpSpLocks/>
              </p:cNvGrpSpPr>
              <p:nvPr/>
            </p:nvGrpSpPr>
            <p:grpSpPr bwMode="auto">
              <a:xfrm>
                <a:off x="4903703" y="908720"/>
                <a:ext cx="2476609" cy="2840698"/>
                <a:chOff x="611560" y="343147"/>
                <a:chExt cx="5372728" cy="6162578"/>
              </a:xfrm>
            </p:grpSpPr>
            <p:sp>
              <p:nvSpPr>
                <p:cNvPr id="14" name="Retângulo 10"/>
                <p:cNvSpPr/>
                <p:nvPr/>
              </p:nvSpPr>
              <p:spPr>
                <a:xfrm>
                  <a:off x="611213" y="343147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407FDC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15" name="Retângulo 10"/>
                <p:cNvSpPr/>
                <p:nvPr/>
              </p:nvSpPr>
              <p:spPr>
                <a:xfrm>
                  <a:off x="972861" y="759777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0C2344"/>
                </a:solidFill>
                <a:ln>
                  <a:solidFill>
                    <a:srgbClr val="407F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16" name="Retângulo 14"/>
                <p:cNvSpPr>
                  <a:spLocks noChangeArrowheads="1"/>
                </p:cNvSpPr>
                <p:nvPr/>
              </p:nvSpPr>
              <p:spPr bwMode="auto">
                <a:xfrm>
                  <a:off x="1259631" y="1729838"/>
                  <a:ext cx="3888432" cy="14482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28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Retângulo 15"/>
              <p:cNvSpPr>
                <a:spLocks noChangeArrowheads="1"/>
              </p:cNvSpPr>
              <p:nvPr/>
            </p:nvSpPr>
            <p:spPr bwMode="auto">
              <a:xfrm>
                <a:off x="5070857" y="1948729"/>
                <a:ext cx="2142302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3600" b="1">
                    <a:solidFill>
                      <a:schemeClr val="bg1"/>
                    </a:solidFill>
                  </a:rPr>
                  <a:t>VISÃO</a:t>
                </a:r>
                <a:endParaRPr lang="pt-BR" altLang="pt-BR" sz="1800"/>
              </a:p>
            </p:txBody>
          </p:sp>
        </p:grpSp>
        <p:grpSp>
          <p:nvGrpSpPr>
            <p:cNvPr id="6" name="Grupo 22"/>
            <p:cNvGrpSpPr>
              <a:grpSpLocks/>
            </p:cNvGrpSpPr>
            <p:nvPr/>
          </p:nvGrpSpPr>
          <p:grpSpPr bwMode="auto">
            <a:xfrm>
              <a:off x="3319527" y="3540630"/>
              <a:ext cx="2476609" cy="2840698"/>
              <a:chOff x="3319527" y="3540630"/>
              <a:chExt cx="2476609" cy="2840698"/>
            </a:xfrm>
          </p:grpSpPr>
          <p:grpSp>
            <p:nvGrpSpPr>
              <p:cNvPr id="7" name="Grupo 16"/>
              <p:cNvGrpSpPr>
                <a:grpSpLocks/>
              </p:cNvGrpSpPr>
              <p:nvPr/>
            </p:nvGrpSpPr>
            <p:grpSpPr bwMode="auto">
              <a:xfrm>
                <a:off x="3319527" y="3540630"/>
                <a:ext cx="2476609" cy="2840698"/>
                <a:chOff x="611560" y="343147"/>
                <a:chExt cx="5372728" cy="6162578"/>
              </a:xfrm>
            </p:grpSpPr>
            <p:sp>
              <p:nvSpPr>
                <p:cNvPr id="9" name="Retângulo 10"/>
                <p:cNvSpPr/>
                <p:nvPr/>
              </p:nvSpPr>
              <p:spPr>
                <a:xfrm>
                  <a:off x="610514" y="342366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407FDC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10" name="Retângulo 10"/>
                <p:cNvSpPr/>
                <p:nvPr/>
              </p:nvSpPr>
              <p:spPr>
                <a:xfrm>
                  <a:off x="972162" y="758997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0C2344"/>
                </a:solidFill>
                <a:ln>
                  <a:solidFill>
                    <a:srgbClr val="407F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11" name="Retângulo 19"/>
                <p:cNvSpPr>
                  <a:spLocks noChangeArrowheads="1"/>
                </p:cNvSpPr>
                <p:nvPr/>
              </p:nvSpPr>
              <p:spPr bwMode="auto">
                <a:xfrm>
                  <a:off x="1259631" y="1729838"/>
                  <a:ext cx="3888432" cy="14482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28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8" name="Retângulo 20"/>
              <p:cNvSpPr>
                <a:spLocks noChangeArrowheads="1"/>
              </p:cNvSpPr>
              <p:nvPr/>
            </p:nvSpPr>
            <p:spPr bwMode="auto">
              <a:xfrm>
                <a:off x="3486681" y="4613025"/>
                <a:ext cx="2142302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3600" b="1">
                    <a:solidFill>
                      <a:schemeClr val="bg1"/>
                    </a:solidFill>
                  </a:rPr>
                  <a:t>VALORES</a:t>
                </a:r>
                <a:endParaRPr lang="pt-BR" altLang="pt-BR" sz="1800"/>
              </a:p>
            </p:txBody>
          </p:sp>
        </p:grpSp>
      </p:grpSp>
      <p:pic>
        <p:nvPicPr>
          <p:cNvPr id="22" name="Imagem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13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tângulo 2"/>
          <p:cNvSpPr>
            <a:spLocks/>
          </p:cNvSpPr>
          <p:nvPr userDrawn="1"/>
        </p:nvSpPr>
        <p:spPr bwMode="auto">
          <a:xfrm flipV="1">
            <a:off x="0" y="1412776"/>
            <a:ext cx="9144000" cy="3960000"/>
          </a:xfrm>
          <a:custGeom>
            <a:avLst/>
            <a:gdLst>
              <a:gd name="T0" fmla="*/ 0 w 4475381"/>
              <a:gd name="T1" fmla="*/ 0 h 6602153"/>
              <a:gd name="T2" fmla="*/ 20249811 w 4475381"/>
              <a:gd name="T3" fmla="*/ 337561 h 6602153"/>
              <a:gd name="T4" fmla="*/ 20249811 w 4475381"/>
              <a:gd name="T5" fmla="*/ 6604233 h 6602153"/>
              <a:gd name="T6" fmla="*/ 49251 w 4475381"/>
              <a:gd name="T7" fmla="*/ 6059780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>
            <a:noFill/>
          </a:ln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sp>
        <p:nvSpPr>
          <p:cNvPr id="12" name="CaixaDeTexto 11"/>
          <p:cNvSpPr txBox="1"/>
          <p:nvPr userDrawn="1"/>
        </p:nvSpPr>
        <p:spPr>
          <a:xfrm>
            <a:off x="574675" y="281211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tx1"/>
                </a:solidFill>
                <a:latin typeface="+mn-lt"/>
                <a:cs typeface="+mn-cs"/>
              </a:rPr>
              <a:t>LINHA DO TEMPO</a:t>
            </a:r>
          </a:p>
        </p:txBody>
      </p:sp>
    </p:spTree>
    <p:extLst>
      <p:ext uri="{BB962C8B-B14F-4D97-AF65-F5344CB8AC3E}">
        <p14:creationId xmlns:p14="http://schemas.microsoft.com/office/powerpoint/2010/main" val="4055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2"/>
          <p:cNvSpPr>
            <a:spLocks/>
          </p:cNvSpPr>
          <p:nvPr userDrawn="1"/>
        </p:nvSpPr>
        <p:spPr bwMode="auto">
          <a:xfrm flipV="1">
            <a:off x="0" y="1412776"/>
            <a:ext cx="9144000" cy="3960000"/>
          </a:xfrm>
          <a:custGeom>
            <a:avLst/>
            <a:gdLst>
              <a:gd name="T0" fmla="*/ 0 w 4475381"/>
              <a:gd name="T1" fmla="*/ 0 h 6602153"/>
              <a:gd name="T2" fmla="*/ 20249811 w 4475381"/>
              <a:gd name="T3" fmla="*/ 337561 h 6602153"/>
              <a:gd name="T4" fmla="*/ 20249811 w 4475381"/>
              <a:gd name="T5" fmla="*/ 6604233 h 6602153"/>
              <a:gd name="T6" fmla="*/ 49251 w 4475381"/>
              <a:gd name="T7" fmla="*/ 6059780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>
            <a:noFill/>
          </a:ln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graphicFrame>
        <p:nvGraphicFramePr>
          <p:cNvPr id="7" name="Diagrama 6"/>
          <p:cNvGraphicFramePr/>
          <p:nvPr userDrawn="1">
            <p:extLst>
              <p:ext uri="{D42A27DB-BD31-4B8C-83A1-F6EECF244321}">
                <p14:modId xmlns:p14="http://schemas.microsoft.com/office/powerpoint/2010/main" val="4148141588"/>
              </p:ext>
            </p:extLst>
          </p:nvPr>
        </p:nvGraphicFramePr>
        <p:xfrm>
          <a:off x="683568" y="1556792"/>
          <a:ext cx="7920880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CaixaDeTexto 11"/>
          <p:cNvSpPr txBox="1"/>
          <p:nvPr userDrawn="1"/>
        </p:nvSpPr>
        <p:spPr>
          <a:xfrm>
            <a:off x="574675" y="281211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tx1"/>
                </a:solidFill>
                <a:latin typeface="+mn-lt"/>
                <a:cs typeface="+mn-cs"/>
              </a:rPr>
              <a:t>LINHA DO TEMPO</a:t>
            </a:r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9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7162B">
              <a:alpha val="6549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-222250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362075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8"/>
          <p:cNvSpPr>
            <a:spLocks noChangeArrowheads="1"/>
          </p:cNvSpPr>
          <p:nvPr userDrawn="1"/>
        </p:nvSpPr>
        <p:spPr bwMode="auto">
          <a:xfrm>
            <a:off x="4716463" y="6464300"/>
            <a:ext cx="41735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spc="250" dirty="0">
                <a:solidFill>
                  <a:schemeClr val="bg1"/>
                </a:solidFill>
              </a:rPr>
              <a:t>Imagens: </a:t>
            </a:r>
            <a:r>
              <a:rPr lang="pt-BR" altLang="pt-BR" sz="1200" spc="250" dirty="0" err="1">
                <a:solidFill>
                  <a:schemeClr val="bg1"/>
                </a:solidFill>
              </a:rPr>
              <a:t>Freepik</a:t>
            </a:r>
            <a:endParaRPr lang="pt-BR" altLang="pt-BR" sz="1200" spc="250" dirty="0">
              <a:solidFill>
                <a:schemeClr val="bg1"/>
              </a:solidFill>
            </a:endParaRPr>
          </a:p>
        </p:txBody>
      </p:sp>
      <p:pic>
        <p:nvPicPr>
          <p:cNvPr id="8" name="Imagem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06546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 userDrawn="1"/>
        </p:nvSpPr>
        <p:spPr>
          <a:xfrm>
            <a:off x="6094413" y="5084763"/>
            <a:ext cx="2730500" cy="1027112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www.creasp.org.br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facebook.com</a:t>
            </a: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/</a:t>
            </a:r>
            <a:r>
              <a:rPr lang="pt-BR" sz="1600" b="1" dirty="0" err="1">
                <a:solidFill>
                  <a:srgbClr val="FFC000"/>
                </a:solidFill>
                <a:latin typeface="+mn-lt"/>
                <a:cs typeface="+mn-cs"/>
              </a:rPr>
              <a:t>creasaopaulo</a:t>
            </a:r>
            <a:endParaRPr lang="pt-BR" sz="1600" b="1" dirty="0">
              <a:solidFill>
                <a:srgbClr val="FFC000"/>
              </a:solidFill>
              <a:latin typeface="+mn-lt"/>
              <a:cs typeface="+mn-cs"/>
            </a:endParaRP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0800 171811</a:t>
            </a:r>
          </a:p>
        </p:txBody>
      </p:sp>
    </p:spTree>
    <p:extLst>
      <p:ext uri="{BB962C8B-B14F-4D97-AF65-F5344CB8AC3E}">
        <p14:creationId xmlns:p14="http://schemas.microsoft.com/office/powerpoint/2010/main" val="74046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teca de Elem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1668185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77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75713-9BFA-4F60-A6B3-01F86DF7B126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317D1-1586-45EB-8B3F-A6F8D8DD59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96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665" r:id="rId14"/>
    <p:sldLayoutId id="2147483650" r:id="rId15"/>
    <p:sldLayoutId id="2147483672" r:id="rId16"/>
    <p:sldLayoutId id="2147483666" r:id="rId17"/>
    <p:sldLayoutId id="2147483651" r:id="rId18"/>
    <p:sldLayoutId id="2147483652" r:id="rId19"/>
    <p:sldLayoutId id="2147483659" r:id="rId20"/>
    <p:sldLayoutId id="2147483654" r:id="rId21"/>
    <p:sldLayoutId id="2147483649" r:id="rId22"/>
    <p:sldLayoutId id="2147483668" r:id="rId23"/>
    <p:sldLayoutId id="2147483655" r:id="rId24"/>
    <p:sldLayoutId id="2147483661" r:id="rId25"/>
    <p:sldLayoutId id="2147483662" r:id="rId26"/>
    <p:sldLayoutId id="2147483667" r:id="rId27"/>
    <p:sldLayoutId id="2147483663" r:id="rId28"/>
    <p:sldLayoutId id="2147483669" r:id="rId29"/>
    <p:sldLayoutId id="2147483670" r:id="rId30"/>
    <p:sldLayoutId id="2147483658" r:id="rId31"/>
    <p:sldLayoutId id="2147483656" r:id="rId32"/>
    <p:sldLayoutId id="2147483664" r:id="rId33"/>
    <p:sldLayoutId id="2147483657" r:id="rId34"/>
    <p:sldLayoutId id="2147483660" r:id="rId3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5000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3887" y="-2738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607" y="1412776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805" y="4437112"/>
            <a:ext cx="3003339" cy="67951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748" y="986774"/>
            <a:ext cx="47625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4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427984" y="3233539"/>
            <a:ext cx="586953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RESULTADO DA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AUDITORIA - CGU</a:t>
            </a:r>
          </a:p>
        </p:txBody>
      </p:sp>
    </p:spTree>
    <p:extLst>
      <p:ext uri="{BB962C8B-B14F-4D97-AF65-F5344CB8AC3E}">
        <p14:creationId xmlns:p14="http://schemas.microsoft.com/office/powerpoint/2010/main" val="333376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4768340" y="1573300"/>
            <a:ext cx="3984042" cy="4736020"/>
            <a:chOff x="4644008" y="1931839"/>
            <a:chExt cx="3753148" cy="4305473"/>
          </a:xfrm>
        </p:grpSpPr>
        <p:grpSp>
          <p:nvGrpSpPr>
            <p:cNvPr id="15" name="Grupo 14"/>
            <p:cNvGrpSpPr/>
            <p:nvPr userDrawn="1"/>
          </p:nvGrpSpPr>
          <p:grpSpPr>
            <a:xfrm>
              <a:off x="4644008" y="1931839"/>
              <a:ext cx="3753148" cy="4305473"/>
              <a:chOff x="4644008" y="1931839"/>
              <a:chExt cx="3753148" cy="4305473"/>
            </a:xfrm>
          </p:grpSpPr>
          <p:sp>
            <p:nvSpPr>
              <p:cNvPr id="17" name="Retângulo 10"/>
              <p:cNvSpPr/>
              <p:nvPr/>
            </p:nvSpPr>
            <p:spPr bwMode="auto">
              <a:xfrm>
                <a:off x="4644008" y="1931839"/>
                <a:ext cx="3753148" cy="4305473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accent2"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18" name="Retângulo 10"/>
              <p:cNvSpPr/>
              <p:nvPr/>
            </p:nvSpPr>
            <p:spPr bwMode="auto">
              <a:xfrm>
                <a:off x="4896879" y="2222419"/>
                <a:ext cx="3247404" cy="3724312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16" name="Retângulo 11"/>
            <p:cNvSpPr>
              <a:spLocks noChangeArrowheads="1"/>
            </p:cNvSpPr>
            <p:nvPr/>
          </p:nvSpPr>
          <p:spPr bwMode="auto">
            <a:xfrm>
              <a:off x="4896879" y="2875053"/>
              <a:ext cx="3247404" cy="238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pt-BR" altLang="pt-BR" sz="2400" i="1" dirty="0"/>
                <a:t>Exercício: 2015 </a:t>
              </a:r>
            </a:p>
            <a:p>
              <a:pPr algn="ctr">
                <a:buNone/>
              </a:pPr>
              <a:r>
                <a:rPr lang="pt-BR" altLang="pt-BR" sz="2400" b="1" i="1" dirty="0"/>
                <a:t>Relatório nº: </a:t>
              </a:r>
              <a:br>
                <a:rPr lang="pt-BR" altLang="pt-BR" sz="2400" b="1" i="1" dirty="0"/>
              </a:br>
              <a:r>
                <a:rPr lang="pt-BR" altLang="pt-BR" sz="2400" b="1" i="1" dirty="0"/>
                <a:t>201700097</a:t>
              </a:r>
            </a:p>
            <a:p>
              <a:pPr algn="ctr">
                <a:buNone/>
              </a:pPr>
              <a:r>
                <a:rPr lang="pt-BR" altLang="pt-BR" sz="2400" i="1" dirty="0"/>
                <a:t>UCI Executora: SFC/DG/CGEOB/</a:t>
              </a:r>
              <a:br>
                <a:rPr lang="pt-BR" altLang="pt-BR" sz="2400" i="1" dirty="0"/>
              </a:br>
              <a:r>
                <a:rPr lang="pt-BR" altLang="pt-BR" sz="2400" i="1" dirty="0"/>
                <a:t>Coordenação-Geral de Auditoria de Obras</a:t>
              </a:r>
            </a:p>
          </p:txBody>
        </p:sp>
      </p:grpSp>
      <p:sp>
        <p:nvSpPr>
          <p:cNvPr id="21" name="Retângulo 21"/>
          <p:cNvSpPr>
            <a:spLocks noChangeArrowheads="1"/>
          </p:cNvSpPr>
          <p:nvPr/>
        </p:nvSpPr>
        <p:spPr bwMode="auto">
          <a:xfrm>
            <a:off x="649954" y="2589402"/>
            <a:ext cx="3178027" cy="116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>
              <a:solidFill>
                <a:schemeClr val="bg1"/>
              </a:solidFill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395536" y="1570139"/>
            <a:ext cx="4161831" cy="4678179"/>
            <a:chOff x="147309" y="885995"/>
            <a:chExt cx="4136659" cy="4487221"/>
          </a:xfrm>
        </p:grpSpPr>
        <p:grpSp>
          <p:nvGrpSpPr>
            <p:cNvPr id="24" name="Grupo 23"/>
            <p:cNvGrpSpPr/>
            <p:nvPr userDrawn="1"/>
          </p:nvGrpSpPr>
          <p:grpSpPr>
            <a:xfrm>
              <a:off x="147309" y="885995"/>
              <a:ext cx="4136659" cy="4487221"/>
              <a:chOff x="147309" y="885995"/>
              <a:chExt cx="4136659" cy="4487221"/>
            </a:xfrm>
          </p:grpSpPr>
          <p:sp>
            <p:nvSpPr>
              <p:cNvPr id="26" name="Retângulo 10"/>
              <p:cNvSpPr/>
              <p:nvPr/>
            </p:nvSpPr>
            <p:spPr bwMode="auto">
              <a:xfrm>
                <a:off x="147309" y="885995"/>
                <a:ext cx="4136659" cy="448722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accent2"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27" name="Retângulo 10"/>
              <p:cNvSpPr/>
              <p:nvPr/>
            </p:nvSpPr>
            <p:spPr bwMode="auto">
              <a:xfrm>
                <a:off x="415510" y="1214572"/>
                <a:ext cx="3580426" cy="388023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25" name="Retângulo 18"/>
            <p:cNvSpPr>
              <a:spLocks noChangeArrowheads="1"/>
            </p:cNvSpPr>
            <p:nvPr/>
          </p:nvSpPr>
          <p:spPr bwMode="auto">
            <a:xfrm>
              <a:off x="774009" y="1940717"/>
              <a:ext cx="2787095" cy="2780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pt-BR" sz="2400" i="1" dirty="0">
                  <a:solidFill>
                    <a:schemeClr val="bg1"/>
                  </a:solidFill>
                </a:rPr>
                <a:t>Exercício: 2015</a:t>
              </a:r>
            </a:p>
            <a:p>
              <a:pPr algn="ctr">
                <a:buNone/>
              </a:pPr>
              <a:r>
                <a:rPr lang="pt-BR" sz="2400" b="1" i="1" dirty="0">
                  <a:solidFill>
                    <a:schemeClr val="bg1"/>
                  </a:solidFill>
                </a:rPr>
                <a:t>Relatório nº: 201601849 </a:t>
              </a:r>
            </a:p>
            <a:p>
              <a:pPr algn="ctr">
                <a:buNone/>
              </a:pPr>
              <a:r>
                <a:rPr lang="pt-BR" sz="2400" i="1" dirty="0">
                  <a:solidFill>
                    <a:schemeClr val="bg1"/>
                  </a:solidFill>
                </a:rPr>
                <a:t>UCI Executora: SFC/GAB/GSNOB/</a:t>
              </a:r>
              <a:br>
                <a:rPr lang="pt-BR" sz="2400" i="1" dirty="0">
                  <a:solidFill>
                    <a:schemeClr val="bg1"/>
                  </a:solidFill>
                </a:rPr>
              </a:br>
              <a:r>
                <a:rPr lang="pt-BR" sz="2400" i="1" dirty="0">
                  <a:solidFill>
                    <a:schemeClr val="bg1"/>
                  </a:solidFill>
                </a:rPr>
                <a:t>Núcleo de obras</a:t>
              </a:r>
            </a:p>
            <a:p>
              <a:pPr algn="ctr">
                <a:buNone/>
              </a:pPr>
              <a:endParaRPr lang="pt-BR" sz="2000" b="0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Retângulo 2"/>
          <p:cNvSpPr>
            <a:spLocks noChangeArrowheads="1"/>
          </p:cNvSpPr>
          <p:nvPr/>
        </p:nvSpPr>
        <p:spPr bwMode="auto">
          <a:xfrm>
            <a:off x="730880" y="763200"/>
            <a:ext cx="7682241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b="1" spc="300" dirty="0">
                <a:solidFill>
                  <a:schemeClr val="accent1">
                    <a:lumMod val="50000"/>
                  </a:schemeClr>
                </a:solidFill>
              </a:rPr>
              <a:t>RELATÓRIOS DA AUDITORIA - CGU</a:t>
            </a:r>
            <a:endParaRPr lang="pt-BR" altLang="pt-BR" b="1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3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10"/>
          <p:cNvSpPr/>
          <p:nvPr/>
        </p:nvSpPr>
        <p:spPr>
          <a:xfrm>
            <a:off x="-2844824" y="216363"/>
            <a:ext cx="14639186" cy="1581403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tângulo 10"/>
          <p:cNvSpPr/>
          <p:nvPr/>
        </p:nvSpPr>
        <p:spPr>
          <a:xfrm>
            <a:off x="-2473698" y="651158"/>
            <a:ext cx="13917394" cy="1495257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6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7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0" y="3356992"/>
            <a:ext cx="91380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i="1" dirty="0">
                <a:cs typeface="Arial" panose="020B0604020202020204" pitchFamily="34" charset="0"/>
              </a:rPr>
              <a:t>“Constatou-se, também, a ineficácia do </a:t>
            </a:r>
          </a:p>
          <a:p>
            <a:pPr algn="ctr"/>
            <a:r>
              <a:rPr lang="pt-BR" sz="2800" i="1" dirty="0">
                <a:cs typeface="Arial" panose="020B0604020202020204" pitchFamily="34" charset="0"/>
              </a:rPr>
              <a:t>sistema </a:t>
            </a:r>
            <a:r>
              <a:rPr lang="pt-BR" sz="2800" i="1" dirty="0" err="1">
                <a:cs typeface="Arial" panose="020B0604020202020204" pitchFamily="34" charset="0"/>
              </a:rPr>
              <a:t>Confea</a:t>
            </a:r>
            <a:r>
              <a:rPr lang="pt-BR" sz="2800" i="1" dirty="0">
                <a:cs typeface="Arial" panose="020B0604020202020204" pitchFamily="34" charset="0"/>
              </a:rPr>
              <a:t>/Crea na fiscalização </a:t>
            </a:r>
          </a:p>
          <a:p>
            <a:pPr algn="ctr"/>
            <a:r>
              <a:rPr lang="pt-BR" sz="2800" i="1" dirty="0">
                <a:cs typeface="Arial" panose="020B0604020202020204" pitchFamily="34" charset="0"/>
              </a:rPr>
              <a:t>do correto exercício profissional...”</a:t>
            </a:r>
          </a:p>
        </p:txBody>
      </p:sp>
      <p:sp>
        <p:nvSpPr>
          <p:cNvPr id="21" name="Retângulo 2"/>
          <p:cNvSpPr>
            <a:spLocks noChangeArrowheads="1"/>
          </p:cNvSpPr>
          <p:nvPr/>
        </p:nvSpPr>
        <p:spPr bwMode="auto">
          <a:xfrm>
            <a:off x="595627" y="1764105"/>
            <a:ext cx="7952746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b="1" spc="300" dirty="0">
                <a:solidFill>
                  <a:schemeClr val="accent1">
                    <a:lumMod val="50000"/>
                  </a:schemeClr>
                </a:solidFill>
              </a:rPr>
              <a:t>SEGUNDO OS RELATÓRIOS DA CGU:</a:t>
            </a:r>
            <a:endParaRPr lang="pt-BR" altLang="pt-BR" b="1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5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9900592" y="-315416"/>
            <a:ext cx="913804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cs typeface="Arial" panose="020B0604020202020204" pitchFamily="34" charset="0"/>
              </a:rPr>
              <a:t>Segundo os relatórios da CGU:</a:t>
            </a:r>
          </a:p>
          <a:p>
            <a:pPr algn="ctr"/>
            <a:endParaRPr lang="pt-BR" sz="1600" i="1" dirty="0">
              <a:cs typeface="Arial" panose="020B0604020202020204" pitchFamily="34" charset="0"/>
            </a:endParaRPr>
          </a:p>
        </p:txBody>
      </p:sp>
      <p:sp>
        <p:nvSpPr>
          <p:cNvPr id="15" name="Retângulo 10"/>
          <p:cNvSpPr/>
          <p:nvPr/>
        </p:nvSpPr>
        <p:spPr>
          <a:xfrm>
            <a:off x="-2844824" y="216363"/>
            <a:ext cx="14639186" cy="1581403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6" name="Retângulo 10"/>
          <p:cNvSpPr/>
          <p:nvPr/>
        </p:nvSpPr>
        <p:spPr>
          <a:xfrm>
            <a:off x="-2473698" y="651158"/>
            <a:ext cx="13917394" cy="1495257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7" name="Retângulo 2"/>
          <p:cNvSpPr>
            <a:spLocks noChangeArrowheads="1"/>
          </p:cNvSpPr>
          <p:nvPr/>
        </p:nvSpPr>
        <p:spPr bwMode="auto">
          <a:xfrm>
            <a:off x="595627" y="1764105"/>
            <a:ext cx="7952746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b="1" spc="300" dirty="0">
                <a:solidFill>
                  <a:schemeClr val="accent1">
                    <a:lumMod val="50000"/>
                  </a:schemeClr>
                </a:solidFill>
              </a:rPr>
              <a:t>SEGUNDO OS RELATÓRIOS DA CGU:</a:t>
            </a:r>
            <a:endParaRPr lang="pt-BR" altLang="pt-BR" b="1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0" y="2708920"/>
            <a:ext cx="9138041" cy="3970318"/>
          </a:xfrm>
          <a:prstGeom prst="rect">
            <a:avLst/>
          </a:prstGeom>
        </p:spPr>
        <p:txBody>
          <a:bodyPr wrap="square" lIns="1080000" rIns="1080000">
            <a:spAutoFit/>
          </a:bodyPr>
          <a:lstStyle/>
          <a:p>
            <a:pPr algn="ctr"/>
            <a:r>
              <a:rPr lang="pt-BR" sz="2800" i="1" dirty="0">
                <a:cs typeface="Arial" panose="020B0604020202020204" pitchFamily="34" charset="0"/>
              </a:rPr>
              <a:t>“Ainda, em relação a ineficácia da fiscalização implementada por essas autarquias, ... Entende-se ser necessária a implementação de diversas ações pelo Sistema </a:t>
            </a:r>
            <a:r>
              <a:rPr lang="pt-BR" sz="2800" i="1" dirty="0" err="1">
                <a:cs typeface="Arial" panose="020B0604020202020204" pitchFamily="34" charset="0"/>
              </a:rPr>
              <a:t>Confea</a:t>
            </a:r>
            <a:r>
              <a:rPr lang="pt-BR" sz="2800" i="1" dirty="0">
                <a:cs typeface="Arial" panose="020B0604020202020204" pitchFamily="34" charset="0"/>
              </a:rPr>
              <a:t>/Crea para que essas autarquias se tornem efetivas no que tange </a:t>
            </a:r>
          </a:p>
          <a:p>
            <a:pPr algn="ctr"/>
            <a:r>
              <a:rPr lang="pt-BR" sz="2800" i="1" dirty="0">
                <a:cs typeface="Arial" panose="020B0604020202020204" pitchFamily="34" charset="0"/>
              </a:rPr>
              <a:t>à defesa da sociedade frente ao </a:t>
            </a:r>
          </a:p>
          <a:p>
            <a:pPr algn="ctr"/>
            <a:r>
              <a:rPr lang="pt-BR" sz="2800" i="1" dirty="0">
                <a:cs typeface="Arial" panose="020B0604020202020204" pitchFamily="34" charset="0"/>
              </a:rPr>
              <a:t>mau exercício das profissões jurisdicionadas</a:t>
            </a:r>
          </a:p>
          <a:p>
            <a:pPr algn="ctr"/>
            <a:r>
              <a:rPr lang="pt-BR" sz="2800" i="1" dirty="0">
                <a:cs typeface="Arial" panose="020B0604020202020204" pitchFamily="34" charset="0"/>
              </a:rPr>
              <a:t> a esses conselhos.”</a:t>
            </a:r>
          </a:p>
          <a:p>
            <a:pPr algn="ctr"/>
            <a:endParaRPr lang="pt-BR" sz="2800" i="1" dirty="0">
              <a:cs typeface="Arial" panose="020B0604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accent1">
              <a:lumMod val="20000"/>
              <a:lumOff val="80000"/>
              <a:alpha val="9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10"/>
          <p:cNvSpPr/>
          <p:nvPr/>
        </p:nvSpPr>
        <p:spPr>
          <a:xfrm>
            <a:off x="-2722370" y="-13348864"/>
            <a:ext cx="14639186" cy="1581403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6" name="Retângulo 10"/>
          <p:cNvSpPr/>
          <p:nvPr/>
        </p:nvSpPr>
        <p:spPr>
          <a:xfrm>
            <a:off x="-2360618" y="-12914069"/>
            <a:ext cx="13917394" cy="1495257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-684584" y="2564904"/>
            <a:ext cx="10369152" cy="1815882"/>
          </a:xfrm>
          <a:prstGeom prst="rect">
            <a:avLst/>
          </a:prstGeom>
        </p:spPr>
        <p:txBody>
          <a:bodyPr wrap="square" lIns="1080000" rIns="1080000">
            <a:spAutoFit/>
          </a:bodyPr>
          <a:lstStyle/>
          <a:p>
            <a:pPr algn="ctr"/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Segundo o Relatório da CGU,</a:t>
            </a:r>
          </a:p>
          <a:p>
            <a:pPr algn="ctr"/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dos 27 </a:t>
            </a:r>
            <a:r>
              <a:rPr lang="pt-BR" sz="2800" b="1" dirty="0" err="1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CREAs</a:t>
            </a: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 do país, o CREA-SP foi o pior classificado em relação à visitas de Fiscalização, com média de</a:t>
            </a:r>
          </a:p>
          <a:p>
            <a:pPr algn="ctr"/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20 visitas/fiscal/ano</a:t>
            </a:r>
          </a:p>
        </p:txBody>
      </p:sp>
      <p:sp>
        <p:nvSpPr>
          <p:cNvPr id="21" name="Retângulo 10"/>
          <p:cNvSpPr/>
          <p:nvPr/>
        </p:nvSpPr>
        <p:spPr>
          <a:xfrm>
            <a:off x="-2844824" y="4581128"/>
            <a:ext cx="14639186" cy="1581403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2" name="Retângulo 10"/>
          <p:cNvSpPr/>
          <p:nvPr/>
        </p:nvSpPr>
        <p:spPr>
          <a:xfrm>
            <a:off x="-2483928" y="5015923"/>
            <a:ext cx="13917394" cy="1495257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1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427984" y="3233539"/>
            <a:ext cx="586953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r>
              <a:rPr lang="pt-BR" sz="3600" b="1" spc="300" dirty="0">
                <a:solidFill>
                  <a:schemeClr val="bg1"/>
                </a:solidFill>
              </a:rPr>
              <a:t>RESULTADOS DA FISCALIZAÇÃO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COM A MUDANÇA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DE GESTÃO</a:t>
            </a:r>
          </a:p>
        </p:txBody>
      </p:sp>
    </p:spTree>
    <p:extLst>
      <p:ext uri="{BB962C8B-B14F-4D97-AF65-F5344CB8AC3E}">
        <p14:creationId xmlns:p14="http://schemas.microsoft.com/office/powerpoint/2010/main" val="338665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AutoShape 2" descr="Resultado de imagem para sebrae"/>
          <p:cNvSpPr>
            <a:spLocks noChangeAspect="1" noChangeArrowheads="1"/>
          </p:cNvSpPr>
          <p:nvPr/>
        </p:nvSpPr>
        <p:spPr bwMode="auto">
          <a:xfrm>
            <a:off x="155575" y="-479425"/>
            <a:ext cx="143827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4" name="AutoShape 4" descr="Resultado de imagem para sebrae"/>
          <p:cNvSpPr>
            <a:spLocks noChangeAspect="1" noChangeArrowheads="1"/>
          </p:cNvSpPr>
          <p:nvPr/>
        </p:nvSpPr>
        <p:spPr bwMode="auto">
          <a:xfrm>
            <a:off x="307975" y="-327025"/>
            <a:ext cx="143827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5" name="AutoShape 6" descr="Resultado de imagem para sebrae"/>
          <p:cNvSpPr>
            <a:spLocks noChangeAspect="1" noChangeArrowheads="1"/>
          </p:cNvSpPr>
          <p:nvPr/>
        </p:nvSpPr>
        <p:spPr bwMode="auto">
          <a:xfrm>
            <a:off x="460375" y="-174625"/>
            <a:ext cx="143827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10" descr="Resultado de imagem para sebrae"/>
          <p:cNvSpPr>
            <a:spLocks noChangeAspect="1" noChangeArrowheads="1"/>
          </p:cNvSpPr>
          <p:nvPr/>
        </p:nvSpPr>
        <p:spPr bwMode="auto">
          <a:xfrm>
            <a:off x="612775" y="-22225"/>
            <a:ext cx="143827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0" y="2230993"/>
            <a:ext cx="913804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+mj-lt"/>
              </a:rPr>
              <a:t>AGENTES FISCAIS EM 2015: </a:t>
            </a:r>
            <a:r>
              <a:rPr lang="pt-BR" sz="4400" b="1" dirty="0">
                <a:solidFill>
                  <a:schemeClr val="bg1"/>
                </a:solidFill>
                <a:latin typeface="+mj-lt"/>
              </a:rPr>
              <a:t>140</a:t>
            </a:r>
          </a:p>
          <a:p>
            <a:pPr algn="ctr"/>
            <a:endParaRPr lang="pt-BR" sz="36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3600" dirty="0">
                <a:solidFill>
                  <a:schemeClr val="bg1"/>
                </a:solidFill>
                <a:latin typeface="+mj-lt"/>
              </a:rPr>
              <a:t>AGENTES FISCAIS EM 2017: </a:t>
            </a:r>
            <a:r>
              <a:rPr lang="pt-BR" sz="4400" b="1" dirty="0">
                <a:solidFill>
                  <a:schemeClr val="bg1"/>
                </a:solidFill>
                <a:latin typeface="+mj-lt"/>
              </a:rPr>
              <a:t>128</a:t>
            </a:r>
          </a:p>
        </p:txBody>
      </p:sp>
      <p:pic>
        <p:nvPicPr>
          <p:cNvPr id="21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71"/>
          <a:stretch/>
        </p:blipFill>
        <p:spPr bwMode="auto">
          <a:xfrm>
            <a:off x="2301875" y="4203510"/>
            <a:ext cx="6858000" cy="3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  <p:pic>
        <p:nvPicPr>
          <p:cNvPr id="24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8" t="59567"/>
          <a:stretch/>
        </p:blipFill>
        <p:spPr bwMode="auto">
          <a:xfrm flipH="1" flipV="1">
            <a:off x="-1116632" y="-1322515"/>
            <a:ext cx="6330077" cy="369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76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0" y="2426112"/>
            <a:ext cx="91380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+mj-lt"/>
              </a:rPr>
              <a:t>Foi publicado edital para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+mj-lt"/>
              </a:rPr>
              <a:t>concurso público no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+mj-lt"/>
              </a:rPr>
              <a:t>Diário Oficial em 16/06/2017</a:t>
            </a:r>
          </a:p>
        </p:txBody>
      </p:sp>
      <p:pic>
        <p:nvPicPr>
          <p:cNvPr id="16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71"/>
          <a:stretch/>
        </p:blipFill>
        <p:spPr bwMode="auto">
          <a:xfrm>
            <a:off x="2301875" y="4203510"/>
            <a:ext cx="6858000" cy="3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  <p:pic>
        <p:nvPicPr>
          <p:cNvPr id="18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8" t="59567"/>
          <a:stretch/>
        </p:blipFill>
        <p:spPr bwMode="auto">
          <a:xfrm flipH="1" flipV="1">
            <a:off x="-1116632" y="-1322515"/>
            <a:ext cx="6330077" cy="369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79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0" y="2212409"/>
            <a:ext cx="913804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CONSUMO MENSAL DE COMBUSTÍVEL EM 2017:</a:t>
            </a: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+mj-lt"/>
              </a:rPr>
              <a:t>R$ 65.000,00</a:t>
            </a:r>
            <a:endParaRPr lang="pt-BR" sz="32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t-BR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CONSUMO MENSAL DE COMBUSTÍVEL EM 2015:</a:t>
            </a: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+mj-lt"/>
              </a:rPr>
              <a:t>R$ 28.000,00</a:t>
            </a:r>
          </a:p>
        </p:txBody>
      </p:sp>
      <p:pic>
        <p:nvPicPr>
          <p:cNvPr id="16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71"/>
          <a:stretch/>
        </p:blipFill>
        <p:spPr bwMode="auto">
          <a:xfrm>
            <a:off x="2301875" y="4203510"/>
            <a:ext cx="6858000" cy="3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  <p:pic>
        <p:nvPicPr>
          <p:cNvPr id="18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8" t="59567"/>
          <a:stretch/>
        </p:blipFill>
        <p:spPr bwMode="auto">
          <a:xfrm flipH="1" flipV="1">
            <a:off x="-1116632" y="-1322515"/>
            <a:ext cx="6330077" cy="369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39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0" y="2068393"/>
            <a:ext cx="913804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GASTO MENSAL COM SEM PARAR EM 2017:</a:t>
            </a: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+mj-lt"/>
              </a:rPr>
              <a:t>R$ 18.000,00</a:t>
            </a:r>
          </a:p>
          <a:p>
            <a:pPr algn="ctr"/>
            <a:endParaRPr lang="pt-BR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GASTO MENSAL COM SEM PARAR EM 2015:</a:t>
            </a: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+mj-lt"/>
              </a:rPr>
              <a:t>R$ 10.000,00</a:t>
            </a:r>
          </a:p>
        </p:txBody>
      </p:sp>
      <p:pic>
        <p:nvPicPr>
          <p:cNvPr id="16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71"/>
          <a:stretch/>
        </p:blipFill>
        <p:spPr bwMode="auto">
          <a:xfrm>
            <a:off x="2301875" y="4203510"/>
            <a:ext cx="6858000" cy="3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  <p:pic>
        <p:nvPicPr>
          <p:cNvPr id="18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8" t="59567"/>
          <a:stretch/>
        </p:blipFill>
        <p:spPr bwMode="auto">
          <a:xfrm flipH="1" flipV="1">
            <a:off x="-1116632" y="-1322515"/>
            <a:ext cx="6330077" cy="369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9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0" y="1844824"/>
            <a:ext cx="913804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MUNICÍPIOS FISCALIZADOS EM 2017: </a:t>
            </a:r>
            <a:r>
              <a:rPr lang="pt-BR" sz="4000" b="1" dirty="0">
                <a:solidFill>
                  <a:schemeClr val="bg1"/>
                </a:solidFill>
                <a:latin typeface="+mj-lt"/>
              </a:rPr>
              <a:t>586</a:t>
            </a:r>
          </a:p>
          <a:p>
            <a:pPr algn="ctr"/>
            <a:endParaRPr lang="pt-BR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MUNICÍPIOS FISCALIZADOS EM 2015: </a:t>
            </a:r>
            <a:r>
              <a:rPr lang="pt-BR" sz="4000" b="1" dirty="0">
                <a:solidFill>
                  <a:schemeClr val="bg1"/>
                </a:solidFill>
                <a:latin typeface="+mj-lt"/>
              </a:rPr>
              <a:t>390</a:t>
            </a:r>
          </a:p>
          <a:p>
            <a:pPr algn="ctr"/>
            <a:endParaRPr lang="pt-BR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De um total de 645 no estado</a:t>
            </a:r>
          </a:p>
        </p:txBody>
      </p:sp>
      <p:pic>
        <p:nvPicPr>
          <p:cNvPr id="16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71"/>
          <a:stretch/>
        </p:blipFill>
        <p:spPr bwMode="auto">
          <a:xfrm>
            <a:off x="2301875" y="4203510"/>
            <a:ext cx="6858000" cy="3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  <p:pic>
        <p:nvPicPr>
          <p:cNvPr id="18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8" t="59567"/>
          <a:stretch/>
        </p:blipFill>
        <p:spPr bwMode="auto">
          <a:xfrm flipH="1" flipV="1">
            <a:off x="-1116632" y="-1322515"/>
            <a:ext cx="6330077" cy="369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69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0" y="1643896"/>
            <a:ext cx="91440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ATIVIDADES TÉCNICAS 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FISCALIZADAS EM 2017: </a:t>
            </a: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+mj-lt"/>
              </a:rPr>
              <a:t>47.406</a:t>
            </a:r>
          </a:p>
          <a:p>
            <a:pPr algn="ctr"/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ATIVIDADES TÉCNICAS 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FISCALIZADAS EM 2015: </a:t>
            </a: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+mj-lt"/>
              </a:rPr>
              <a:t>11.001</a:t>
            </a:r>
          </a:p>
        </p:txBody>
      </p:sp>
      <p:pic>
        <p:nvPicPr>
          <p:cNvPr id="12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71"/>
          <a:stretch/>
        </p:blipFill>
        <p:spPr bwMode="auto">
          <a:xfrm>
            <a:off x="2301875" y="4203510"/>
            <a:ext cx="6858000" cy="3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  <p:pic>
        <p:nvPicPr>
          <p:cNvPr id="14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8" t="59567"/>
          <a:stretch/>
        </p:blipFill>
        <p:spPr bwMode="auto">
          <a:xfrm flipH="1" flipV="1">
            <a:off x="-1116632" y="-1322515"/>
            <a:ext cx="6330077" cy="369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2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314581"/>
            <a:ext cx="8229600" cy="564111"/>
          </a:xfrm>
        </p:spPr>
        <p:txBody>
          <a:bodyPr>
            <a:normAutofit fontScale="90000"/>
          </a:bodyPr>
          <a:lstStyle/>
          <a:p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51520" y="1124744"/>
            <a:ext cx="8229600" cy="3155805"/>
          </a:xfrm>
          <a:prstGeom prst="rect">
            <a:avLst/>
          </a:prstGeom>
        </p:spPr>
        <p:txBody>
          <a:bodyPr vert="horz" lIns="45720" tIns="0" rIns="45720" bIns="0" anchor="b">
            <a:normAutofit fontScale="55000" lnSpcReduction="2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56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56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48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1834184024"/>
              </p:ext>
            </p:extLst>
          </p:nvPr>
        </p:nvGraphicFramePr>
        <p:xfrm>
          <a:off x="-10790" y="1057596"/>
          <a:ext cx="9138041" cy="546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574675" y="641251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ATIVIDADES POR CÂMARA</a:t>
            </a:r>
          </a:p>
        </p:txBody>
      </p:sp>
    </p:spTree>
    <p:extLst>
      <p:ext uri="{BB962C8B-B14F-4D97-AF65-F5344CB8AC3E}">
        <p14:creationId xmlns:p14="http://schemas.microsoft.com/office/powerpoint/2010/main" val="20025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0" y="1810559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Em consultas aos dados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Históricos do CREA-SP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+mj-lt"/>
              </a:rPr>
              <a:t>2017</a:t>
            </a:r>
            <a:endParaRPr lang="pt-BR" sz="32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3200" b="1" dirty="0">
                <a:solidFill>
                  <a:schemeClr val="bg1"/>
                </a:solidFill>
                <a:latin typeface="+mj-lt"/>
              </a:rPr>
              <a:t>Foi o ano em que houve o</a:t>
            </a:r>
          </a:p>
          <a:p>
            <a:pPr algn="ctr"/>
            <a:r>
              <a:rPr lang="pt-BR" sz="3200" b="1" dirty="0">
                <a:solidFill>
                  <a:schemeClr val="bg1"/>
                </a:solidFill>
                <a:latin typeface="+mj-lt"/>
              </a:rPr>
              <a:t>Maior número de atividades técnicas fiscalizadas</a:t>
            </a:r>
            <a:endParaRPr lang="pt-BR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71"/>
          <a:stretch/>
        </p:blipFill>
        <p:spPr bwMode="auto">
          <a:xfrm>
            <a:off x="2301875" y="4203510"/>
            <a:ext cx="6858000" cy="3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4826"/>
          <a:stretch/>
        </p:blipFill>
        <p:spPr>
          <a:xfrm>
            <a:off x="7697336" y="5131558"/>
            <a:ext cx="1446663" cy="1726442"/>
          </a:xfrm>
          <a:prstGeom prst="rect">
            <a:avLst/>
          </a:prstGeom>
        </p:spPr>
      </p:pic>
      <p:pic>
        <p:nvPicPr>
          <p:cNvPr id="14" name="Imagem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8" t="59567"/>
          <a:stretch/>
        </p:blipFill>
        <p:spPr bwMode="auto">
          <a:xfrm flipH="1" flipV="1">
            <a:off x="-1116632" y="-1322515"/>
            <a:ext cx="6330077" cy="369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01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427984" y="3233539"/>
            <a:ext cx="586953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r>
              <a:rPr lang="pt-BR" sz="3600" b="1" spc="300" dirty="0">
                <a:solidFill>
                  <a:schemeClr val="bg1"/>
                </a:solidFill>
              </a:rPr>
              <a:t>RESULTADOS DA 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BLITZ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INTER-REGIONAL</a:t>
            </a:r>
          </a:p>
        </p:txBody>
      </p:sp>
    </p:spTree>
    <p:extLst>
      <p:ext uri="{BB962C8B-B14F-4D97-AF65-F5344CB8AC3E}">
        <p14:creationId xmlns:p14="http://schemas.microsoft.com/office/powerpoint/2010/main" val="311017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-22225"/>
            <a:ext cx="9159875" cy="688022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314581"/>
            <a:ext cx="8229600" cy="564111"/>
          </a:xfrm>
        </p:spPr>
        <p:txBody>
          <a:bodyPr>
            <a:normAutofit fontScale="90000"/>
          </a:bodyPr>
          <a:lstStyle/>
          <a:p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51520" y="1124744"/>
            <a:ext cx="8229600" cy="3155805"/>
          </a:xfrm>
          <a:prstGeom prst="rect">
            <a:avLst/>
          </a:prstGeom>
        </p:spPr>
        <p:txBody>
          <a:bodyPr vert="horz" lIns="45720" tIns="0" rIns="45720" bIns="0" anchor="b">
            <a:normAutofit fontScale="55000" lnSpcReduction="2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56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56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48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214" y="1687195"/>
            <a:ext cx="5815572" cy="447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574675" y="764704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4.113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EMPREENDIMENTOS VISITADOS </a:t>
            </a:r>
            <a:b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</a:br>
            <a:endParaRPr lang="pt-BR" sz="3600" b="1" spc="3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6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-180527" y="-22226"/>
            <a:ext cx="9324528" cy="6880225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314581"/>
            <a:ext cx="8229600" cy="564111"/>
          </a:xfrm>
        </p:spPr>
        <p:txBody>
          <a:bodyPr>
            <a:normAutofit fontScale="90000"/>
          </a:bodyPr>
          <a:lstStyle/>
          <a:p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51520" y="1124744"/>
            <a:ext cx="8229600" cy="3155805"/>
          </a:xfrm>
          <a:prstGeom prst="rect">
            <a:avLst/>
          </a:prstGeom>
        </p:spPr>
        <p:txBody>
          <a:bodyPr vert="horz" lIns="45720" tIns="0" rIns="45720" bIns="0" anchor="b">
            <a:normAutofit fontScale="55000" lnSpcReduction="2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56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56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48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448359992"/>
              </p:ext>
            </p:extLst>
          </p:nvPr>
        </p:nvGraphicFramePr>
        <p:xfrm>
          <a:off x="467544" y="1484784"/>
          <a:ext cx="8208000" cy="52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574675" y="425227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10.704 </a:t>
            </a:r>
            <a:b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PESSOAS JURÍDICAS FISCALIZADAS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0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-108519" y="-22225"/>
            <a:ext cx="9289032" cy="6880225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51520" y="1124744"/>
            <a:ext cx="8229600" cy="3155805"/>
          </a:xfrm>
          <a:prstGeom prst="rect">
            <a:avLst/>
          </a:prstGeom>
        </p:spPr>
        <p:txBody>
          <a:bodyPr vert="horz" lIns="45720" tIns="0" rIns="45720" bIns="0" anchor="b">
            <a:normAutofit fontScale="55000" lnSpcReduction="2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56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56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48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598506018"/>
              </p:ext>
            </p:extLst>
          </p:nvPr>
        </p:nvGraphicFramePr>
        <p:xfrm>
          <a:off x="251520" y="1988840"/>
          <a:ext cx="8352000" cy="4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574675" y="425227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6.636 </a:t>
            </a:r>
            <a:b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pt-BR" sz="3600" b="1" spc="300" dirty="0">
                <a:solidFill>
                  <a:schemeClr val="bg1"/>
                </a:solidFill>
                <a:latin typeface="+mn-lt"/>
                <a:cs typeface="+mn-cs"/>
              </a:rPr>
              <a:t>PESSOAS FÍSICAS  FISCALIZADAS</a:t>
            </a:r>
          </a:p>
        </p:txBody>
      </p:sp>
    </p:spTree>
    <p:extLst>
      <p:ext uri="{BB962C8B-B14F-4D97-AF65-F5344CB8AC3E}">
        <p14:creationId xmlns:p14="http://schemas.microsoft.com/office/powerpoint/2010/main" val="63504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-222250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362075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8"/>
          <p:cNvSpPr>
            <a:spLocks noChangeArrowheads="1"/>
          </p:cNvSpPr>
          <p:nvPr/>
        </p:nvSpPr>
        <p:spPr bwMode="auto">
          <a:xfrm>
            <a:off x="4716463" y="6464300"/>
            <a:ext cx="41735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spc="250" dirty="0">
                <a:solidFill>
                  <a:schemeClr val="bg1"/>
                </a:solidFill>
              </a:rPr>
              <a:t>Imagens: </a:t>
            </a:r>
            <a:r>
              <a:rPr lang="pt-BR" altLang="pt-BR" sz="1200" spc="250" dirty="0" err="1">
                <a:solidFill>
                  <a:schemeClr val="bg1"/>
                </a:solidFill>
              </a:rPr>
              <a:t>Freepik</a:t>
            </a:r>
            <a:endParaRPr lang="pt-BR" altLang="pt-BR" sz="1200" spc="250" dirty="0">
              <a:solidFill>
                <a:schemeClr val="bg1"/>
              </a:solidFill>
            </a:endParaRPr>
          </a:p>
        </p:txBody>
      </p:sp>
      <p:pic>
        <p:nvPicPr>
          <p:cNvPr id="8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06546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094413" y="5084763"/>
            <a:ext cx="2730500" cy="1027112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www.creasp.org.br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facebook.com</a:t>
            </a: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/</a:t>
            </a:r>
            <a:r>
              <a:rPr lang="pt-BR" sz="1600" b="1" dirty="0" err="1">
                <a:solidFill>
                  <a:srgbClr val="FFC000"/>
                </a:solidFill>
                <a:latin typeface="+mn-lt"/>
                <a:cs typeface="+mn-cs"/>
              </a:rPr>
              <a:t>creasaopaulo</a:t>
            </a:r>
            <a:endParaRPr lang="pt-BR" sz="1600" b="1" dirty="0">
              <a:solidFill>
                <a:srgbClr val="FFC000"/>
              </a:solidFill>
              <a:latin typeface="+mn-lt"/>
              <a:cs typeface="+mn-cs"/>
            </a:endParaRP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0800 171811</a:t>
            </a:r>
          </a:p>
        </p:txBody>
      </p:sp>
    </p:spTree>
    <p:extLst>
      <p:ext uri="{BB962C8B-B14F-4D97-AF65-F5344CB8AC3E}">
        <p14:creationId xmlns:p14="http://schemas.microsoft.com/office/powerpoint/2010/main" val="178307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427984" y="3233539"/>
            <a:ext cx="586953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r>
              <a:rPr lang="pt-BR" sz="3600" b="1" spc="300" dirty="0">
                <a:solidFill>
                  <a:schemeClr val="bg1"/>
                </a:solidFill>
              </a:rPr>
              <a:t>PLANO 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DE FISCALIZAÇÃO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2º SEMESTRE/2017 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E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1° SEMESTRE/2018</a:t>
            </a:r>
          </a:p>
        </p:txBody>
      </p:sp>
    </p:spTree>
    <p:extLst>
      <p:ext uri="{BB962C8B-B14F-4D97-AF65-F5344CB8AC3E}">
        <p14:creationId xmlns:p14="http://schemas.microsoft.com/office/powerpoint/2010/main" val="367653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860032" y="1700808"/>
            <a:ext cx="4572000" cy="34624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Água e Esgoto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  <a:cs typeface="Calibri" pitchFamily="34" charset="0"/>
              </a:rPr>
              <a:t>Energéticas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  <a:cs typeface="Calibri" pitchFamily="34" charset="0"/>
              </a:rPr>
              <a:t>Iluminação Pública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  <a:cs typeface="Calibri" pitchFamily="34" charset="0"/>
              </a:rPr>
              <a:t>Telecomunicações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  <a:cs typeface="Calibri" pitchFamily="34" charset="0"/>
              </a:rPr>
              <a:t>Rodovias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  <a:cs typeface="Calibri" pitchFamily="34" charset="0"/>
              </a:rPr>
              <a:t>Transportes</a:t>
            </a:r>
            <a:endParaRPr lang="pt-BR" sz="2400" dirty="0">
              <a:latin typeface="+mj-lt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-154472" y="2132856"/>
            <a:ext cx="4438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CONCESSIONÁRIAS </a:t>
            </a:r>
          </a:p>
          <a:p>
            <a:pPr algn="r"/>
            <a:r>
              <a:rPr lang="pt-BR" sz="4000" b="1" dirty="0">
                <a:latin typeface="+mj-lt"/>
              </a:rPr>
              <a:t>DE SERVIÇO </a:t>
            </a:r>
          </a:p>
          <a:p>
            <a:pPr algn="r"/>
            <a:r>
              <a:rPr lang="pt-BR" sz="4000" b="1" dirty="0">
                <a:latin typeface="+mj-lt"/>
                <a:cs typeface="Calibri" pitchFamily="34" charset="0"/>
              </a:rPr>
              <a:t>PÚBLICO</a:t>
            </a:r>
            <a:endParaRPr lang="pt-BR" sz="1100" b="1" dirty="0">
              <a:latin typeface="+mj-lt"/>
              <a:cs typeface="Calibri" pitchFamily="34" charset="0"/>
            </a:endParaRPr>
          </a:p>
          <a:p>
            <a:pPr algn="ctr"/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04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824536" y="1340768"/>
            <a:ext cx="4139952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Encaminhamento às Câmaras dos Processos referentes à Lava Jato, apuração da má conduta profissional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Análise Crítica da emissão de </a:t>
            </a:r>
            <a:r>
              <a:rPr lang="pt-BR" sz="2400" dirty="0" err="1">
                <a:latin typeface="+mj-lt"/>
              </a:rPr>
              <a:t>ARTs</a:t>
            </a:r>
            <a:r>
              <a:rPr lang="pt-BR" sz="2400" dirty="0">
                <a:latin typeface="+mj-lt"/>
              </a:rPr>
              <a:t>: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Acobertamento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Exorbitância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132856"/>
            <a:ext cx="44384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RESOLUÇÃO 1.090</a:t>
            </a:r>
          </a:p>
          <a:p>
            <a:pPr algn="ctr"/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15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824536" y="2170599"/>
            <a:ext cx="399593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Venda de </a:t>
            </a:r>
            <a:r>
              <a:rPr lang="pt-BR" sz="2400" dirty="0" err="1">
                <a:latin typeface="+mj-lt"/>
              </a:rPr>
              <a:t>ARTs</a:t>
            </a:r>
            <a:endParaRPr lang="pt-BR" sz="2400" dirty="0">
              <a:latin typeface="+mj-lt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Acobertamento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Má conduta pública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980728"/>
            <a:ext cx="44384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NBR 16.280</a:t>
            </a:r>
          </a:p>
          <a:p>
            <a:pPr algn="r"/>
            <a:endParaRPr lang="pt-BR" sz="4000" b="1" dirty="0">
              <a:latin typeface="+mj-lt"/>
            </a:endParaRPr>
          </a:p>
          <a:p>
            <a:pPr algn="r"/>
            <a:r>
              <a:rPr lang="pt-BR" sz="4000" b="1" dirty="0">
                <a:latin typeface="+mj-lt"/>
              </a:rPr>
              <a:t>REFORMA EM </a:t>
            </a:r>
            <a:br>
              <a:rPr lang="pt-BR" sz="4000" b="1" dirty="0">
                <a:latin typeface="+mj-lt"/>
              </a:rPr>
            </a:br>
            <a:r>
              <a:rPr lang="pt-BR" sz="4000" b="1" dirty="0">
                <a:latin typeface="+mj-lt"/>
              </a:rPr>
              <a:t>EDIFICAÇÕES</a:t>
            </a:r>
          </a:p>
          <a:p>
            <a:pPr algn="r"/>
            <a:endParaRPr lang="pt-BR" sz="4000" b="1" dirty="0">
              <a:latin typeface="+mj-lt"/>
            </a:endParaRPr>
          </a:p>
          <a:p>
            <a:pPr algn="r"/>
            <a:r>
              <a:rPr lang="pt-BR" sz="4000" b="1" dirty="0">
                <a:latin typeface="+mj-lt"/>
              </a:rPr>
              <a:t>SISTEMA DE GESTÃO DE REFORMAS</a:t>
            </a:r>
          </a:p>
          <a:p>
            <a:pPr algn="r"/>
            <a:endParaRPr lang="pt-BR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295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824536" y="1892439"/>
            <a:ext cx="4572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Ênfase no </a:t>
            </a:r>
            <a:br>
              <a:rPr lang="pt-BR" sz="2400" dirty="0">
                <a:latin typeface="+mj-lt"/>
              </a:rPr>
            </a:br>
            <a:r>
              <a:rPr lang="pt-BR" sz="2400" dirty="0">
                <a:latin typeface="+mj-lt"/>
              </a:rPr>
              <a:t>empreendimento em funcionamento</a:t>
            </a:r>
          </a:p>
          <a:p>
            <a:pPr marL="800100" lvl="2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Quadros Técnicos</a:t>
            </a:r>
          </a:p>
          <a:p>
            <a:pPr marL="800100" lvl="2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Terceirizados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132856"/>
            <a:ext cx="4438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PORTOS E AEROPORTOS</a:t>
            </a:r>
          </a:p>
        </p:txBody>
      </p:sp>
    </p:spTree>
    <p:extLst>
      <p:ext uri="{BB962C8B-B14F-4D97-AF65-F5344CB8AC3E}">
        <p14:creationId xmlns:p14="http://schemas.microsoft.com/office/powerpoint/2010/main" val="83457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355976" y="1772816"/>
            <a:ext cx="4572000" cy="25391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Mineração de Areia - Fiscalização do Rio Mogi Guaçu (em conjunto com MPF, Polícia Ambiental e Cetesb);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Represas de Dejetos;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132856"/>
            <a:ext cx="4438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200" b="1" dirty="0">
                <a:latin typeface="+mj-lt"/>
              </a:rPr>
              <a:t>OPERACIONALIZAÇÃO </a:t>
            </a:r>
          </a:p>
          <a:p>
            <a:pPr algn="r"/>
            <a:r>
              <a:rPr lang="pt-BR" sz="3200" b="1" dirty="0">
                <a:latin typeface="+mj-lt"/>
              </a:rPr>
              <a:t>DO CONVÊNIO </a:t>
            </a:r>
          </a:p>
          <a:p>
            <a:pPr algn="r"/>
            <a:r>
              <a:rPr lang="pt-BR" sz="3200" b="1" dirty="0">
                <a:latin typeface="+mj-lt"/>
              </a:rPr>
              <a:t>COM DNPM</a:t>
            </a:r>
          </a:p>
        </p:txBody>
      </p:sp>
    </p:spTree>
    <p:extLst>
      <p:ext uri="{BB962C8B-B14F-4D97-AF65-F5344CB8AC3E}">
        <p14:creationId xmlns:p14="http://schemas.microsoft.com/office/powerpoint/2010/main" val="20425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355976" y="2123271"/>
            <a:ext cx="4572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Mineração de Água Mineral;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Troca de Dados entre os dois órgãos (análise de </a:t>
            </a:r>
            <a:r>
              <a:rPr lang="pt-BR" sz="2400" dirty="0" err="1">
                <a:latin typeface="+mj-lt"/>
              </a:rPr>
              <a:t>ARTs</a:t>
            </a:r>
            <a:r>
              <a:rPr lang="pt-BR" sz="2400" dirty="0">
                <a:latin typeface="+mj-lt"/>
              </a:rPr>
              <a:t> e atribuições dos profissionais).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132856"/>
            <a:ext cx="4438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200" b="1" dirty="0">
                <a:latin typeface="+mj-lt"/>
              </a:rPr>
              <a:t>OPERACIONALIZAÇÃO </a:t>
            </a:r>
          </a:p>
          <a:p>
            <a:pPr algn="r"/>
            <a:r>
              <a:rPr lang="pt-BR" sz="3200" b="1" dirty="0">
                <a:latin typeface="+mj-lt"/>
              </a:rPr>
              <a:t>DO CONVÊNIO </a:t>
            </a:r>
          </a:p>
          <a:p>
            <a:pPr algn="r"/>
            <a:r>
              <a:rPr lang="pt-BR" sz="3200" b="1" dirty="0">
                <a:latin typeface="+mj-lt"/>
              </a:rPr>
              <a:t>COM DNPM</a:t>
            </a:r>
          </a:p>
        </p:txBody>
      </p:sp>
    </p:spTree>
    <p:extLst>
      <p:ext uri="{BB962C8B-B14F-4D97-AF65-F5344CB8AC3E}">
        <p14:creationId xmlns:p14="http://schemas.microsoft.com/office/powerpoint/2010/main" val="19663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3233539"/>
            <a:ext cx="622957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r>
              <a:rPr lang="pt-BR" sz="3600" b="1" spc="300" dirty="0">
                <a:solidFill>
                  <a:schemeClr val="bg1"/>
                </a:solidFill>
              </a:rPr>
              <a:t>ACERVO TÉCNICO</a:t>
            </a:r>
          </a:p>
          <a:p>
            <a:endParaRPr lang="pt-BR" sz="3600" b="1" spc="300" dirty="0">
              <a:solidFill>
                <a:schemeClr val="bg1"/>
              </a:solidFill>
            </a:endParaRPr>
          </a:p>
          <a:p>
            <a:r>
              <a:rPr lang="pt-BR" sz="3600" b="1" spc="300" dirty="0">
                <a:solidFill>
                  <a:schemeClr val="bg1"/>
                </a:solidFill>
              </a:rPr>
              <a:t>RELATÓRIO CGU 2015</a:t>
            </a:r>
          </a:p>
          <a:p>
            <a:endParaRPr lang="pt-BR" sz="3600" b="1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59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860032" y="170080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800"/>
              </a:spcAft>
            </a:pPr>
            <a:r>
              <a:rPr lang="pt-BR" sz="2400" i="1" dirty="0">
                <a:latin typeface="+mj-lt"/>
              </a:rPr>
              <a:t>“Fragilidade na Emissão de Certidões de Acervo Técnico possibilitando que profissionais de empresas não envolvidas diretamente na execução das obras recebam CAT”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132856"/>
            <a:ext cx="443844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RELATÓRIO</a:t>
            </a:r>
          </a:p>
          <a:p>
            <a:pPr algn="r"/>
            <a:r>
              <a:rPr lang="pt-BR" sz="4000" b="1" dirty="0">
                <a:latin typeface="+mj-lt"/>
              </a:rPr>
              <a:t>CGU</a:t>
            </a:r>
            <a:endParaRPr lang="pt-BR" sz="1100" b="1" dirty="0">
              <a:latin typeface="+mj-lt"/>
              <a:cs typeface="Calibri" pitchFamily="34" charset="0"/>
            </a:endParaRPr>
          </a:p>
          <a:p>
            <a:pPr algn="ctr"/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6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572000" y="1772816"/>
            <a:ext cx="4572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Criação da célula centralizada de emissão de </a:t>
            </a:r>
            <a:r>
              <a:rPr lang="pt-BR" sz="2400" dirty="0" err="1">
                <a:latin typeface="+mj-lt"/>
              </a:rPr>
              <a:t>CATs</a:t>
            </a:r>
            <a:endParaRPr lang="pt-BR" sz="2400" dirty="0">
              <a:latin typeface="+mj-lt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Padronização dos procedimentos e exigências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Exigência de firma reconhecidas nos atestados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1772816"/>
            <a:ext cx="44384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MEDIDAS DE COMBATE A FRAUDES NA EMISSÃO DE </a:t>
            </a:r>
            <a:r>
              <a:rPr lang="pt-BR" sz="4000" b="1" dirty="0" err="1">
                <a:latin typeface="+mj-lt"/>
              </a:rPr>
              <a:t>CATs</a:t>
            </a:r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64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572000" y="1375316"/>
            <a:ext cx="4572000" cy="32778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ART de cargo/função comprovando o vínculo do profissional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A célula de acervos tem autonomia para demandar diligências da fiscalização através do Sistema de Fiscalização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1772816"/>
            <a:ext cx="44384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MEDIDAS DE COMBATE A FRAUDES NA EMISSÃO DE </a:t>
            </a:r>
            <a:r>
              <a:rPr lang="pt-BR" sz="4000" b="1" dirty="0" err="1">
                <a:latin typeface="+mj-lt"/>
              </a:rPr>
              <a:t>CATs</a:t>
            </a:r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09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3233539"/>
            <a:ext cx="6229573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r>
              <a:rPr lang="pt-BR" sz="3600" b="1" spc="300" dirty="0">
                <a:solidFill>
                  <a:schemeClr val="bg1"/>
                </a:solidFill>
              </a:rPr>
              <a:t>CONVÊNIOS COM</a:t>
            </a:r>
          </a:p>
          <a:p>
            <a:r>
              <a:rPr lang="pt-BR" sz="3600" b="1" spc="300" dirty="0">
                <a:solidFill>
                  <a:schemeClr val="bg1"/>
                </a:solidFill>
              </a:rPr>
              <a:t>OUTROS ÓRGÃOS</a:t>
            </a:r>
          </a:p>
          <a:p>
            <a:endParaRPr lang="pt-BR" sz="3600" b="1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54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572000" y="1628800"/>
            <a:ext cx="4572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Fase: convênio assinado e em vigor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Acessibilidade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Embargo de obras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Fiscalização de órgãos públicos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Acobertamento/Empréstimo de nome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937138"/>
            <a:ext cx="4438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MPF</a:t>
            </a:r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41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572000" y="1268760"/>
            <a:ext cx="4572000" cy="4201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Fase: finalização do documento do convênio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Acessibilidade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Embargo de obras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Fiscalização de órgãos públicos no âmbito estadual e municipal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Meio ambiente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Regularização fundiária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937138"/>
            <a:ext cx="4438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MPE</a:t>
            </a:r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48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572000" y="260648"/>
            <a:ext cx="4572000" cy="54476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Fase: protocolo de intenções assinado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Fiscalização de todos as solicitações referentes a AVCB (Auto de Vistoria do Corpos de Bombeiros;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 e CLCB (Certificado de Licença do Corpo de Bombeiros)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Integração dos  sistemas e cruzamento de dados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Fiscalização de atribuições profissionais - exorbitância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708920"/>
            <a:ext cx="4438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CORPO DE BOMBEIROS</a:t>
            </a:r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1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572000" y="980728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Fase: em tratativas adiantadas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Convênio para fiscalização de todos os laudos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Fiscalização da emissão de </a:t>
            </a:r>
            <a:r>
              <a:rPr lang="pt-BR" sz="2400" dirty="0" err="1">
                <a:latin typeface="+mj-lt"/>
              </a:rPr>
              <a:t>ARTs</a:t>
            </a:r>
            <a:r>
              <a:rPr lang="pt-BR" sz="2400" dirty="0">
                <a:latin typeface="+mj-lt"/>
              </a:rPr>
              <a:t> 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Verificação de atribuições – exorbitância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+mj-lt"/>
              </a:rPr>
              <a:t>Integração dos sistemas e troca de dados entre os órgãos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2708920"/>
            <a:ext cx="4438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DETRAN-SP</a:t>
            </a:r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28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4" descr="Resultado de imagem para logo unesp transpare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5" name="Retângulo 2"/>
          <p:cNvSpPr>
            <a:spLocks/>
          </p:cNvSpPr>
          <p:nvPr/>
        </p:nvSpPr>
        <p:spPr bwMode="auto">
          <a:xfrm>
            <a:off x="4355976" y="116632"/>
            <a:ext cx="5652120" cy="6718300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396000" anchor="ctr">
            <a:spAutoFit/>
          </a:bodyPr>
          <a:lstStyle/>
          <a:p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7" t="74030"/>
          <a:stretch/>
        </p:blipFill>
        <p:spPr>
          <a:xfrm>
            <a:off x="7547212" y="5076966"/>
            <a:ext cx="1596788" cy="178103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572000" y="260648"/>
            <a:ext cx="4572000" cy="58477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300" dirty="0">
                <a:latin typeface="+mj-lt"/>
              </a:rPr>
              <a:t>Fase: convênio assinado e vigente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300" dirty="0">
                <a:latin typeface="+mj-lt"/>
              </a:rPr>
              <a:t>Convênio para fiscalização das atividades de mineração e barragens - </a:t>
            </a:r>
            <a:r>
              <a:rPr lang="pt-BR" sz="2300" dirty="0"/>
              <a:t>Política Nacional de Seguranças de Barragens</a:t>
            </a:r>
            <a:endParaRPr lang="pt-BR" sz="2300" dirty="0">
              <a:latin typeface="+mj-lt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300" dirty="0">
                <a:latin typeface="+mj-lt"/>
              </a:rPr>
              <a:t>Fiscalização da emissão de </a:t>
            </a:r>
            <a:r>
              <a:rPr lang="pt-BR" sz="2300" dirty="0" err="1">
                <a:latin typeface="+mj-lt"/>
              </a:rPr>
              <a:t>ARTs</a:t>
            </a:r>
            <a:r>
              <a:rPr lang="pt-BR" sz="2300" dirty="0">
                <a:latin typeface="+mj-lt"/>
              </a:rPr>
              <a:t> na área de mineração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300" dirty="0">
                <a:latin typeface="+mj-lt"/>
              </a:rPr>
              <a:t>Verificação de atribuições – exorbitância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300" dirty="0">
                <a:latin typeface="+mj-lt"/>
              </a:rPr>
              <a:t>Troca de dados entre os órgãos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sz="2300" dirty="0">
                <a:latin typeface="+mj-lt"/>
              </a:rPr>
              <a:t>Verificação da responsabilidade técnica por empresas mineradoras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-154472" y="1988840"/>
            <a:ext cx="44384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000" b="1" dirty="0">
                <a:latin typeface="+mj-lt"/>
              </a:rPr>
              <a:t>DNPM</a:t>
            </a:r>
          </a:p>
          <a:p>
            <a:pPr algn="r"/>
            <a:r>
              <a:rPr lang="pt-BR" sz="4000" b="1" dirty="0">
                <a:latin typeface="+mj-lt"/>
              </a:rPr>
              <a:t>Departamento Nacional de Produção Mineral</a:t>
            </a:r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11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-222250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362075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8"/>
          <p:cNvSpPr>
            <a:spLocks noChangeArrowheads="1"/>
          </p:cNvSpPr>
          <p:nvPr/>
        </p:nvSpPr>
        <p:spPr bwMode="auto">
          <a:xfrm>
            <a:off x="4716463" y="6464300"/>
            <a:ext cx="41735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spc="250" dirty="0">
                <a:solidFill>
                  <a:schemeClr val="bg1"/>
                </a:solidFill>
              </a:rPr>
              <a:t>Imagens: </a:t>
            </a:r>
            <a:r>
              <a:rPr lang="pt-BR" altLang="pt-BR" sz="1200" spc="250" dirty="0" err="1">
                <a:solidFill>
                  <a:schemeClr val="bg1"/>
                </a:solidFill>
              </a:rPr>
              <a:t>Freepik</a:t>
            </a:r>
            <a:endParaRPr lang="pt-BR" altLang="pt-BR" sz="1200" spc="250" dirty="0">
              <a:solidFill>
                <a:schemeClr val="bg1"/>
              </a:solidFill>
            </a:endParaRPr>
          </a:p>
        </p:txBody>
      </p:sp>
      <p:pic>
        <p:nvPicPr>
          <p:cNvPr id="8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06546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094413" y="5084763"/>
            <a:ext cx="2730500" cy="1027112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www.creasp.org.br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facebook.com</a:t>
            </a: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/</a:t>
            </a:r>
            <a:r>
              <a:rPr lang="pt-BR" sz="1600" b="1" dirty="0" err="1">
                <a:solidFill>
                  <a:srgbClr val="FFC000"/>
                </a:solidFill>
                <a:latin typeface="+mn-lt"/>
                <a:cs typeface="+mn-cs"/>
              </a:rPr>
              <a:t>creasaopaulo</a:t>
            </a:r>
            <a:endParaRPr lang="pt-BR" sz="1600" b="1" dirty="0">
              <a:solidFill>
                <a:srgbClr val="FFC000"/>
              </a:solidFill>
              <a:latin typeface="+mn-lt"/>
              <a:cs typeface="+mn-cs"/>
            </a:endParaRP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0800 171811</a:t>
            </a:r>
          </a:p>
        </p:txBody>
      </p:sp>
    </p:spTree>
    <p:extLst>
      <p:ext uri="{BB962C8B-B14F-4D97-AF65-F5344CB8AC3E}">
        <p14:creationId xmlns:p14="http://schemas.microsoft.com/office/powerpoint/2010/main" val="90428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696</Words>
  <Application>Microsoft Office PowerPoint</Application>
  <PresentationFormat>Apresentação na tela (4:3)</PresentationFormat>
  <Paragraphs>170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3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</vt:lpstr>
      <vt:lpstr>Apresentação do PowerPoint</vt:lpstr>
      <vt:lpstr>Apresentação do PowerPoint</vt:lpstr>
      <vt:lpstr>        </vt:lpstr>
      <vt:lpstr>   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 PEREIRA SIQUEIRA</dc:creator>
  <cp:lastModifiedBy>usuario</cp:lastModifiedBy>
  <cp:revision>126</cp:revision>
  <dcterms:created xsi:type="dcterms:W3CDTF">2017-06-20T18:55:07Z</dcterms:created>
  <dcterms:modified xsi:type="dcterms:W3CDTF">2017-06-23T23:14:48Z</dcterms:modified>
</cp:coreProperties>
</file>