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58" r:id="rId5"/>
    <p:sldId id="263" r:id="rId6"/>
    <p:sldId id="264" r:id="rId7"/>
    <p:sldId id="259" r:id="rId8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1" d="100"/>
          <a:sy n="71" d="100"/>
        </p:scale>
        <p:origin x="-1356" y="-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344F7-FD8D-4CFF-A8B2-31E79B9B8E62}" type="datetimeFigureOut">
              <a:rPr lang="pt-BR" smtClean="0"/>
              <a:pPr/>
              <a:t>07/08/2019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A96F5-2F23-4C96-8686-9711B5616F9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344F7-FD8D-4CFF-A8B2-31E79B9B8E62}" type="datetimeFigureOut">
              <a:rPr lang="pt-BR" smtClean="0"/>
              <a:pPr/>
              <a:t>07/08/2019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A96F5-2F23-4C96-8686-9711B5616F9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344F7-FD8D-4CFF-A8B2-31E79B9B8E62}" type="datetimeFigureOut">
              <a:rPr lang="pt-BR" smtClean="0"/>
              <a:pPr/>
              <a:t>07/08/2019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A96F5-2F23-4C96-8686-9711B5616F9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344F7-FD8D-4CFF-A8B2-31E79B9B8E62}" type="datetimeFigureOut">
              <a:rPr lang="pt-BR" smtClean="0"/>
              <a:pPr/>
              <a:t>07/08/2019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A96F5-2F23-4C96-8686-9711B5616F9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344F7-FD8D-4CFF-A8B2-31E79B9B8E62}" type="datetimeFigureOut">
              <a:rPr lang="pt-BR" smtClean="0"/>
              <a:pPr/>
              <a:t>07/08/2019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A96F5-2F23-4C96-8686-9711B5616F9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344F7-FD8D-4CFF-A8B2-31E79B9B8E62}" type="datetimeFigureOut">
              <a:rPr lang="pt-BR" smtClean="0"/>
              <a:pPr/>
              <a:t>07/08/2019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A96F5-2F23-4C96-8686-9711B5616F9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344F7-FD8D-4CFF-A8B2-31E79B9B8E62}" type="datetimeFigureOut">
              <a:rPr lang="pt-BR" smtClean="0"/>
              <a:pPr/>
              <a:t>07/08/2019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A96F5-2F23-4C96-8686-9711B5616F9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344F7-FD8D-4CFF-A8B2-31E79B9B8E62}" type="datetimeFigureOut">
              <a:rPr lang="pt-BR" smtClean="0"/>
              <a:pPr/>
              <a:t>07/08/2019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A96F5-2F23-4C96-8686-9711B5616F9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344F7-FD8D-4CFF-A8B2-31E79B9B8E62}" type="datetimeFigureOut">
              <a:rPr lang="pt-BR" smtClean="0"/>
              <a:pPr/>
              <a:t>07/08/2019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A96F5-2F23-4C96-8686-9711B5616F9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344F7-FD8D-4CFF-A8B2-31E79B9B8E62}" type="datetimeFigureOut">
              <a:rPr lang="pt-BR" smtClean="0"/>
              <a:pPr/>
              <a:t>07/08/2019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A96F5-2F23-4C96-8686-9711B5616F9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344F7-FD8D-4CFF-A8B2-31E79B9B8E62}" type="datetimeFigureOut">
              <a:rPr lang="pt-BR" smtClean="0"/>
              <a:pPr/>
              <a:t>07/08/2019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A96F5-2F23-4C96-8686-9711B5616F9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0344F7-FD8D-4CFF-A8B2-31E79B9B8E62}" type="datetimeFigureOut">
              <a:rPr lang="pt-BR" smtClean="0"/>
              <a:pPr/>
              <a:t>07/08/2019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AA96F5-2F23-4C96-8686-9711B5616F9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642918"/>
            <a:ext cx="7772400" cy="2957533"/>
          </a:xfrm>
        </p:spPr>
        <p:txBody>
          <a:bodyPr>
            <a:noAutofit/>
          </a:bodyPr>
          <a:lstStyle/>
          <a:p>
            <a:pPr algn="just"/>
            <a:r>
              <a:rPr lang="pt-BR" sz="2400" dirty="0" smtClean="0">
                <a:latin typeface="Arial" pitchFamily="34" charset="0"/>
                <a:cs typeface="Arial" pitchFamily="34" charset="0"/>
              </a:rPr>
              <a:t>Desafio do CREA-SP, para a participação efetiva dos Profissionais do Sistema no Desenvolvimento Ambiental do Estado</a:t>
            </a:r>
            <a:endParaRPr lang="pt-BR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14348" y="3886200"/>
            <a:ext cx="7715304" cy="2328882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pt-B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     Palestrante: Eng. Rafael </a:t>
            </a:r>
            <a:r>
              <a:rPr lang="pt-B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Ricardi</a:t>
            </a:r>
            <a:r>
              <a:rPr lang="pt-B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Irineu</a:t>
            </a:r>
          </a:p>
          <a:p>
            <a:pPr algn="just"/>
            <a:r>
              <a:rPr lang="pt-B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Engenheiro Civil, Especialista em Licenciamento Ambiental e Gestão de Conflitos junto aos Órgãos </a:t>
            </a:r>
            <a:r>
              <a:rPr lang="pt-B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Licenciadores</a:t>
            </a:r>
            <a:r>
              <a:rPr lang="pt-B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(Estaduais e Federais) e Empresários.</a:t>
            </a:r>
            <a:endParaRPr lang="pt-BR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Imagem5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3042" y="4143380"/>
            <a:ext cx="6072230" cy="2118509"/>
          </a:xfrm>
          <a:prstGeom prst="rect">
            <a:avLst/>
          </a:prstGeom>
        </p:spPr>
      </p:pic>
      <p:pic>
        <p:nvPicPr>
          <p:cNvPr id="4" name="Espaço Reservado para Conteúdo 3" descr="futuro.pn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71604" y="785794"/>
            <a:ext cx="6072230" cy="2297601"/>
          </a:xfr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97634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Meio</a:t>
            </a:r>
            <a:r>
              <a:rPr lang="en-US" dirty="0" smtClean="0"/>
              <a:t> </a:t>
            </a:r>
            <a:r>
              <a:rPr lang="en-US" dirty="0" err="1" smtClean="0"/>
              <a:t>Ambiente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Equilibrio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Descompasso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Apresentação da Comissão Permanente de Meio Ambiente.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43510"/>
          </a:xfrm>
        </p:spPr>
        <p:txBody>
          <a:bodyPr>
            <a:normAutofit fontScale="25000" lnSpcReduction="20000"/>
          </a:bodyPr>
          <a:lstStyle/>
          <a:p>
            <a:r>
              <a:rPr lang="pt-BR" sz="6400" dirty="0"/>
              <a:t>Nos termos do parágrafo único do artigo 124 do Regimento foi instituída a Comissão Permanente de Meio Ambiente – CMA na Sessão Plenária de 14 de fevereiro de 2008, por meio da Decisão PL/SP nº 062/2008. </a:t>
            </a:r>
            <a:endParaRPr lang="pt-BR" sz="6400" dirty="0" smtClean="0"/>
          </a:p>
          <a:p>
            <a:pPr>
              <a:buNone/>
            </a:pPr>
            <a:endParaRPr lang="pt-BR" sz="6400" dirty="0"/>
          </a:p>
          <a:p>
            <a:r>
              <a:rPr lang="pt-BR" sz="6400" b="1" dirty="0" smtClean="0"/>
              <a:t>Da </a:t>
            </a:r>
            <a:r>
              <a:rPr lang="pt-BR" sz="6400" b="1" dirty="0"/>
              <a:t>Comissão de Meio </a:t>
            </a:r>
            <a:r>
              <a:rPr lang="pt-BR" sz="6400" b="1" dirty="0" smtClean="0"/>
              <a:t>Ambiente</a:t>
            </a:r>
          </a:p>
          <a:p>
            <a:endParaRPr lang="en-US" sz="6400" b="1" dirty="0"/>
          </a:p>
          <a:p>
            <a:pPr>
              <a:buNone/>
            </a:pPr>
            <a:endParaRPr lang="pt-BR" sz="6400" dirty="0"/>
          </a:p>
          <a:p>
            <a:r>
              <a:rPr lang="pt-BR" sz="6400" dirty="0"/>
              <a:t>Art. 1º A Comissão de Meio Ambiente tem por finalidade:</a:t>
            </a:r>
          </a:p>
          <a:p>
            <a:r>
              <a:rPr lang="pt-BR" sz="6400" dirty="0"/>
              <a:t>I - planejar e executar campanhas de esclarecimentos sobre a responsabilidade profissional nas questões ambientais;</a:t>
            </a:r>
          </a:p>
          <a:p>
            <a:r>
              <a:rPr lang="pt-BR" sz="6400" dirty="0"/>
              <a:t>II - colaborar com os poderes públicos na definição de normas para orientação e fiscalização;</a:t>
            </a:r>
          </a:p>
          <a:p>
            <a:r>
              <a:rPr lang="pt-BR" sz="6400" dirty="0"/>
              <a:t>III - estudar e propor alterações na legislação ambiental e correlata;</a:t>
            </a:r>
          </a:p>
          <a:p>
            <a:r>
              <a:rPr lang="pt-BR" sz="6400" dirty="0"/>
              <a:t>IV - orientar as Câmaras Especializadas no que tange à área de meio ambiente em seus âmbitos;</a:t>
            </a:r>
          </a:p>
          <a:p>
            <a:r>
              <a:rPr lang="pt-BR" sz="6400" dirty="0"/>
              <a:t>V - propor critérios para fiscalização do Crea-SP nas questões ambientais que envolvam a responsabilidade profissional;</a:t>
            </a:r>
          </a:p>
          <a:p>
            <a:r>
              <a:rPr lang="pt-BR" sz="6400" dirty="0"/>
              <a:t>VI - representar o Crea-SP quando determinado pela Presidência, em Comissões Interinstitucionais, Colegiados, Foros de Debates e Eventos;</a:t>
            </a:r>
          </a:p>
          <a:p>
            <a:r>
              <a:rPr lang="pt-BR" sz="6400" dirty="0"/>
              <a:t>VII - analisar e emitir parecer em processo referente à questão ambiental;</a:t>
            </a:r>
          </a:p>
          <a:p>
            <a:r>
              <a:rPr lang="pt-BR" sz="6400" dirty="0"/>
              <a:t>Parágrafo único. A Comissão de Meio Ambiente será composta por um conselheiro regional de cada câmara, que serão eleitos pelo Plenário do </a:t>
            </a:r>
            <a:r>
              <a:rPr lang="pt-BR" sz="6400" dirty="0" err="1"/>
              <a:t>Crea</a:t>
            </a:r>
            <a:r>
              <a:rPr lang="pt-BR" sz="6400" dirty="0"/>
              <a:t> com igual número de suplentes, escolhidos entre os conselheiros regionais titulares, sendo permitida uma única reeleição.</a:t>
            </a:r>
          </a:p>
          <a:p>
            <a:pPr>
              <a:buNone/>
            </a:pP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/>
            </a:r>
            <a:br>
              <a:rPr lang="pt-BR" dirty="0"/>
            </a:br>
            <a:r>
              <a:rPr lang="pt-BR" dirty="0"/>
              <a:t/>
            </a:r>
            <a:br>
              <a:rPr lang="pt-BR" dirty="0"/>
            </a:br>
            <a:r>
              <a:rPr lang="pt-BR" dirty="0"/>
              <a:t/>
            </a:r>
            <a:br>
              <a:rPr lang="pt-BR" dirty="0"/>
            </a:br>
            <a:r>
              <a:rPr lang="pt-BR" dirty="0"/>
              <a:t>-  Papel da comissão e desafios futuros do CREA-SP nos licenciamentos ambientais do Estado.</a:t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71472" y="2714620"/>
            <a:ext cx="8115328" cy="3411543"/>
          </a:xfrm>
        </p:spPr>
        <p:txBody>
          <a:bodyPr/>
          <a:lstStyle/>
          <a:p>
            <a:r>
              <a:rPr lang="pt-BR" dirty="0" smtClean="0"/>
              <a:t>I </a:t>
            </a:r>
            <a:r>
              <a:rPr lang="pt-BR" dirty="0" smtClean="0"/>
              <a:t>- colaborar com os poderes públicos na definição de normas para orientação e fiscalização;</a:t>
            </a:r>
          </a:p>
          <a:p>
            <a:r>
              <a:rPr lang="pt-BR" dirty="0" smtClean="0"/>
              <a:t>II </a:t>
            </a:r>
            <a:r>
              <a:rPr lang="pt-BR" dirty="0" smtClean="0"/>
              <a:t>- estudar e propor alterações na legislação ambiental e correlata;</a:t>
            </a:r>
          </a:p>
          <a:p>
            <a:pPr>
              <a:buNone/>
            </a:pP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- Trabalho de Fiscalização das Atividades Ambientais no Sistema.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algn="just"/>
            <a:r>
              <a:rPr lang="pt-BR" dirty="0"/>
              <a:t>Considerando a relação de atividades ou empreendimentos sujeitos ao licenciamento ambiental, conforme descrito no Anexo 1 da Resolução CONAMA nº 237/1997, o fiscal previamente realizará pesquisa sobre os documentos ambientais da empresa a ser fiscalizada</a:t>
            </a:r>
            <a:r>
              <a:rPr lang="pt-BR" dirty="0" smtClean="0"/>
              <a:t>.</a:t>
            </a:r>
            <a:endParaRPr lang="pt-BR" dirty="0"/>
          </a:p>
          <a:p>
            <a:pPr algn="just"/>
            <a:r>
              <a:rPr lang="pt-BR" dirty="0"/>
              <a:t>A pesquisa sobre os documentos ambientais deverá se ater às licenças, autorizações e outros documentos que por sua natureza exijam profissionais do sistema CONFEA/CREA, e levantar as </a:t>
            </a:r>
            <a:r>
              <a:rPr lang="pt-BR" dirty="0" err="1"/>
              <a:t>ART’s</a:t>
            </a:r>
            <a:r>
              <a:rPr lang="pt-BR" dirty="0"/>
              <a:t> emitidas (Individual, </a:t>
            </a:r>
            <a:r>
              <a:rPr lang="pt-BR" dirty="0" err="1"/>
              <a:t>Coautoria</a:t>
            </a:r>
            <a:r>
              <a:rPr lang="pt-BR" dirty="0"/>
              <a:t>, </a:t>
            </a:r>
            <a:r>
              <a:rPr lang="pt-BR" dirty="0" err="1"/>
              <a:t>Corresponsabilidade</a:t>
            </a:r>
            <a:r>
              <a:rPr lang="pt-BR" dirty="0"/>
              <a:t> e Equipe), conforme art. 11 da Resolução CONFEA nº 1025/2009.</a:t>
            </a:r>
          </a:p>
          <a:p>
            <a:pPr algn="just"/>
            <a:r>
              <a:rPr lang="pt-BR" dirty="0"/>
              <a:t>Considerado regular a relação entre documentos ambientais e ART(s) emitida(s), se encerra o procedimento de fiscalização.</a:t>
            </a:r>
          </a:p>
          <a:p>
            <a:pPr algn="just"/>
            <a:r>
              <a:rPr lang="pt-BR" dirty="0"/>
              <a:t>Considerado irregular a relação entre documentos ambientais e ART(s) emitida(s), empreende-se diligência à empresa.</a:t>
            </a:r>
          </a:p>
          <a:p>
            <a:pPr algn="just"/>
            <a:r>
              <a:rPr lang="pt-BR" dirty="0"/>
              <a:t>Se documentos ambientais estão regulares, mas não a(s) ART(s), há possível infração de profissional e a Fiscalização do CREA-SP avaliará os procedimentos a serem adotados. Do contrário, se ART(s) estão regulares, mas não os documentos ambientais, poderá haver comunicação à CETESB de acordo com o que pregará o convênio a ser celebrado.</a:t>
            </a:r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Atividades realizadas pela Comissão.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2000240"/>
            <a:ext cx="8229600" cy="4429156"/>
          </a:xfrm>
        </p:spPr>
        <p:txBody>
          <a:bodyPr>
            <a:normAutofit/>
          </a:bodyPr>
          <a:lstStyle/>
          <a:p>
            <a:pPr algn="just"/>
            <a:r>
              <a:rPr lang="pt-BR" sz="2400" dirty="0">
                <a:latin typeface="Arial" pitchFamily="34" charset="0"/>
                <a:cs typeface="Arial" pitchFamily="34" charset="0"/>
              </a:rPr>
              <a:t>F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iscalização das atividades do representante no CONSEMA,</a:t>
            </a:r>
          </a:p>
          <a:p>
            <a:pPr algn="just"/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Implementação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do manual de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fiscalização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Ambiental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em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parceira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com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os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fiscais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do CREA-SP</a:t>
            </a:r>
          </a:p>
          <a:p>
            <a:pPr algn="just"/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Reuniões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com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os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CREAS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nacionais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para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padronização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das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atividades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das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comissões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I</a:t>
            </a:r>
            <a:r>
              <a:rPr lang="pt-BR" dirty="0" smtClean="0"/>
              <a:t>mplementação do fluxograma de fiscalização ambiental no CREA-SP</a:t>
            </a:r>
            <a:endParaRPr lang="pt-BR" dirty="0"/>
          </a:p>
        </p:txBody>
      </p:sp>
      <p:sp>
        <p:nvSpPr>
          <p:cNvPr id="6" name="Retângulo 5"/>
          <p:cNvSpPr/>
          <p:nvPr/>
        </p:nvSpPr>
        <p:spPr>
          <a:xfrm>
            <a:off x="857224" y="2214554"/>
            <a:ext cx="914400" cy="914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FISCAL</a:t>
            </a:r>
            <a:endParaRPr lang="pt-BR" dirty="0"/>
          </a:p>
        </p:txBody>
      </p:sp>
      <p:sp>
        <p:nvSpPr>
          <p:cNvPr id="7" name="Triângulo isósceles 6"/>
          <p:cNvSpPr/>
          <p:nvPr/>
        </p:nvSpPr>
        <p:spPr>
          <a:xfrm rot="5400000">
            <a:off x="1750198" y="2964654"/>
            <a:ext cx="1393043" cy="103585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smtClean="0"/>
              <a:t>SIM</a:t>
            </a:r>
            <a:endParaRPr lang="pt-BR" dirty="0"/>
          </a:p>
        </p:txBody>
      </p:sp>
      <p:sp>
        <p:nvSpPr>
          <p:cNvPr id="8" name="Retângulo 7"/>
          <p:cNvSpPr/>
          <p:nvPr/>
        </p:nvSpPr>
        <p:spPr>
          <a:xfrm>
            <a:off x="2428860" y="2285992"/>
            <a:ext cx="1285884" cy="64294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OBRA/</a:t>
            </a:r>
          </a:p>
          <a:p>
            <a:pPr algn="ctr"/>
            <a:r>
              <a:rPr lang="en-US" dirty="0" smtClean="0"/>
              <a:t>SERVIÇO</a:t>
            </a:r>
            <a:endParaRPr lang="pt-BR" dirty="0"/>
          </a:p>
        </p:txBody>
      </p:sp>
      <p:sp>
        <p:nvSpPr>
          <p:cNvPr id="9" name="Retângulo 8"/>
          <p:cNvSpPr/>
          <p:nvPr/>
        </p:nvSpPr>
        <p:spPr>
          <a:xfrm>
            <a:off x="7072330" y="3786190"/>
            <a:ext cx="1500198" cy="78581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CETESB </a:t>
            </a:r>
          </a:p>
          <a:p>
            <a:pPr algn="ctr"/>
            <a:r>
              <a:rPr lang="en-US" dirty="0" smtClean="0"/>
              <a:t>MUNICÍPIO</a:t>
            </a:r>
            <a:endParaRPr lang="pt-BR" dirty="0"/>
          </a:p>
        </p:txBody>
      </p:sp>
      <p:sp>
        <p:nvSpPr>
          <p:cNvPr id="11" name="Retângulo 10"/>
          <p:cNvSpPr/>
          <p:nvPr/>
        </p:nvSpPr>
        <p:spPr>
          <a:xfrm>
            <a:off x="7215206" y="2357430"/>
            <a:ext cx="1285884" cy="71438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CREA-SP</a:t>
            </a:r>
            <a:endParaRPr lang="pt-BR" dirty="0"/>
          </a:p>
        </p:txBody>
      </p:sp>
      <p:sp>
        <p:nvSpPr>
          <p:cNvPr id="12" name="Retângulo 11"/>
          <p:cNvSpPr/>
          <p:nvPr/>
        </p:nvSpPr>
        <p:spPr>
          <a:xfrm>
            <a:off x="2500298" y="5500702"/>
            <a:ext cx="1214446" cy="62864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FECHA</a:t>
            </a:r>
            <a:endParaRPr lang="pt-BR" dirty="0"/>
          </a:p>
        </p:txBody>
      </p:sp>
      <p:sp>
        <p:nvSpPr>
          <p:cNvPr id="13" name="Retângulo 12"/>
          <p:cNvSpPr/>
          <p:nvPr/>
        </p:nvSpPr>
        <p:spPr>
          <a:xfrm>
            <a:off x="4572000" y="2285992"/>
            <a:ext cx="1571636" cy="77152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AUTO DE INFRAÇÃO</a:t>
            </a:r>
            <a:endParaRPr lang="pt-BR" dirty="0"/>
          </a:p>
        </p:txBody>
      </p:sp>
      <p:sp>
        <p:nvSpPr>
          <p:cNvPr id="16" name="Triângulo isósceles 15"/>
          <p:cNvSpPr/>
          <p:nvPr/>
        </p:nvSpPr>
        <p:spPr>
          <a:xfrm>
            <a:off x="6143636" y="4500570"/>
            <a:ext cx="1285884" cy="571504"/>
          </a:xfrm>
          <a:prstGeom prst="triangle">
            <a:avLst>
              <a:gd name="adj" fmla="val 4781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NÃO</a:t>
            </a:r>
            <a:endParaRPr lang="pt-BR" dirty="0"/>
          </a:p>
        </p:txBody>
      </p:sp>
      <p:sp>
        <p:nvSpPr>
          <p:cNvPr id="17" name="Elipse 16"/>
          <p:cNvSpPr/>
          <p:nvPr/>
        </p:nvSpPr>
        <p:spPr>
          <a:xfrm>
            <a:off x="2643174" y="3714752"/>
            <a:ext cx="914400" cy="9144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ART</a:t>
            </a:r>
            <a:endParaRPr lang="pt-BR" dirty="0"/>
          </a:p>
        </p:txBody>
      </p:sp>
      <p:sp>
        <p:nvSpPr>
          <p:cNvPr id="18" name="Retângulo 17"/>
          <p:cNvSpPr/>
          <p:nvPr/>
        </p:nvSpPr>
        <p:spPr>
          <a:xfrm>
            <a:off x="4357686" y="3857628"/>
            <a:ext cx="2000264" cy="78581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LICENCIAMENTO </a:t>
            </a:r>
          </a:p>
          <a:p>
            <a:pPr algn="ctr"/>
            <a:r>
              <a:rPr lang="en-US" sz="1200" dirty="0" smtClean="0"/>
              <a:t>RESPONSÁVEL TÉCNICO</a:t>
            </a:r>
          </a:p>
          <a:p>
            <a:pPr algn="ctr"/>
            <a:r>
              <a:rPr lang="en-US" sz="1200" dirty="0" smtClean="0"/>
              <a:t>E EQUIPE</a:t>
            </a:r>
            <a:endParaRPr lang="pt-BR" sz="1200" dirty="0"/>
          </a:p>
        </p:txBody>
      </p:sp>
      <p:cxnSp>
        <p:nvCxnSpPr>
          <p:cNvPr id="20" name="Conector de seta reta 19"/>
          <p:cNvCxnSpPr/>
          <p:nvPr/>
        </p:nvCxnSpPr>
        <p:spPr>
          <a:xfrm>
            <a:off x="1857356" y="2643182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de seta reta 21"/>
          <p:cNvCxnSpPr/>
          <p:nvPr/>
        </p:nvCxnSpPr>
        <p:spPr>
          <a:xfrm>
            <a:off x="3786182" y="2643182"/>
            <a:ext cx="64294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de seta reta 23"/>
          <p:cNvCxnSpPr/>
          <p:nvPr/>
        </p:nvCxnSpPr>
        <p:spPr>
          <a:xfrm>
            <a:off x="6286512" y="2643182"/>
            <a:ext cx="57150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de seta reta 25"/>
          <p:cNvCxnSpPr/>
          <p:nvPr/>
        </p:nvCxnSpPr>
        <p:spPr>
          <a:xfrm rot="5400000">
            <a:off x="2750331" y="3321843"/>
            <a:ext cx="64294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de seta reta 27"/>
          <p:cNvCxnSpPr/>
          <p:nvPr/>
        </p:nvCxnSpPr>
        <p:spPr>
          <a:xfrm rot="5400000">
            <a:off x="2715406" y="5071280"/>
            <a:ext cx="71438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Espaço Reservado para Conteúdo 22"/>
          <p:cNvSpPr>
            <a:spLocks noGrp="1"/>
          </p:cNvSpPr>
          <p:nvPr>
            <p:ph idx="1"/>
          </p:nvPr>
        </p:nvSpPr>
        <p:spPr>
          <a:xfrm>
            <a:off x="3571868" y="2786058"/>
            <a:ext cx="1185842" cy="685791"/>
          </a:xfrm>
          <a:prstGeom prst="triangle">
            <a:avLst>
              <a:gd name="adj" fmla="val 4764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7500" lnSpcReduction="20000"/>
          </a:bodyPr>
          <a:lstStyle/>
          <a:p>
            <a:pPr algn="ctr">
              <a:buNone/>
            </a:pPr>
            <a:r>
              <a:rPr lang="en-US" dirty="0" smtClean="0"/>
              <a:t>NÃO</a:t>
            </a:r>
            <a:endParaRPr lang="pt-BR" dirty="0"/>
          </a:p>
        </p:txBody>
      </p:sp>
      <p:cxnSp>
        <p:nvCxnSpPr>
          <p:cNvPr id="33" name="Conector de seta reta 32"/>
          <p:cNvCxnSpPr/>
          <p:nvPr/>
        </p:nvCxnSpPr>
        <p:spPr>
          <a:xfrm>
            <a:off x="3714744" y="4214818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de seta reta 35"/>
          <p:cNvCxnSpPr/>
          <p:nvPr/>
        </p:nvCxnSpPr>
        <p:spPr>
          <a:xfrm>
            <a:off x="5429256" y="6858000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de seta reta 38"/>
          <p:cNvCxnSpPr/>
          <p:nvPr/>
        </p:nvCxnSpPr>
        <p:spPr>
          <a:xfrm>
            <a:off x="6500826" y="4214818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de seta reta 26"/>
          <p:cNvCxnSpPr/>
          <p:nvPr/>
        </p:nvCxnSpPr>
        <p:spPr>
          <a:xfrm rot="5400000" flipH="1" flipV="1">
            <a:off x="5107785" y="346471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riângulo isósceles 28"/>
          <p:cNvSpPr/>
          <p:nvPr/>
        </p:nvSpPr>
        <p:spPr>
          <a:xfrm rot="16200000">
            <a:off x="5750727" y="2893215"/>
            <a:ext cx="1393043" cy="103585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dirty="0" err="1" smtClean="0"/>
              <a:t>Não</a:t>
            </a:r>
            <a:endParaRPr lang="pt-BR" dirty="0"/>
          </a:p>
        </p:txBody>
      </p:sp>
      <p:cxnSp>
        <p:nvCxnSpPr>
          <p:cNvPr id="31" name="Conector de seta reta 30"/>
          <p:cNvCxnSpPr/>
          <p:nvPr/>
        </p:nvCxnSpPr>
        <p:spPr>
          <a:xfrm rot="10800000" flipV="1">
            <a:off x="3571868" y="4786322"/>
            <a:ext cx="1714512" cy="5715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riângulo isósceles 31"/>
          <p:cNvSpPr/>
          <p:nvPr/>
        </p:nvSpPr>
        <p:spPr>
          <a:xfrm>
            <a:off x="4214810" y="5072074"/>
            <a:ext cx="1285884" cy="571504"/>
          </a:xfrm>
          <a:prstGeom prst="triangle">
            <a:avLst>
              <a:gd name="adj" fmla="val 4781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SIM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462</TotalTime>
  <Words>388</Words>
  <Application>Microsoft Office PowerPoint</Application>
  <PresentationFormat>Apresentação na tela (4:3)</PresentationFormat>
  <Paragraphs>50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8" baseType="lpstr">
      <vt:lpstr>Tema do Office</vt:lpstr>
      <vt:lpstr>Desafio do CREA-SP, para a participação efetiva dos Profissionais do Sistema no Desenvolvimento Ambiental do Estado</vt:lpstr>
      <vt:lpstr>Meio Ambiente     Equilibrio     Descompasso</vt:lpstr>
      <vt:lpstr>Apresentação da Comissão Permanente de Meio Ambiente.</vt:lpstr>
      <vt:lpstr>   -  Papel da comissão e desafios futuros do CREA-SP nos licenciamentos ambientais do Estado. </vt:lpstr>
      <vt:lpstr>- Trabalho de Fiscalização das Atividades Ambientais no Sistema.</vt:lpstr>
      <vt:lpstr>Atividades realizadas pela Comissão. </vt:lpstr>
      <vt:lpstr>Implementação do fluxograma de fiscalização ambiental no CREA-SP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Tema:   Desafio do CREA-SP, para a participação efetiva dos Profissionais do Sistema no Desenvolvimento Ambiental do Estado</dc:title>
  <dc:creator>Rafael</dc:creator>
  <cp:lastModifiedBy>Rafael</cp:lastModifiedBy>
  <cp:revision>27</cp:revision>
  <dcterms:created xsi:type="dcterms:W3CDTF">2018-06-05T13:55:14Z</dcterms:created>
  <dcterms:modified xsi:type="dcterms:W3CDTF">2019-08-07T18:01:04Z</dcterms:modified>
</cp:coreProperties>
</file>