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16" r:id="rId10"/>
    <p:sldId id="317" r:id="rId11"/>
    <p:sldId id="310" r:id="rId12"/>
    <p:sldId id="315" r:id="rId13"/>
    <p:sldId id="318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321" r:id="rId56"/>
    <p:sldId id="322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3" r:id="rId66"/>
    <p:sldId id="334" r:id="rId67"/>
    <p:sldId id="335" r:id="rId68"/>
    <p:sldId id="336" r:id="rId69"/>
    <p:sldId id="337" r:id="rId70"/>
    <p:sldId id="338" r:id="rId71"/>
    <p:sldId id="339" r:id="rId72"/>
    <p:sldId id="340" r:id="rId73"/>
    <p:sldId id="354" r:id="rId74"/>
    <p:sldId id="355" r:id="rId75"/>
    <p:sldId id="356" r:id="rId76"/>
    <p:sldId id="357" r:id="rId77"/>
    <p:sldId id="298" r:id="rId78"/>
    <p:sldId id="299" r:id="rId79"/>
    <p:sldId id="300" r:id="rId80"/>
    <p:sldId id="301" r:id="rId81"/>
    <p:sldId id="302" r:id="rId82"/>
    <p:sldId id="303" r:id="rId83"/>
    <p:sldId id="304" r:id="rId84"/>
    <p:sldId id="305" r:id="rId85"/>
    <p:sldId id="341" r:id="rId86"/>
    <p:sldId id="351" r:id="rId87"/>
    <p:sldId id="306" r:id="rId88"/>
    <p:sldId id="307" r:id="rId8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7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66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Pasta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ucci\OneDrive\&#193;rea%20de%20Trabalho\PROF&#193;GUA\Professo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Planilha1!$C$1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6">
                <a:alpha val="7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Planilha1!$B$2:$B$48</c:f>
              <c:strCache>
                <c:ptCount val="47"/>
                <c:pt idx="0">
                  <c:v>Zootecnia</c:v>
                </c:pt>
                <c:pt idx="1">
                  <c:v>Turismo</c:v>
                </c:pt>
                <c:pt idx="2">
                  <c:v>Tecnologia em Agroecologia</c:v>
                </c:pt>
                <c:pt idx="3">
                  <c:v>Serviço Social </c:v>
                </c:pt>
                <c:pt idx="4">
                  <c:v>Saneamento Ambiental</c:v>
                </c:pt>
                <c:pt idx="5">
                  <c:v>Química</c:v>
                </c:pt>
                <c:pt idx="6">
                  <c:v>Pedagogia</c:v>
                </c:pt>
                <c:pt idx="7">
                  <c:v>Oceanografia</c:v>
                </c:pt>
                <c:pt idx="8">
                  <c:v>Música</c:v>
                </c:pt>
                <c:pt idx="9">
                  <c:v>Medicina Veterinária</c:v>
                </c:pt>
                <c:pt idx="10">
                  <c:v>Gestão Pública</c:v>
                </c:pt>
                <c:pt idx="11">
                  <c:v>Gestão de Comércio Exterior</c:v>
                </c:pt>
                <c:pt idx="12">
                  <c:v>Gestão Ambiental</c:v>
                </c:pt>
                <c:pt idx="13">
                  <c:v>Geologia</c:v>
                </c:pt>
                <c:pt idx="14">
                  <c:v>Geografia</c:v>
                </c:pt>
                <c:pt idx="15">
                  <c:v>Filosofia</c:v>
                </c:pt>
                <c:pt idx="16">
                  <c:v>Estatística</c:v>
                </c:pt>
                <c:pt idx="17">
                  <c:v>Engenharia Sanitária</c:v>
                </c:pt>
                <c:pt idx="18">
                  <c:v>Engenharia Química</c:v>
                </c:pt>
                <c:pt idx="19">
                  <c:v>Engenharia Mecânica</c:v>
                </c:pt>
                <c:pt idx="20">
                  <c:v>Engenharia Hídrica</c:v>
                </c:pt>
                <c:pt idx="21">
                  <c:v>Engenharia Generalista</c:v>
                </c:pt>
                <c:pt idx="22">
                  <c:v>Engenharia Florestal</c:v>
                </c:pt>
                <c:pt idx="23">
                  <c:v>Engenharia Elétrica</c:v>
                </c:pt>
                <c:pt idx="24">
                  <c:v>Engenharia de Produção</c:v>
                </c:pt>
                <c:pt idx="25">
                  <c:v>Engenharia de Pesca</c:v>
                </c:pt>
                <c:pt idx="26">
                  <c:v>Engenharia de Minas</c:v>
                </c:pt>
                <c:pt idx="27">
                  <c:v>Engenharia de Biosistemas</c:v>
                </c:pt>
                <c:pt idx="28">
                  <c:v>Engenharia Civil</c:v>
                </c:pt>
                <c:pt idx="29">
                  <c:v>Engenharia Ambiental e Sanitária</c:v>
                </c:pt>
                <c:pt idx="30">
                  <c:v>Engenharia Ambiental  </c:v>
                </c:pt>
                <c:pt idx="31">
                  <c:v>Engenharia Agronômica</c:v>
                </c:pt>
                <c:pt idx="32">
                  <c:v>Engenharia Agrícola e Ambiental</c:v>
                </c:pt>
                <c:pt idx="33">
                  <c:v>Engenharia Agrícola  </c:v>
                </c:pt>
                <c:pt idx="34">
                  <c:v>Enfermagem</c:v>
                </c:pt>
                <c:pt idx="35">
                  <c:v>Em. de RH. Do Meio Ambiente</c:v>
                </c:pt>
                <c:pt idx="36">
                  <c:v>Educação Física</c:v>
                </c:pt>
                <c:pt idx="37">
                  <c:v>Direito</c:v>
                </c:pt>
                <c:pt idx="38">
                  <c:v>Ciências Econômicas</c:v>
                </c:pt>
                <c:pt idx="39">
                  <c:v>Ciências Contábeis</c:v>
                </c:pt>
                <c:pt idx="40">
                  <c:v>Ciências Biológicas</c:v>
                </c:pt>
                <c:pt idx="41">
                  <c:v>Ciência e Tecnologia</c:v>
                </c:pt>
                <c:pt idx="42">
                  <c:v>Ciência da Computação</c:v>
                </c:pt>
                <c:pt idx="43">
                  <c:v>Biomedicina</c:v>
                </c:pt>
                <c:pt idx="44">
                  <c:v>Biblioteconomia</c:v>
                </c:pt>
                <c:pt idx="45">
                  <c:v>Arquitetura e Urbanismo</c:v>
                </c:pt>
                <c:pt idx="46">
                  <c:v>Administração</c:v>
                </c:pt>
              </c:strCache>
            </c:strRef>
          </c:cat>
          <c:val>
            <c:numRef>
              <c:f>Planilha1!$C$2:$C$48</c:f>
              <c:numCache>
                <c:formatCode>General</c:formatCode>
                <c:ptCount val="47"/>
                <c:pt idx="4">
                  <c:v>3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12">
                  <c:v>5</c:v>
                </c:pt>
                <c:pt idx="14">
                  <c:v>14</c:v>
                </c:pt>
                <c:pt idx="15">
                  <c:v>2</c:v>
                </c:pt>
                <c:pt idx="17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5">
                  <c:v>1</c:v>
                </c:pt>
                <c:pt idx="28">
                  <c:v>3</c:v>
                </c:pt>
                <c:pt idx="29">
                  <c:v>20</c:v>
                </c:pt>
                <c:pt idx="30">
                  <c:v>20</c:v>
                </c:pt>
                <c:pt idx="31">
                  <c:v>16</c:v>
                </c:pt>
                <c:pt idx="35">
                  <c:v>2</c:v>
                </c:pt>
                <c:pt idx="37">
                  <c:v>1</c:v>
                </c:pt>
                <c:pt idx="38">
                  <c:v>2</c:v>
                </c:pt>
                <c:pt idx="41">
                  <c:v>1</c:v>
                </c:pt>
                <c:pt idx="46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CD-403B-ABDF-20F89C3F0B6A}"/>
            </c:ext>
          </c:extLst>
        </c:ser>
        <c:ser>
          <c:idx val="1"/>
          <c:order val="1"/>
          <c:tx>
            <c:strRef>
              <c:f>Planilha1!$D$1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Planilha1!$B$2:$B$48</c:f>
              <c:strCache>
                <c:ptCount val="47"/>
                <c:pt idx="0">
                  <c:v>Zootecnia</c:v>
                </c:pt>
                <c:pt idx="1">
                  <c:v>Turismo</c:v>
                </c:pt>
                <c:pt idx="2">
                  <c:v>Tecnologia em Agroecologia</c:v>
                </c:pt>
                <c:pt idx="3">
                  <c:v>Serviço Social </c:v>
                </c:pt>
                <c:pt idx="4">
                  <c:v>Saneamento Ambiental</c:v>
                </c:pt>
                <c:pt idx="5">
                  <c:v>Química</c:v>
                </c:pt>
                <c:pt idx="6">
                  <c:v>Pedagogia</c:v>
                </c:pt>
                <c:pt idx="7">
                  <c:v>Oceanografia</c:v>
                </c:pt>
                <c:pt idx="8">
                  <c:v>Música</c:v>
                </c:pt>
                <c:pt idx="9">
                  <c:v>Medicina Veterinária</c:v>
                </c:pt>
                <c:pt idx="10">
                  <c:v>Gestão Pública</c:v>
                </c:pt>
                <c:pt idx="11">
                  <c:v>Gestão de Comércio Exterior</c:v>
                </c:pt>
                <c:pt idx="12">
                  <c:v>Gestão Ambiental</c:v>
                </c:pt>
                <c:pt idx="13">
                  <c:v>Geologia</c:v>
                </c:pt>
                <c:pt idx="14">
                  <c:v>Geografia</c:v>
                </c:pt>
                <c:pt idx="15">
                  <c:v>Filosofia</c:v>
                </c:pt>
                <c:pt idx="16">
                  <c:v>Estatística</c:v>
                </c:pt>
                <c:pt idx="17">
                  <c:v>Engenharia Sanitária</c:v>
                </c:pt>
                <c:pt idx="18">
                  <c:v>Engenharia Química</c:v>
                </c:pt>
                <c:pt idx="19">
                  <c:v>Engenharia Mecânica</c:v>
                </c:pt>
                <c:pt idx="20">
                  <c:v>Engenharia Hídrica</c:v>
                </c:pt>
                <c:pt idx="21">
                  <c:v>Engenharia Generalista</c:v>
                </c:pt>
                <c:pt idx="22">
                  <c:v>Engenharia Florestal</c:v>
                </c:pt>
                <c:pt idx="23">
                  <c:v>Engenharia Elétrica</c:v>
                </c:pt>
                <c:pt idx="24">
                  <c:v>Engenharia de Produção</c:v>
                </c:pt>
                <c:pt idx="25">
                  <c:v>Engenharia de Pesca</c:v>
                </c:pt>
                <c:pt idx="26">
                  <c:v>Engenharia de Minas</c:v>
                </c:pt>
                <c:pt idx="27">
                  <c:v>Engenharia de Biosistemas</c:v>
                </c:pt>
                <c:pt idx="28">
                  <c:v>Engenharia Civil</c:v>
                </c:pt>
                <c:pt idx="29">
                  <c:v>Engenharia Ambiental e Sanitária</c:v>
                </c:pt>
                <c:pt idx="30">
                  <c:v>Engenharia Ambiental  </c:v>
                </c:pt>
                <c:pt idx="31">
                  <c:v>Engenharia Agronômica</c:v>
                </c:pt>
                <c:pt idx="32">
                  <c:v>Engenharia Agrícola e Ambiental</c:v>
                </c:pt>
                <c:pt idx="33">
                  <c:v>Engenharia Agrícola  </c:v>
                </c:pt>
                <c:pt idx="34">
                  <c:v>Enfermagem</c:v>
                </c:pt>
                <c:pt idx="35">
                  <c:v>Em. de RH. Do Meio Ambiente</c:v>
                </c:pt>
                <c:pt idx="36">
                  <c:v>Educação Física</c:v>
                </c:pt>
                <c:pt idx="37">
                  <c:v>Direito</c:v>
                </c:pt>
                <c:pt idx="38">
                  <c:v>Ciências Econômicas</c:v>
                </c:pt>
                <c:pt idx="39">
                  <c:v>Ciências Contábeis</c:v>
                </c:pt>
                <c:pt idx="40">
                  <c:v>Ciências Biológicas</c:v>
                </c:pt>
                <c:pt idx="41">
                  <c:v>Ciência e Tecnologia</c:v>
                </c:pt>
                <c:pt idx="42">
                  <c:v>Ciência da Computação</c:v>
                </c:pt>
                <c:pt idx="43">
                  <c:v>Biomedicina</c:v>
                </c:pt>
                <c:pt idx="44">
                  <c:v>Biblioteconomia</c:v>
                </c:pt>
                <c:pt idx="45">
                  <c:v>Arquitetura e Urbanismo</c:v>
                </c:pt>
                <c:pt idx="46">
                  <c:v>Administração</c:v>
                </c:pt>
              </c:strCache>
            </c:strRef>
          </c:cat>
          <c:val>
            <c:numRef>
              <c:f>Planilha1!$D$2:$D$48</c:f>
              <c:numCache>
                <c:formatCode>General</c:formatCode>
                <c:ptCount val="47"/>
                <c:pt idx="6">
                  <c:v>1</c:v>
                </c:pt>
                <c:pt idx="8">
                  <c:v>1</c:v>
                </c:pt>
                <c:pt idx="11">
                  <c:v>1</c:v>
                </c:pt>
                <c:pt idx="12">
                  <c:v>6</c:v>
                </c:pt>
                <c:pt idx="13">
                  <c:v>1</c:v>
                </c:pt>
                <c:pt idx="14">
                  <c:v>5</c:v>
                </c:pt>
                <c:pt idx="18">
                  <c:v>2</c:v>
                </c:pt>
                <c:pt idx="19">
                  <c:v>1</c:v>
                </c:pt>
                <c:pt idx="22">
                  <c:v>1</c:v>
                </c:pt>
                <c:pt idx="25">
                  <c:v>1</c:v>
                </c:pt>
                <c:pt idx="28">
                  <c:v>3</c:v>
                </c:pt>
                <c:pt idx="29">
                  <c:v>6</c:v>
                </c:pt>
                <c:pt idx="30">
                  <c:v>8</c:v>
                </c:pt>
                <c:pt idx="37">
                  <c:v>4</c:v>
                </c:pt>
                <c:pt idx="39">
                  <c:v>2</c:v>
                </c:pt>
                <c:pt idx="40">
                  <c:v>2</c:v>
                </c:pt>
                <c:pt idx="42">
                  <c:v>1</c:v>
                </c:pt>
                <c:pt idx="46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CD-403B-ABDF-20F89C3F0B6A}"/>
            </c:ext>
          </c:extLst>
        </c:ser>
        <c:ser>
          <c:idx val="2"/>
          <c:order val="2"/>
          <c:tx>
            <c:strRef>
              <c:f>Planilha1!$E$1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4">
                <a:alpha val="7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Planilha1!$B$2:$B$48</c:f>
              <c:strCache>
                <c:ptCount val="47"/>
                <c:pt idx="0">
                  <c:v>Zootecnia</c:v>
                </c:pt>
                <c:pt idx="1">
                  <c:v>Turismo</c:v>
                </c:pt>
                <c:pt idx="2">
                  <c:v>Tecnologia em Agroecologia</c:v>
                </c:pt>
                <c:pt idx="3">
                  <c:v>Serviço Social </c:v>
                </c:pt>
                <c:pt idx="4">
                  <c:v>Saneamento Ambiental</c:v>
                </c:pt>
                <c:pt idx="5">
                  <c:v>Química</c:v>
                </c:pt>
                <c:pt idx="6">
                  <c:v>Pedagogia</c:v>
                </c:pt>
                <c:pt idx="7">
                  <c:v>Oceanografia</c:v>
                </c:pt>
                <c:pt idx="8">
                  <c:v>Música</c:v>
                </c:pt>
                <c:pt idx="9">
                  <c:v>Medicina Veterinária</c:v>
                </c:pt>
                <c:pt idx="10">
                  <c:v>Gestão Pública</c:v>
                </c:pt>
                <c:pt idx="11">
                  <c:v>Gestão de Comércio Exterior</c:v>
                </c:pt>
                <c:pt idx="12">
                  <c:v>Gestão Ambiental</c:v>
                </c:pt>
                <c:pt idx="13">
                  <c:v>Geologia</c:v>
                </c:pt>
                <c:pt idx="14">
                  <c:v>Geografia</c:v>
                </c:pt>
                <c:pt idx="15">
                  <c:v>Filosofia</c:v>
                </c:pt>
                <c:pt idx="16">
                  <c:v>Estatística</c:v>
                </c:pt>
                <c:pt idx="17">
                  <c:v>Engenharia Sanitária</c:v>
                </c:pt>
                <c:pt idx="18">
                  <c:v>Engenharia Química</c:v>
                </c:pt>
                <c:pt idx="19">
                  <c:v>Engenharia Mecânica</c:v>
                </c:pt>
                <c:pt idx="20">
                  <c:v>Engenharia Hídrica</c:v>
                </c:pt>
                <c:pt idx="21">
                  <c:v>Engenharia Generalista</c:v>
                </c:pt>
                <c:pt idx="22">
                  <c:v>Engenharia Florestal</c:v>
                </c:pt>
                <c:pt idx="23">
                  <c:v>Engenharia Elétrica</c:v>
                </c:pt>
                <c:pt idx="24">
                  <c:v>Engenharia de Produção</c:v>
                </c:pt>
                <c:pt idx="25">
                  <c:v>Engenharia de Pesca</c:v>
                </c:pt>
                <c:pt idx="26">
                  <c:v>Engenharia de Minas</c:v>
                </c:pt>
                <c:pt idx="27">
                  <c:v>Engenharia de Biosistemas</c:v>
                </c:pt>
                <c:pt idx="28">
                  <c:v>Engenharia Civil</c:v>
                </c:pt>
                <c:pt idx="29">
                  <c:v>Engenharia Ambiental e Sanitária</c:v>
                </c:pt>
                <c:pt idx="30">
                  <c:v>Engenharia Ambiental  </c:v>
                </c:pt>
                <c:pt idx="31">
                  <c:v>Engenharia Agronômica</c:v>
                </c:pt>
                <c:pt idx="32">
                  <c:v>Engenharia Agrícola e Ambiental</c:v>
                </c:pt>
                <c:pt idx="33">
                  <c:v>Engenharia Agrícola  </c:v>
                </c:pt>
                <c:pt idx="34">
                  <c:v>Enfermagem</c:v>
                </c:pt>
                <c:pt idx="35">
                  <c:v>Em. de RH. Do Meio Ambiente</c:v>
                </c:pt>
                <c:pt idx="36">
                  <c:v>Educação Física</c:v>
                </c:pt>
                <c:pt idx="37">
                  <c:v>Direito</c:v>
                </c:pt>
                <c:pt idx="38">
                  <c:v>Ciências Econômicas</c:v>
                </c:pt>
                <c:pt idx="39">
                  <c:v>Ciências Contábeis</c:v>
                </c:pt>
                <c:pt idx="40">
                  <c:v>Ciências Biológicas</c:v>
                </c:pt>
                <c:pt idx="41">
                  <c:v>Ciência e Tecnologia</c:v>
                </c:pt>
                <c:pt idx="42">
                  <c:v>Ciência da Computação</c:v>
                </c:pt>
                <c:pt idx="43">
                  <c:v>Biomedicina</c:v>
                </c:pt>
                <c:pt idx="44">
                  <c:v>Biblioteconomia</c:v>
                </c:pt>
                <c:pt idx="45">
                  <c:v>Arquitetura e Urbanismo</c:v>
                </c:pt>
                <c:pt idx="46">
                  <c:v>Administração</c:v>
                </c:pt>
              </c:strCache>
            </c:strRef>
          </c:cat>
          <c:val>
            <c:numRef>
              <c:f>Planilha1!$E$2:$E$48</c:f>
              <c:numCache>
                <c:formatCode>General</c:formatCode>
                <c:ptCount val="4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11</c:v>
                </c:pt>
                <c:pt idx="6">
                  <c:v>2</c:v>
                </c:pt>
                <c:pt idx="7">
                  <c:v>1</c:v>
                </c:pt>
                <c:pt idx="9">
                  <c:v>1</c:v>
                </c:pt>
                <c:pt idx="10">
                  <c:v>2</c:v>
                </c:pt>
                <c:pt idx="12">
                  <c:v>11</c:v>
                </c:pt>
                <c:pt idx="13">
                  <c:v>5</c:v>
                </c:pt>
                <c:pt idx="14">
                  <c:v>19</c:v>
                </c:pt>
                <c:pt idx="16">
                  <c:v>1</c:v>
                </c:pt>
                <c:pt idx="17">
                  <c:v>1</c:v>
                </c:pt>
                <c:pt idx="22">
                  <c:v>6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25</c:v>
                </c:pt>
                <c:pt idx="29">
                  <c:v>19</c:v>
                </c:pt>
                <c:pt idx="30">
                  <c:v>46</c:v>
                </c:pt>
                <c:pt idx="31">
                  <c:v>9</c:v>
                </c:pt>
                <c:pt idx="32">
                  <c:v>3</c:v>
                </c:pt>
                <c:pt idx="33">
                  <c:v>2</c:v>
                </c:pt>
                <c:pt idx="34">
                  <c:v>1</c:v>
                </c:pt>
                <c:pt idx="36">
                  <c:v>1</c:v>
                </c:pt>
                <c:pt idx="37">
                  <c:v>5</c:v>
                </c:pt>
                <c:pt idx="38">
                  <c:v>2</c:v>
                </c:pt>
                <c:pt idx="39">
                  <c:v>2</c:v>
                </c:pt>
                <c:pt idx="40">
                  <c:v>22</c:v>
                </c:pt>
                <c:pt idx="42">
                  <c:v>1</c:v>
                </c:pt>
                <c:pt idx="43">
                  <c:v>1</c:v>
                </c:pt>
                <c:pt idx="44">
                  <c:v>4</c:v>
                </c:pt>
                <c:pt idx="45">
                  <c:v>4</c:v>
                </c:pt>
                <c:pt idx="46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FCD-403B-ABDF-20F89C3F0B6A}"/>
            </c:ext>
          </c:extLst>
        </c:ser>
        <c:dLbls>
          <c:showVal val="1"/>
        </c:dLbls>
        <c:gapWidth val="50"/>
        <c:overlap val="100"/>
        <c:axId val="329663616"/>
        <c:axId val="329671424"/>
      </c:barChart>
      <c:catAx>
        <c:axId val="3296636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29671424"/>
        <c:crosses val="autoZero"/>
        <c:auto val="1"/>
        <c:lblAlgn val="ctr"/>
        <c:lblOffset val="100"/>
      </c:catAx>
      <c:valAx>
        <c:axId val="329671424"/>
        <c:scaling>
          <c:orientation val="minMax"/>
        </c:scaling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2966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Planilha2!$C$2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35A-4CD4-ACD5-E1AD3A05FC2F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35A-4CD4-ACD5-E1AD3A05FC2F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35A-4CD4-ACD5-E1AD3A05FC2F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35A-4CD4-ACD5-E1AD3A05FC2F}"/>
              </c:ext>
            </c:extLst>
          </c:dPt>
          <c:dPt>
            <c:idx val="4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35A-4CD4-ACD5-E1AD3A05FC2F}"/>
              </c:ext>
            </c:extLst>
          </c:dPt>
          <c:dPt>
            <c:idx val="5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35A-4CD4-ACD5-E1AD3A05FC2F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35A-4CD4-ACD5-E1AD3A05FC2F}"/>
              </c:ext>
            </c:extLst>
          </c:dPt>
          <c:dPt>
            <c:idx val="7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635A-4CD4-ACD5-E1AD3A05FC2F}"/>
              </c:ext>
            </c:extLst>
          </c:dPt>
          <c:dPt>
            <c:idx val="8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635A-4CD4-ACD5-E1AD3A05FC2F}"/>
              </c:ext>
            </c:extLst>
          </c:dPt>
          <c:dPt>
            <c:idx val="9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635A-4CD4-ACD5-E1AD3A05FC2F}"/>
              </c:ext>
            </c:extLst>
          </c:dPt>
          <c:dPt>
            <c:idx val="1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635A-4CD4-ACD5-E1AD3A05FC2F}"/>
              </c:ext>
            </c:extLst>
          </c:dPt>
          <c:dPt>
            <c:idx val="11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635A-4CD4-ACD5-E1AD3A05FC2F}"/>
              </c:ext>
            </c:extLst>
          </c:dPt>
          <c:dPt>
            <c:idx val="12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635A-4CD4-ACD5-E1AD3A05FC2F}"/>
              </c:ext>
            </c:extLst>
          </c:dPt>
          <c:dPt>
            <c:idx val="13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635A-4CD4-ACD5-E1AD3A05FC2F}"/>
              </c:ext>
            </c:extLst>
          </c:dPt>
          <c:dPt>
            <c:idx val="14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635A-4CD4-ACD5-E1AD3A05FC2F}"/>
              </c:ext>
            </c:extLst>
          </c:dPt>
          <c:dPt>
            <c:idx val="15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635A-4CD4-ACD5-E1AD3A05FC2F}"/>
              </c:ext>
            </c:extLst>
          </c:dPt>
          <c:dPt>
            <c:idx val="16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635A-4CD4-ACD5-E1AD3A05FC2F}"/>
              </c:ext>
            </c:extLst>
          </c:dPt>
          <c:dPt>
            <c:idx val="17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635A-4CD4-ACD5-E1AD3A05FC2F}"/>
              </c:ext>
            </c:extLst>
          </c:dPt>
          <c:dPt>
            <c:idx val="18"/>
            <c:spPr>
              <a:gradFill rotWithShape="1">
                <a:gsLst>
                  <a:gs pos="0">
                    <a:schemeClr val="accent1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635A-4CD4-ACD5-E1AD3A05FC2F}"/>
              </c:ext>
            </c:extLst>
          </c:dPt>
          <c:dPt>
            <c:idx val="19"/>
            <c:spPr>
              <a:gradFill rotWithShape="1">
                <a:gsLst>
                  <a:gs pos="0">
                    <a:schemeClr val="accent2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635A-4CD4-ACD5-E1AD3A05FC2F}"/>
              </c:ext>
            </c:extLst>
          </c:dPt>
          <c:dPt>
            <c:idx val="20"/>
            <c:spPr>
              <a:gradFill rotWithShape="1">
                <a:gsLst>
                  <a:gs pos="0">
                    <a:schemeClr val="accent3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635A-4CD4-ACD5-E1AD3A05FC2F}"/>
              </c:ext>
            </c:extLst>
          </c:dPt>
          <c:dPt>
            <c:idx val="21"/>
            <c:spPr>
              <a:gradFill rotWithShape="1">
                <a:gsLst>
                  <a:gs pos="0">
                    <a:schemeClr val="accent4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635A-4CD4-ACD5-E1AD3A05FC2F}"/>
              </c:ext>
            </c:extLst>
          </c:dPt>
          <c:dPt>
            <c:idx val="22"/>
            <c:spPr>
              <a:gradFill rotWithShape="1">
                <a:gsLst>
                  <a:gs pos="0">
                    <a:schemeClr val="accent5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635A-4CD4-ACD5-E1AD3A05FC2F}"/>
              </c:ext>
            </c:extLst>
          </c:dPt>
          <c:dPt>
            <c:idx val="23"/>
            <c:spPr>
              <a:gradFill rotWithShape="1">
                <a:gsLst>
                  <a:gs pos="0">
                    <a:schemeClr val="accent6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635A-4CD4-ACD5-E1AD3A05FC2F}"/>
              </c:ext>
            </c:extLst>
          </c:dPt>
          <c:dPt>
            <c:idx val="24"/>
            <c:spPr>
              <a:gradFill rotWithShape="1">
                <a:gsLst>
                  <a:gs pos="0">
                    <a:schemeClr val="accent1">
                      <a:lumMod val="60000"/>
                      <a:lumOff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lumOff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Off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635A-4CD4-ACD5-E1AD3A05FC2F}"/>
              </c:ext>
            </c:extLst>
          </c:dPt>
          <c:dPt>
            <c:idx val="25"/>
            <c:spPr>
              <a:gradFill rotWithShape="1">
                <a:gsLst>
                  <a:gs pos="0">
                    <a:schemeClr val="accent2">
                      <a:lumMod val="60000"/>
                      <a:lumOff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lumOff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Off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3-635A-4CD4-ACD5-E1AD3A05FC2F}"/>
              </c:ext>
            </c:extLst>
          </c:dPt>
          <c:dPt>
            <c:idx val="26"/>
            <c:spPr>
              <a:gradFill rotWithShape="1">
                <a:gsLst>
                  <a:gs pos="0">
                    <a:schemeClr val="accent3">
                      <a:lumMod val="60000"/>
                      <a:lumOff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lumOff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Off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5-635A-4CD4-ACD5-E1AD3A05FC2F}"/>
              </c:ext>
            </c:extLst>
          </c:dPt>
          <c:dPt>
            <c:idx val="27"/>
            <c:spPr>
              <a:gradFill rotWithShape="1">
                <a:gsLst>
                  <a:gs pos="0">
                    <a:schemeClr val="accent4">
                      <a:lumMod val="60000"/>
                      <a:lumOff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lumOff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Off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7-635A-4CD4-ACD5-E1AD3A05FC2F}"/>
              </c:ext>
            </c:extLst>
          </c:dPt>
          <c:dPt>
            <c:idx val="28"/>
            <c:spPr>
              <a:gradFill rotWithShape="1">
                <a:gsLst>
                  <a:gs pos="0">
                    <a:schemeClr val="accent5">
                      <a:lumMod val="60000"/>
                      <a:lumOff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lumOff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Off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635A-4CD4-ACD5-E1AD3A05FC2F}"/>
              </c:ext>
            </c:extLst>
          </c:dPt>
          <c:dPt>
            <c:idx val="29"/>
            <c:spPr>
              <a:gradFill rotWithShape="1">
                <a:gsLst>
                  <a:gs pos="0">
                    <a:schemeClr val="accent6">
                      <a:lumMod val="60000"/>
                      <a:lumOff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lumOff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Off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B-635A-4CD4-ACD5-E1AD3A05FC2F}"/>
              </c:ext>
            </c:extLst>
          </c:dPt>
          <c:dPt>
            <c:idx val="30"/>
            <c:spPr>
              <a:gradFill rotWithShape="1">
                <a:gsLst>
                  <a:gs pos="0">
                    <a:schemeClr val="accent1">
                      <a:lumMod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D-635A-4CD4-ACD5-E1AD3A05FC2F}"/>
              </c:ext>
            </c:extLst>
          </c:dPt>
          <c:dPt>
            <c:idx val="31"/>
            <c:spPr>
              <a:gradFill rotWithShape="1">
                <a:gsLst>
                  <a:gs pos="0">
                    <a:schemeClr val="accent2">
                      <a:lumMod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F-635A-4CD4-ACD5-E1AD3A05FC2F}"/>
              </c:ext>
            </c:extLst>
          </c:dPt>
          <c:dPt>
            <c:idx val="32"/>
            <c:spPr>
              <a:gradFill rotWithShape="1">
                <a:gsLst>
                  <a:gs pos="0">
                    <a:schemeClr val="accent3">
                      <a:lumMod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1-635A-4CD4-ACD5-E1AD3A05FC2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Planilha2!$B$3:$B$35</c:f>
              <c:strCache>
                <c:ptCount val="33"/>
                <c:pt idx="0">
                  <c:v>Administração</c:v>
                </c:pt>
                <c:pt idx="1">
                  <c:v>Ciências Biológicas</c:v>
                </c:pt>
                <c:pt idx="2">
                  <c:v>Ciências Econômicas</c:v>
                </c:pt>
                <c:pt idx="3">
                  <c:v>Ciências Jurídicas</c:v>
                </c:pt>
                <c:pt idx="4">
                  <c:v>Ciências Jurídicas e Sociais</c:v>
                </c:pt>
                <c:pt idx="5">
                  <c:v>Ciências Políticas</c:v>
                </c:pt>
                <c:pt idx="6">
                  <c:v>Ciências Sociais</c:v>
                </c:pt>
                <c:pt idx="7">
                  <c:v>Comunicação Social</c:v>
                </c:pt>
                <c:pt idx="8">
                  <c:v>Direito</c:v>
                </c:pt>
                <c:pt idx="9">
                  <c:v>Ecologia</c:v>
                </c:pt>
                <c:pt idx="10">
                  <c:v>Economia</c:v>
                </c:pt>
                <c:pt idx="11">
                  <c:v>Engenharia Agrícola</c:v>
                </c:pt>
                <c:pt idx="12">
                  <c:v>Engenharia Agronômica</c:v>
                </c:pt>
                <c:pt idx="13">
                  <c:v>Engenharia Ambiental</c:v>
                </c:pt>
                <c:pt idx="14">
                  <c:v>Engenharia Cartográfica</c:v>
                </c:pt>
                <c:pt idx="15">
                  <c:v>Engenharia Civil </c:v>
                </c:pt>
                <c:pt idx="16">
                  <c:v>Engenharia de Agrimensura</c:v>
                </c:pt>
                <c:pt idx="17">
                  <c:v>Engenharia de Produção </c:v>
                </c:pt>
                <c:pt idx="18">
                  <c:v>Engenharia Florestal</c:v>
                </c:pt>
                <c:pt idx="19">
                  <c:v>Engenharia Química</c:v>
                </c:pt>
                <c:pt idx="20">
                  <c:v>Engenharia Sanitária</c:v>
                </c:pt>
                <c:pt idx="21">
                  <c:v>Engenharia Sanitária e Ambiental</c:v>
                </c:pt>
                <c:pt idx="22">
                  <c:v>Física</c:v>
                </c:pt>
                <c:pt idx="23">
                  <c:v>Geografia</c:v>
                </c:pt>
                <c:pt idx="24">
                  <c:v>Geologia</c:v>
                </c:pt>
                <c:pt idx="25">
                  <c:v>História</c:v>
                </c:pt>
                <c:pt idx="26">
                  <c:v>História Natural</c:v>
                </c:pt>
                <c:pt idx="27">
                  <c:v>Matemática</c:v>
                </c:pt>
                <c:pt idx="28">
                  <c:v>Meteorologista</c:v>
                </c:pt>
                <c:pt idx="29">
                  <c:v>Oceanografia</c:v>
                </c:pt>
                <c:pt idx="30">
                  <c:v>Química</c:v>
                </c:pt>
                <c:pt idx="31">
                  <c:v>Química Industrial</c:v>
                </c:pt>
                <c:pt idx="32">
                  <c:v>Tecnologia Ambiental</c:v>
                </c:pt>
              </c:strCache>
            </c:strRef>
          </c:cat>
          <c:val>
            <c:numRef>
              <c:f>Planilha2!$C$3:$C$35</c:f>
              <c:numCache>
                <c:formatCode>General</c:formatCode>
                <c:ptCount val="33"/>
                <c:pt idx="0">
                  <c:v>5</c:v>
                </c:pt>
                <c:pt idx="1">
                  <c:v>28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9</c:v>
                </c:pt>
                <c:pt idx="13">
                  <c:v>2</c:v>
                </c:pt>
                <c:pt idx="14">
                  <c:v>3</c:v>
                </c:pt>
                <c:pt idx="15">
                  <c:v>53</c:v>
                </c:pt>
                <c:pt idx="16">
                  <c:v>1</c:v>
                </c:pt>
                <c:pt idx="17">
                  <c:v>1</c:v>
                </c:pt>
                <c:pt idx="18">
                  <c:v>4</c:v>
                </c:pt>
                <c:pt idx="19">
                  <c:v>5</c:v>
                </c:pt>
                <c:pt idx="20">
                  <c:v>1</c:v>
                </c:pt>
                <c:pt idx="21">
                  <c:v>2</c:v>
                </c:pt>
                <c:pt idx="22">
                  <c:v>3</c:v>
                </c:pt>
                <c:pt idx="23">
                  <c:v>21</c:v>
                </c:pt>
                <c:pt idx="24">
                  <c:v>11</c:v>
                </c:pt>
                <c:pt idx="25">
                  <c:v>1</c:v>
                </c:pt>
                <c:pt idx="26">
                  <c:v>1</c:v>
                </c:pt>
                <c:pt idx="27">
                  <c:v>3</c:v>
                </c:pt>
                <c:pt idx="28">
                  <c:v>1</c:v>
                </c:pt>
                <c:pt idx="29">
                  <c:v>3</c:v>
                </c:pt>
                <c:pt idx="30">
                  <c:v>9</c:v>
                </c:pt>
                <c:pt idx="31">
                  <c:v>1</c:v>
                </c:pt>
                <c:pt idx="3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2-635A-4CD4-ACD5-E1AD3A05FC2F}"/>
            </c:ext>
          </c:extLst>
        </c:ser>
        <c:dLbls>
          <c:showVal val="1"/>
        </c:dLbls>
        <c:gapWidth val="100"/>
        <c:overlap val="-24"/>
        <c:axId val="329331456"/>
        <c:axId val="329332992"/>
      </c:barChart>
      <c:catAx>
        <c:axId val="3293314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29332992"/>
        <c:crosses val="autoZero"/>
        <c:auto val="1"/>
        <c:lblAlgn val="ctr"/>
        <c:lblOffset val="100"/>
      </c:catAx>
      <c:valAx>
        <c:axId val="3293329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tx2">
                  <a:lumMod val="5000"/>
                  <a:lumOff val="9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Quantidade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29331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AFF4D-F03D-4803-925C-7F3F966830BC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7F1C9-B1DB-4F42-9C20-4B80712CCC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A0A03-1831-4D59-B4BB-90A93F4C3DB8}" type="slidenum">
              <a:rPr lang="pt-BR" smtClean="0"/>
              <a:pPr/>
              <a:t>23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284F4-D32E-4226-B0EF-D2A54D3B3490}" type="slidenum">
              <a:rPr lang="pt-BR" smtClean="0"/>
              <a:pPr/>
              <a:t>54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84C67-3639-44F6-AE3F-E0844F91540B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BBE53-15DC-4036-A4E6-2F3747F660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1.jpeg"/><Relationship Id="rId7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5.png"/><Relationship Id="rId7" Type="http://schemas.openxmlformats.org/officeDocument/2006/relationships/image" Target="../media/image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feis.unesp.br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www.profagua.uerj.br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www.profagua.uerj.br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???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???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file:///\\PROFAGUA-02\Compartilhado\03.%20INSCRI&#199;&#213;ES%202018\Candidatos%20aprovados_Latts.xlsx!Planilha2!%5bCandidatos%20aprovados_Latts.xlsx%5dPlanilha2%20Gr&#225;fico%203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www.profagua.uerj.br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Jefferson.nascimento@unesp.br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642942" y="142852"/>
            <a:ext cx="8143900" cy="25168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Mestrado Profissional em Rede Nacional em Gestão e Regulação de Recursos Hídricos</a:t>
            </a:r>
          </a:p>
          <a:p>
            <a:endParaRPr lang="pt-BR" sz="36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5072066" y="3649808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000" dirty="0" smtClean="0"/>
              <a:t>Jefferson  Nascimento de Oliveira</a:t>
            </a:r>
          </a:p>
          <a:p>
            <a:pPr algn="r"/>
            <a:r>
              <a:rPr lang="pt-BR" sz="2000" dirty="0" smtClean="0"/>
              <a:t>UNESP – Ilha Solteira</a:t>
            </a:r>
            <a:endParaRPr lang="pt-BR" sz="2000" dirty="0"/>
          </a:p>
        </p:txBody>
      </p:sp>
      <p:pic>
        <p:nvPicPr>
          <p:cNvPr id="9" name="Imagem 8" descr="capes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282" y="4214818"/>
            <a:ext cx="2143140" cy="981078"/>
          </a:xfrm>
          <a:prstGeom prst="rect">
            <a:avLst/>
          </a:prstGeom>
        </p:spPr>
      </p:pic>
      <p:pic>
        <p:nvPicPr>
          <p:cNvPr id="10" name="Imagem 9" descr="logo-ana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86050" y="4429132"/>
            <a:ext cx="1857388" cy="857256"/>
          </a:xfrm>
          <a:prstGeom prst="rect">
            <a:avLst/>
          </a:prstGeom>
        </p:spPr>
      </p:pic>
      <p:pic>
        <p:nvPicPr>
          <p:cNvPr id="11" name="Imagem 10" descr="Water-PNG-Transparent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32" y="4257711"/>
            <a:ext cx="9144000" cy="2814627"/>
          </a:xfrm>
          <a:prstGeom prst="rect">
            <a:avLst/>
          </a:prstGeom>
        </p:spPr>
      </p:pic>
      <p:pic>
        <p:nvPicPr>
          <p:cNvPr id="12" name="Imagem 11" descr="LOGO PROFAGUA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4348" y="1928802"/>
            <a:ext cx="4429156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357158" y="1142985"/>
            <a:ext cx="814393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/>
              <a:t>HISTÓRICO</a:t>
            </a:r>
          </a:p>
          <a:p>
            <a:endParaRPr lang="pt-BR" sz="4000" dirty="0" smtClean="0"/>
          </a:p>
          <a:p>
            <a:r>
              <a:rPr lang="pt-BR" sz="3200" dirty="0" smtClean="0"/>
              <a:t>Projeto de criação de Mestrado Profissional em Gestão e Regulação tem aproximadamente 9 anos</a:t>
            </a:r>
          </a:p>
          <a:p>
            <a:endParaRPr lang="pt-BR" sz="32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r>
              <a:rPr lang="pt-BR" sz="3200" dirty="0" smtClean="0"/>
              <a:t>Em virtude da lacuna de formação avançada, na área de Gestão e Regulação de Recursos Hídricos, a ANA solicitou auxílio à CAPES para a criação de um Mestrado Profissional com esta temática.</a:t>
            </a:r>
          </a:p>
          <a:p>
            <a:endParaRPr lang="pt-BR" sz="3200" dirty="0" smtClean="0"/>
          </a:p>
        </p:txBody>
      </p:sp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142845" y="857232"/>
            <a:ext cx="900115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 smtClean="0"/>
              <a:t>Foram apresentadas algumas deficiências e problemas detectados pela ANA com relação à gestão dos recursos hídricos no país:</a:t>
            </a:r>
          </a:p>
          <a:p>
            <a:pPr>
              <a:spcBef>
                <a:spcPts val="1200"/>
              </a:spcBef>
            </a:pPr>
            <a:r>
              <a:rPr lang="pt-BR" sz="2200" dirty="0" smtClean="0"/>
              <a:t>1. Falta de expertise e conhecimento técnico.</a:t>
            </a:r>
          </a:p>
          <a:p>
            <a:pPr>
              <a:spcBef>
                <a:spcPts val="1200"/>
              </a:spcBef>
            </a:pPr>
            <a:r>
              <a:rPr lang="pt-BR" sz="2200" dirty="0" smtClean="0"/>
              <a:t>2. Falta de profissionais em segurança de barragem</a:t>
            </a:r>
          </a:p>
          <a:p>
            <a:pPr>
              <a:spcBef>
                <a:spcPts val="1200"/>
              </a:spcBef>
            </a:pPr>
            <a:r>
              <a:rPr lang="pt-BR" sz="2200" dirty="0" smtClean="0"/>
              <a:t>3. Falta de conhecimento em hidrologia e hidrogeologia por parte de muitos profissionais.</a:t>
            </a:r>
          </a:p>
          <a:p>
            <a:pPr>
              <a:spcBef>
                <a:spcPts val="1200"/>
              </a:spcBef>
            </a:pPr>
            <a:r>
              <a:rPr lang="pt-BR" sz="2200" dirty="0" smtClean="0"/>
              <a:t>4. Desnivelamento na formação/conhecimento entre técnicos que atuam em órgãos federais e aqueles que atuam em órgãos estaduais. Há disparidade entre os estados, mesmo quando se considera a capacitação de funcionários federais.</a:t>
            </a:r>
          </a:p>
          <a:p>
            <a:pPr>
              <a:spcBef>
                <a:spcPts val="1200"/>
              </a:spcBef>
            </a:pPr>
            <a:r>
              <a:rPr lang="pt-BR" sz="2200" dirty="0" smtClean="0"/>
              <a:t>5. Desbalanceamento na capacidade de gestão entre estados da federação.</a:t>
            </a:r>
          </a:p>
          <a:p>
            <a:pPr>
              <a:spcBef>
                <a:spcPts val="1200"/>
              </a:spcBef>
            </a:pPr>
            <a:r>
              <a:rPr lang="pt-BR" sz="2200" dirty="0" smtClean="0"/>
              <a:t>6. Falta de visão institucional do modelo da Agência Federal (ANA).</a:t>
            </a:r>
          </a:p>
          <a:p>
            <a:pPr>
              <a:spcBef>
                <a:spcPts val="1200"/>
              </a:spcBef>
            </a:pPr>
            <a:r>
              <a:rPr lang="pt-BR" sz="2200" dirty="0" smtClean="0"/>
              <a:t>7. Decadência e </a:t>
            </a:r>
            <a:r>
              <a:rPr lang="pt-BR" sz="2200" dirty="0" err="1" smtClean="0"/>
              <a:t>esgarçamento</a:t>
            </a:r>
            <a:r>
              <a:rPr lang="pt-BR" sz="2200" dirty="0" smtClean="0"/>
              <a:t> dos órgãos gestores.</a:t>
            </a:r>
          </a:p>
          <a:p>
            <a:pPr>
              <a:spcBef>
                <a:spcPts val="1200"/>
              </a:spcBef>
            </a:pPr>
            <a:r>
              <a:rPr lang="pt-BR" sz="2200" dirty="0" smtClean="0"/>
              <a:t>8. Necessidade de fortalecimento dos órgãos gestores.</a:t>
            </a:r>
          </a:p>
        </p:txBody>
      </p:sp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brazpe.org.br/mapa/mapa-do-bras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98588"/>
            <a:ext cx="2786050" cy="2659412"/>
          </a:xfrm>
          <a:prstGeom prst="rect">
            <a:avLst/>
          </a:prstGeom>
          <a:noFill/>
        </p:spPr>
      </p:pic>
      <p:pic>
        <p:nvPicPr>
          <p:cNvPr id="8" name="Picture 2" descr="https://upload.wikimedia.org/wikipedia/commons/thumb/1/10/Brazil_Blank_Map.svg/2000px-Brazil_Blank_Map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22" y="1067837"/>
            <a:ext cx="6572264" cy="57901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7000893" y="5000636"/>
            <a:ext cx="170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C000"/>
                </a:solidFill>
              </a:rPr>
              <a:t>UERJ</a:t>
            </a:r>
            <a:endParaRPr lang="pt-BR" b="1" dirty="0">
              <a:solidFill>
                <a:srgbClr val="FFC00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7215207" y="4643446"/>
            <a:ext cx="170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C000"/>
                </a:solidFill>
              </a:rPr>
              <a:t>UFES</a:t>
            </a:r>
            <a:endParaRPr lang="pt-BR" b="1" dirty="0">
              <a:solidFill>
                <a:srgbClr val="FFC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786446" y="6215082"/>
            <a:ext cx="1705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IPH - UFRGS</a:t>
            </a:r>
            <a:endParaRPr lang="pt-BR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8010360" y="2928934"/>
            <a:ext cx="1705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</a:rPr>
              <a:t>UFPE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000496" y="2143116"/>
            <a:ext cx="1776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UEA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3929059" y="4500570"/>
            <a:ext cx="2286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Coordenação </a:t>
            </a:r>
            <a:r>
              <a:rPr lang="pt-BR" sz="2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UNESP-Ilha</a:t>
            </a:r>
            <a:r>
              <a:rPr lang="pt-BR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Solteira</a:t>
            </a:r>
            <a:endParaRPr lang="pt-BR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4" descr="logo_o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rc.unesp.br/igce/saepeig/logos/AVVR0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29" y="1500176"/>
            <a:ext cx="6572296" cy="347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1500167" y="4929200"/>
            <a:ext cx="721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Faculdade de Engenharia de Ilha Solteira</a:t>
            </a:r>
            <a:endParaRPr lang="pt-BR" sz="3200" b="1" dirty="0"/>
          </a:p>
        </p:txBody>
      </p:sp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minhapos.com.br/data/artigos/images/u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1285860"/>
            <a:ext cx="3214677" cy="240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static.wixstatic.com/media/d4b494_055ef2978614456baa9c05694fbca0b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7"/>
          <a:stretch>
            <a:fillRect/>
          </a:stretch>
        </p:blipFill>
        <p:spPr bwMode="auto">
          <a:xfrm>
            <a:off x="3071802" y="3786190"/>
            <a:ext cx="5715040" cy="280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ogo_o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www.fss.uerj.br/wp-content/uploads/2014/08/logo-uerj-930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619" y="1500174"/>
            <a:ext cx="3114250" cy="342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photos1.blogger.com/blogger/7093/3678/1600/Marca%20da%20Uf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8" y="1580518"/>
            <a:ext cx="2571768" cy="342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ogo_o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ufrgs.br/iph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333"/>
          <a:stretch>
            <a:fillRect/>
          </a:stretch>
        </p:blipFill>
        <p:spPr bwMode="auto">
          <a:xfrm>
            <a:off x="1500167" y="4839815"/>
            <a:ext cx="5715040" cy="151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brandsoftheworld.com/sites/default/files/styles/logo-thumbnail/public/0005/3981/brand.gif?itok=ZYKd0-VT"/>
          <p:cNvPicPr>
            <a:picLocks noChangeAspect="1" noChangeArrowheads="1"/>
          </p:cNvPicPr>
          <p:nvPr/>
        </p:nvPicPr>
        <p:blipFill>
          <a:blip r:embed="rId3"/>
          <a:srcRect t="16327" b="10204"/>
          <a:stretch>
            <a:fillRect/>
          </a:stretch>
        </p:blipFill>
        <p:spPr bwMode="auto">
          <a:xfrm>
            <a:off x="2500298" y="1196477"/>
            <a:ext cx="4357718" cy="3201589"/>
          </a:xfrm>
          <a:prstGeom prst="rect">
            <a:avLst/>
          </a:prstGeom>
          <a:noFill/>
        </p:spPr>
      </p:pic>
      <p:pic>
        <p:nvPicPr>
          <p:cNvPr id="9" name="Picture 4" descr="logo_o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2050" name="Picture 2" descr="C:\Users\jefferson\Desktop\MAPADOBRASIL.jpg"/>
          <p:cNvPicPr>
            <a:picLocks noChangeAspect="1" noChangeArrowheads="1"/>
          </p:cNvPicPr>
          <p:nvPr/>
        </p:nvPicPr>
        <p:blipFill>
          <a:blip r:embed="rId5"/>
          <a:srcRect r="10860" b="11458"/>
          <a:stretch>
            <a:fillRect/>
          </a:stretch>
        </p:blipFill>
        <p:spPr bwMode="auto">
          <a:xfrm>
            <a:off x="1923863" y="1357298"/>
            <a:ext cx="5453246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2050" name="Picture 2" descr="C:\Users\jefferson\Desktop\MAPADOBRASIL.jpg"/>
          <p:cNvPicPr>
            <a:picLocks noChangeAspect="1" noChangeArrowheads="1"/>
          </p:cNvPicPr>
          <p:nvPr/>
        </p:nvPicPr>
        <p:blipFill>
          <a:blip r:embed="rId5"/>
          <a:srcRect r="10860" b="11458"/>
          <a:stretch>
            <a:fillRect/>
          </a:stretch>
        </p:blipFill>
        <p:spPr bwMode="auto">
          <a:xfrm>
            <a:off x="1928794" y="1357298"/>
            <a:ext cx="5453246" cy="5500702"/>
          </a:xfrm>
          <a:prstGeom prst="rect">
            <a:avLst/>
          </a:prstGeom>
          <a:noFill/>
        </p:spPr>
      </p:pic>
      <p:sp>
        <p:nvSpPr>
          <p:cNvPr id="7" name="Retângulo 6"/>
          <p:cNvSpPr/>
          <p:nvPr/>
        </p:nvSpPr>
        <p:spPr>
          <a:xfrm>
            <a:off x="2786050" y="3357562"/>
            <a:ext cx="428628" cy="1428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4500562" y="2214554"/>
            <a:ext cx="500066" cy="1428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4286248" y="3929066"/>
            <a:ext cx="428628" cy="214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4438648" y="4643446"/>
            <a:ext cx="428628" cy="214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5000628" y="5000636"/>
            <a:ext cx="428628" cy="214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6929454" y="2857496"/>
            <a:ext cx="428628" cy="214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4857752" y="5643578"/>
            <a:ext cx="428628" cy="1524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5857884" y="4786322"/>
            <a:ext cx="285752" cy="1428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6143636" y="5000636"/>
            <a:ext cx="285752" cy="1428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5357818" y="3214686"/>
            <a:ext cx="285752" cy="1428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000099" cy="75563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00" y="-24"/>
            <a:ext cx="857256" cy="641484"/>
          </a:xfrm>
          <a:prstGeom prst="rect">
            <a:avLst/>
          </a:prstGeom>
        </p:spPr>
      </p:pic>
      <p:pic>
        <p:nvPicPr>
          <p:cNvPr id="9" name="Espaço Reservado para Conteúdo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0427" y="405415"/>
            <a:ext cx="7227977" cy="63811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1628" y="1215759"/>
            <a:ext cx="8809528" cy="607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Norte </a:t>
            </a: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• UNIVERSIDADE DO ESTADO DO AMAZONAS (UEA – Manaus/Parintins)</a:t>
            </a: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UNIVERSIADE FEDERAL DE RONDÔNIA (UNIR – </a:t>
            </a:r>
            <a:r>
              <a:rPr kumimoji="0" lang="pt-B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Jiparaná</a:t>
            </a: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)</a:t>
            </a: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UNIVERSIDADE FEDERAL DE RORAIMA (UFRR – Boa Vista)</a:t>
            </a:r>
            <a:b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</a:b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Nordeste</a:t>
            </a: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• UNIVERSIDADE FEDERAL DE PERNAMBUCO (UFPE – Recife) </a:t>
            </a: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UNIVERSIDADE FEDERAL DE CAMPINA GRANDE (UFCG – </a:t>
            </a:r>
            <a:r>
              <a:rPr kumimoji="0" lang="pt-B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Sumé</a:t>
            </a: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)</a:t>
            </a: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UNIVERSIDADE FEDERAL DA BAHIA (UFBA – Salvador) </a:t>
            </a:r>
            <a:b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</a:b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Centro-Oeste</a:t>
            </a: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UNIVERSIDADE DO ESTADO DE MATO GROSSO (UNEMAT – Cuiabá)</a:t>
            </a: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UNIVERSIDADE DE BRASÍLIA (UNB – Planaltina)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</a:b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</a:b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667896"/>
            <a:ext cx="9067547" cy="453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</a:b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Sudeste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• UNIVERSIDADE FEDERAL DO ESPÍRITO SANTO (UFES – Vitória)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• UNIVERSIDADE DO ESTADO DO RIO DE JANEIRO (UERJ – Rio de Janeiro) 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UNIVERSIDADE FEDERAL DE ITAJUBÁ (UNIFEI – Itabira)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• 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UNIVERSIDADE ESTADUAL PAULISTA JÚLIO DE MESQUITA FILHO 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  (UNESP – Campus de Ilha Solteira)    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–  </a:t>
            </a:r>
            <a:r>
              <a:rPr kumimoji="0" lang="pt-B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COORDENAÇÃO GERAL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Sul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latin typeface="Arial" pitchFamily="34" charset="0"/>
                <a:ea typeface="Calibri" pitchFamily="34" charset="0"/>
                <a:cs typeface="Calibri" pitchFamily="34" charset="0"/>
              </a:rPr>
              <a:t>UNIVERSIDADE FEDERAL DO RIO GRANDE DO SUL (UFRGS – Porto Alegre)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latin typeface="Arial" pitchFamily="34" charset="0"/>
                <a:ea typeface="Calibri" pitchFamily="34" charset="0"/>
                <a:cs typeface="Calibri" pitchFamily="34" charset="0"/>
              </a:rPr>
              <a:t>UNIVERSIDADE TECNOLÓGICA FEDERAL DO PARANÁ (UTFPR – Campo Mourão) </a:t>
            </a:r>
            <a:br>
              <a:rPr lang="pt-BR" dirty="0" smtClean="0">
                <a:latin typeface="Arial" pitchFamily="34" charset="0"/>
                <a:ea typeface="Calibri" pitchFamily="34" charset="0"/>
                <a:cs typeface="Calibri" pitchFamily="34" charset="0"/>
              </a:rPr>
            </a:b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http://www.minhapos.com.br/data/artigos/images/UNIVALI.jp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500034" y="1928804"/>
            <a:ext cx="2143140" cy="1415413"/>
          </a:xfrm>
          <a:prstGeom prst="rect">
            <a:avLst/>
          </a:prstGeom>
        </p:spPr>
      </p:pic>
      <p:pic>
        <p:nvPicPr>
          <p:cNvPr id="38914" name="Picture 2" descr="C:\Users\jefferson\Downloads\logo_fiocruz_completa2.jpg"/>
          <p:cNvPicPr>
            <a:picLocks noChangeAspect="1" noChangeArrowheads="1"/>
          </p:cNvPicPr>
          <p:nvPr/>
        </p:nvPicPr>
        <p:blipFill>
          <a:blip r:embed="rId3"/>
          <a:srcRect l="4335" t="22916" r="4334" b="47917"/>
          <a:stretch>
            <a:fillRect/>
          </a:stretch>
        </p:blipFill>
        <p:spPr bwMode="auto">
          <a:xfrm>
            <a:off x="4143372" y="1857364"/>
            <a:ext cx="4429156" cy="2000264"/>
          </a:xfrm>
          <a:prstGeom prst="rect">
            <a:avLst/>
          </a:prstGeom>
          <a:noFill/>
        </p:spPr>
      </p:pic>
      <p:pic>
        <p:nvPicPr>
          <p:cNvPr id="38916" name="Picture 4" descr="http://1.bp.blogspot.com/-6bJUHgDaVSY/VOtdfCmAVgI/AAAAAAAAUIk/CoOmiHVsvT0/s1600/235_Marca_UFRPE_RGB_Gradiente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643314"/>
            <a:ext cx="2643206" cy="3170262"/>
          </a:xfrm>
          <a:prstGeom prst="rect">
            <a:avLst/>
          </a:prstGeom>
          <a:noFill/>
        </p:spPr>
      </p:pic>
      <p:pic>
        <p:nvPicPr>
          <p:cNvPr id="38918" name="Picture 6" descr="https://upload.wikimedia.org/wikipedia/commons/2/23/Brasao_UFSM_Color_300dp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9" y="3929066"/>
            <a:ext cx="2821309" cy="2786058"/>
          </a:xfrm>
          <a:prstGeom prst="rect">
            <a:avLst/>
          </a:prstGeom>
          <a:noFill/>
        </p:spPr>
      </p:pic>
      <p:sp>
        <p:nvSpPr>
          <p:cNvPr id="12" name="CaixaDeTexto 11"/>
          <p:cNvSpPr txBox="1"/>
          <p:nvPr/>
        </p:nvSpPr>
        <p:spPr>
          <a:xfrm>
            <a:off x="1357290" y="1142986"/>
            <a:ext cx="678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INSTITUIÇÕES    COLABORADORAS</a:t>
            </a:r>
            <a:endParaRPr lang="pt-BR" sz="3200" dirty="0"/>
          </a:p>
        </p:txBody>
      </p:sp>
      <p:pic>
        <p:nvPicPr>
          <p:cNvPr id="11" name="Picture 4" descr="logo_oficia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357290" y="1142986"/>
            <a:ext cx="678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INSTITUIÇÕES    COLABORADORAS</a:t>
            </a:r>
            <a:endParaRPr lang="pt-BR" sz="3200" dirty="0"/>
          </a:p>
        </p:txBody>
      </p:sp>
      <p:pic>
        <p:nvPicPr>
          <p:cNvPr id="40962" name="Picture 2" descr="https://cce.ufpr.br/img_layout/LOGO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2143118"/>
            <a:ext cx="3143240" cy="2053583"/>
          </a:xfrm>
          <a:prstGeom prst="rect">
            <a:avLst/>
          </a:prstGeom>
          <a:noFill/>
        </p:spPr>
      </p:pic>
      <p:pic>
        <p:nvPicPr>
          <p:cNvPr id="40964" name="Picture 4" descr="https://media.licdn.com/mpr/mpr/shrink_200_200/AAEAAQAAAAAAAASWAAAAJDQ0Yjg1ZmQ2LWQzNjItNDk3Ni05ODcxLWYxYTJlYjAyNDM1MQ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2214554"/>
            <a:ext cx="2286016" cy="2286016"/>
          </a:xfrm>
          <a:prstGeom prst="rect">
            <a:avLst/>
          </a:prstGeom>
          <a:noFill/>
        </p:spPr>
      </p:pic>
      <p:pic>
        <p:nvPicPr>
          <p:cNvPr id="40966" name="Picture 6" descr="http://www.ufu.br/sites/www.ufu.br/files/azul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5082222"/>
            <a:ext cx="4071966" cy="1189911"/>
          </a:xfrm>
          <a:prstGeom prst="rect">
            <a:avLst/>
          </a:prstGeom>
          <a:noFill/>
        </p:spPr>
      </p:pic>
      <p:pic>
        <p:nvPicPr>
          <p:cNvPr id="40970" name="Picture 10" descr="http://3.bp.blogspot.com/-l4aYrYIfov0/VH4iofiXxAI/AAAAAAAAGrs/Fy2imGF_KxE/s1600/mpf.JPG"/>
          <p:cNvPicPr>
            <a:picLocks noChangeAspect="1" noChangeArrowheads="1"/>
          </p:cNvPicPr>
          <p:nvPr/>
        </p:nvPicPr>
        <p:blipFill>
          <a:blip r:embed="rId5"/>
          <a:srcRect l="13480" t="13975" r="16666"/>
          <a:stretch>
            <a:fillRect/>
          </a:stretch>
        </p:blipFill>
        <p:spPr bwMode="auto">
          <a:xfrm>
            <a:off x="4500562" y="4895870"/>
            <a:ext cx="4071966" cy="1319212"/>
          </a:xfrm>
          <a:prstGeom prst="rect">
            <a:avLst/>
          </a:prstGeom>
          <a:noFill/>
        </p:spPr>
      </p:pic>
      <p:pic>
        <p:nvPicPr>
          <p:cNvPr id="11" name="Picture 4" descr="logo_oficia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unesco-ihe.org/sites/default/files/unesco-ihe_logo-rgb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7" y="1500174"/>
            <a:ext cx="8929718" cy="2098485"/>
          </a:xfrm>
          <a:prstGeom prst="rect">
            <a:avLst/>
          </a:prstGeom>
          <a:noFill/>
        </p:spPr>
      </p:pic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6" name="Imagem 5" descr="ITT_logo_2016-300x158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2857488" y="4572008"/>
            <a:ext cx="3786214" cy="2000264"/>
          </a:xfrm>
          <a:prstGeom prst="rect">
            <a:avLst/>
          </a:prstGeom>
        </p:spPr>
      </p:pic>
      <p:sp>
        <p:nvSpPr>
          <p:cNvPr id="7" name="Título 2"/>
          <p:cNvSpPr txBox="1">
            <a:spLocks/>
          </p:cNvSpPr>
          <p:nvPr/>
        </p:nvSpPr>
        <p:spPr>
          <a:xfrm>
            <a:off x="1857356" y="3959593"/>
            <a:ext cx="5357850" cy="82672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Novo</a:t>
            </a:r>
            <a:r>
              <a:rPr kumimoji="0" lang="pt-BR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Parceiro Internacional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1"/>
          <p:cNvSpPr txBox="1">
            <a:spLocks/>
          </p:cNvSpPr>
          <p:nvPr/>
        </p:nvSpPr>
        <p:spPr>
          <a:xfrm>
            <a:off x="357159" y="1643052"/>
            <a:ext cx="8247290" cy="491516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0" lvl="0" indent="-514350">
              <a:spcBef>
                <a:spcPct val="20000"/>
              </a:spcBef>
            </a:pPr>
            <a:r>
              <a:rPr lang="pt-BR" sz="3200" b="1" dirty="0" smtClean="0"/>
              <a:t>Áreas de Concentração e Linhas de Pesquisa</a:t>
            </a:r>
            <a:endParaRPr kumimoji="0" lang="pt-BR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Instrumentos de Política de Recursos Hídricos</a:t>
            </a:r>
          </a:p>
          <a:p>
            <a:pPr marL="40005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1.1 Ferramentas Aplicadas aos Instrumentos  de Gestão de Recursos Hídricos </a:t>
            </a:r>
          </a:p>
          <a:p>
            <a:pPr marL="40005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1.2 Metodologias para Implementação dos Instrumentos de Gestão de Recursos Hídricos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Regulação e Governança de Recursos Hídricos</a:t>
            </a:r>
          </a:p>
          <a:p>
            <a:pPr marL="40005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2.1 Planejamento e Gestão de Recursos Hídricos</a:t>
            </a:r>
          </a:p>
          <a:p>
            <a:pPr marL="40005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2.2 Segurança Hídrica e Usos Múltiplos da Água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1"/>
          <p:cNvSpPr txBox="1">
            <a:spLocks/>
          </p:cNvSpPr>
          <p:nvPr/>
        </p:nvSpPr>
        <p:spPr>
          <a:xfrm>
            <a:off x="214282" y="1071546"/>
            <a:ext cx="8643998" cy="5786454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pt-BR" sz="3600" dirty="0" smtClean="0"/>
              <a:t>Estrutura do curso</a:t>
            </a:r>
            <a:endParaRPr kumimoji="0" lang="pt-BR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Disciplinas obrigatórias a todas 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Disciplinas optativas de acordo com as expertises de cada instituição e das características regionais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Curso presencial com ferramentas a distâncias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Disciplinas concentradas e em horários que facilitem a participação de quem trabalha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Estímulo a estágios supervisionados e intercâmbio entre Instituições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96 créditos(1.140 horas) em 4 semestres consecutivos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16 créditos em disciplinas obrigatórias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 créditos em disciplinas optativas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16 créditos em outras atividades acadêmicas e técnicas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52 créditos dissertação ou outro trabalho final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1"/>
          <p:cNvSpPr txBox="1">
            <a:spLocks/>
          </p:cNvSpPr>
          <p:nvPr/>
        </p:nvSpPr>
        <p:spPr>
          <a:xfrm>
            <a:off x="326379" y="1849954"/>
            <a:ext cx="7920880" cy="40653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Metodologia Científica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Hidrologia e Qualidade de Água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Governança e Regulação das Águas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Instrumentos para a Gestão de Recursos Hídricos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Seminário Nacional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Seminário Local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ítulo 2"/>
          <p:cNvSpPr txBox="1">
            <a:spLocks/>
          </p:cNvSpPr>
          <p:nvPr/>
        </p:nvSpPr>
        <p:spPr>
          <a:xfrm>
            <a:off x="357158" y="1142986"/>
            <a:ext cx="5357850" cy="82672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Disciplinas obrigatórias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1"/>
          <p:cNvSpPr txBox="1">
            <a:spLocks/>
          </p:cNvSpPr>
          <p:nvPr/>
        </p:nvSpPr>
        <p:spPr>
          <a:xfrm>
            <a:off x="285720" y="2071678"/>
            <a:ext cx="8858280" cy="478632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dissertação,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revisão sistemática e aprofundada da literatura, artigo,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patente, registros de propriedade intelectual,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projetos técnicos,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publicações tecnológicas,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desenvolvimento de aplicativos, de materiais didáticos e instrucionais e de produtos, processos e técnicas;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relatório técnico com regras de sigilo, manual de operação técnica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ítulo 2"/>
          <p:cNvSpPr txBox="1">
            <a:spLocks/>
          </p:cNvSpPr>
          <p:nvPr/>
        </p:nvSpPr>
        <p:spPr>
          <a:xfrm>
            <a:off x="285720" y="1214424"/>
            <a:ext cx="4896544" cy="826729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TCC – Mestrado Profissional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92728019"/>
              </p:ext>
            </p:extLst>
          </p:nvPr>
        </p:nvGraphicFramePr>
        <p:xfrm>
          <a:off x="214282" y="1114195"/>
          <a:ext cx="8929718" cy="57438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9718"/>
              </a:tblGrid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 dirty="0">
                          <a:effectLst/>
                        </a:rPr>
                        <a:t>Geotecnologias aplicada a RH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 dirty="0">
                          <a:effectLst/>
                        </a:rPr>
                        <a:t>Climatologia e Meteorologia Aplicada a RH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 dirty="0">
                          <a:effectLst/>
                        </a:rPr>
                        <a:t>Poluição das Águas, dispersão de poluentes e Poluição Difusa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 dirty="0">
                          <a:effectLst/>
                        </a:rPr>
                        <a:t>Economia de RHS 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 dirty="0">
                          <a:effectLst/>
                        </a:rPr>
                        <a:t>Hidrologia Avançada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 dirty="0">
                          <a:effectLst/>
                        </a:rPr>
                        <a:t>Gestão Participativa das Águas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6576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>
                          <a:effectLst/>
                        </a:rPr>
                        <a:t>Técnicas Hidrométricas e de Qualidade da Água (Medição, Levantamento e Laboratório)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37164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 dirty="0">
                          <a:effectLst/>
                        </a:rPr>
                        <a:t>Gestão das Águas e do Território Urbano e Rural  / Uso Racional da Água e Gestão da Demanda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 dirty="0">
                          <a:effectLst/>
                        </a:rPr>
                        <a:t>Aspectos Qualitativos e Sedimentologia Fluvial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>
                          <a:effectLst/>
                        </a:rPr>
                        <a:t>Gestão Integrada das Águas Interiores e Costeira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 dirty="0">
                          <a:effectLst/>
                        </a:rPr>
                        <a:t>Tópicos Especiais IP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>
                          <a:effectLst/>
                        </a:rPr>
                        <a:t>Tópicos Especiais RG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u="none" strike="noStrike" dirty="0">
                          <a:effectLst/>
                        </a:rPr>
                        <a:t>Estágio Supervisionado em  Órgãos Gestores </a:t>
                      </a:r>
                      <a:r>
                        <a:rPr lang="pt-BR" sz="1600" u="none" strike="noStrike" dirty="0" err="1">
                          <a:effectLst/>
                        </a:rPr>
                        <a:t>RHs</a:t>
                      </a:r>
                      <a:r>
                        <a:rPr lang="pt-BR" sz="1600" u="none" strike="noStrike" dirty="0">
                          <a:effectLst/>
                        </a:rPr>
                        <a:t> e afins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90356"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Modelagem da dispersão de poluentes e da qualidade das águas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Qualidade de Água em Rio e Reservatórios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Recuperação de áreas degradadas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Desastre Naturais e Quantificação de Risco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Biogeoquimica</a:t>
                      </a:r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Ambientes Estuarinos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418366"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Código florestal e recursos Hídricos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  <a:tr h="222987"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Hidrogeologia Ambiental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28625" marR="9525" marT="9525" marB="0" anchor="ctr"/>
                </a:tc>
              </a:tr>
            </a:tbl>
          </a:graphicData>
        </a:graphic>
      </p:graphicFrame>
      <p:pic>
        <p:nvPicPr>
          <p:cNvPr id="9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71473" y="905516"/>
            <a:ext cx="857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hlinkClick r:id="rId2"/>
              </a:rPr>
              <a:t>https://www.feis.unesp.br/#!/</a:t>
            </a:r>
            <a:r>
              <a:rPr lang="pt-BR" sz="2800" dirty="0" smtClean="0">
                <a:hlinkClick r:id="rId2"/>
              </a:rPr>
              <a:t>pos-graduacao/profagua</a:t>
            </a:r>
            <a:r>
              <a:rPr lang="pt-BR" sz="2800" dirty="0" smtClean="0"/>
              <a:t> </a:t>
            </a:r>
            <a:endParaRPr lang="pt-BR" sz="2800" dirty="0"/>
          </a:p>
        </p:txBody>
      </p:sp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6"/>
          <a:srcRect b="10496"/>
          <a:stretch>
            <a:fillRect/>
          </a:stretch>
        </p:blipFill>
        <p:spPr bwMode="auto">
          <a:xfrm>
            <a:off x="-142908" y="1770313"/>
            <a:ext cx="9684550" cy="487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35061"/>
            <a:ext cx="8229600" cy="1143000"/>
          </a:xfrm>
        </p:spPr>
        <p:txBody>
          <a:bodyPr/>
          <a:lstStyle/>
          <a:p>
            <a:r>
              <a:rPr lang="pt-BR" dirty="0" smtClean="0"/>
              <a:t>Linhas de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260623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dirty="0" smtClean="0"/>
              <a:t>Instrumentos da Política de Recursos Hídricos:</a:t>
            </a:r>
          </a:p>
          <a:p>
            <a:pPr lvl="1"/>
            <a:r>
              <a:rPr lang="pt-BR" dirty="0" smtClean="0"/>
              <a:t>Planos de bacias é um instrumento fundamental para a gestão das águas.</a:t>
            </a:r>
          </a:p>
          <a:p>
            <a:pPr lvl="1"/>
            <a:r>
              <a:rPr lang="pt-BR" dirty="0" smtClean="0"/>
              <a:t>Permite aos gestores estipular metas e desenvolver um cronograma de ações a médio e longo prazo que resolvam problemas locais e regionais.</a:t>
            </a:r>
          </a:p>
          <a:p>
            <a:pPr lvl="1"/>
            <a:r>
              <a:rPr lang="pt-BR" dirty="0" smtClean="0"/>
              <a:t>Investimentos são estipulados através do plano, que aborda a bacia e as águas como são (o rio que temos), o que se deveria ser (o rio que queremos) o que é possível realizar no momento para que se chegue próximo ao ideal (o rio que podemos ter).</a:t>
            </a:r>
          </a:p>
          <a:p>
            <a:pPr lvl="1">
              <a:buNone/>
            </a:pPr>
            <a:endParaRPr lang="pt-BR" dirty="0" smtClean="0"/>
          </a:p>
        </p:txBody>
      </p:sp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9375"/>
            <a:ext cx="8229600" cy="1143000"/>
          </a:xfrm>
        </p:spPr>
        <p:txBody>
          <a:bodyPr/>
          <a:lstStyle/>
          <a:p>
            <a:r>
              <a:rPr lang="pt-BR" dirty="0" smtClean="0"/>
              <a:t>Linhas de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474937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dirty="0" smtClean="0"/>
              <a:t>Instrumentos da Política de Recursos Hídricos</a:t>
            </a:r>
          </a:p>
          <a:p>
            <a:pPr marL="514350" indent="-514350">
              <a:buFont typeface="+mj-lt"/>
              <a:buAutoNum type="arabicPeriod"/>
            </a:pPr>
            <a:endParaRPr lang="pt-BR" dirty="0" smtClean="0"/>
          </a:p>
          <a:p>
            <a:pPr lvl="1">
              <a:buNone/>
            </a:pPr>
            <a:r>
              <a:rPr lang="pt-BR" dirty="0" smtClean="0"/>
              <a:t>1.1. Ferramentas aplicadas</a:t>
            </a:r>
          </a:p>
          <a:p>
            <a:pPr lvl="1">
              <a:buFont typeface="Wingdings" pitchFamily="2" charset="2"/>
              <a:buChar char="ü"/>
            </a:pPr>
            <a:endParaRPr lang="pt-BR" dirty="0" smtClean="0"/>
          </a:p>
          <a:p>
            <a:pPr lvl="1">
              <a:buFont typeface="Wingdings" pitchFamily="2" charset="2"/>
              <a:buChar char="ü"/>
            </a:pPr>
            <a:r>
              <a:rPr lang="pt-BR" dirty="0" smtClean="0"/>
              <a:t>	Os instrumentos de gestão estão em processo de implantação em vários estados e encontram-se em estágios diferentes de desenvolvimento em cada região do país.</a:t>
            </a:r>
          </a:p>
          <a:p>
            <a:pPr lvl="1">
              <a:buFont typeface="Wingdings" pitchFamily="2" charset="2"/>
              <a:buChar char="ü"/>
            </a:pPr>
            <a:endParaRPr lang="pt-BR" dirty="0" smtClean="0"/>
          </a:p>
          <a:p>
            <a:pPr lvl="1">
              <a:buFont typeface="Wingdings" pitchFamily="2" charset="2"/>
              <a:buChar char="ü"/>
            </a:pPr>
            <a:r>
              <a:rPr lang="pt-BR" dirty="0" smtClean="0"/>
              <a:t>	Existe um grande potencial para sua integração, com o objetivo de torná-los mais efetivos.</a:t>
            </a:r>
          </a:p>
        </p:txBody>
      </p:sp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77937"/>
            <a:ext cx="8229600" cy="1143000"/>
          </a:xfrm>
        </p:spPr>
        <p:txBody>
          <a:bodyPr/>
          <a:lstStyle/>
          <a:p>
            <a:r>
              <a:rPr lang="pt-BR" dirty="0" smtClean="0"/>
              <a:t>Linhas de pesquisa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403499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AutoNum type="arabicPeriod"/>
            </a:pPr>
            <a:r>
              <a:rPr lang="pt-BR" sz="3600" dirty="0" smtClean="0"/>
              <a:t>Instrumentos da Política de Recursos Hídricos</a:t>
            </a:r>
          </a:p>
          <a:p>
            <a:pPr marL="514350" indent="-514350">
              <a:buAutoNum type="arabicPeriod"/>
            </a:pPr>
            <a:endParaRPr lang="pt-BR" dirty="0" smtClean="0"/>
          </a:p>
          <a:p>
            <a:pPr marL="742950" lvl="2" indent="-342900">
              <a:buNone/>
            </a:pPr>
            <a:r>
              <a:rPr lang="pt-BR" sz="3600" dirty="0" smtClean="0"/>
              <a:t>1.2. metodologias para implementação</a:t>
            </a:r>
          </a:p>
          <a:p>
            <a:pPr marL="742950" lvl="2" indent="-342900">
              <a:buNone/>
            </a:pPr>
            <a:endParaRPr lang="pt-BR" sz="3600" dirty="0" smtClean="0"/>
          </a:p>
          <a:p>
            <a:pPr marL="914400" lvl="2" indent="-514350">
              <a:buFont typeface="Wingdings" pitchFamily="2" charset="2"/>
              <a:buChar char="ü"/>
            </a:pPr>
            <a:r>
              <a:rPr lang="pt-BR" sz="3600" dirty="0" smtClean="0"/>
              <a:t>Disponibilizar dados de diversas fontes de uma maneira que auxilie na implementação dos instrumentos de gestão e no processo de tomada de decisão. </a:t>
            </a:r>
          </a:p>
          <a:p>
            <a:pPr marL="914400" lvl="2" indent="-514350">
              <a:buFont typeface="Wingdings" pitchFamily="2" charset="2"/>
              <a:buChar char="ü"/>
            </a:pPr>
            <a:r>
              <a:rPr lang="pt-BR" sz="3600" dirty="0" smtClean="0"/>
              <a:t>Modelos de simulação da realidade física, química, biológica e social aplicadas em Gestão de Bacias Hidrográficas. </a:t>
            </a:r>
          </a:p>
          <a:p>
            <a:pPr marL="914400" lvl="2" indent="-514350">
              <a:buFont typeface="Wingdings" pitchFamily="2" charset="2"/>
              <a:buChar char="ü"/>
            </a:pPr>
            <a:r>
              <a:rPr lang="pt-BR" sz="3600" dirty="0" smtClean="0"/>
              <a:t>Estabelecer a base teórica, metodológica e conceitual que permitam a representação e simulação da realidade nos processos de Gestão de Bacias e subsidie a implementação dos instrumentos de gestão de recursos hídricos.</a:t>
            </a:r>
          </a:p>
          <a:p>
            <a:endParaRPr lang="pt-BR" dirty="0"/>
          </a:p>
        </p:txBody>
      </p:sp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63623"/>
            <a:ext cx="8229600" cy="1143000"/>
          </a:xfrm>
        </p:spPr>
        <p:txBody>
          <a:bodyPr/>
          <a:lstStyle/>
          <a:p>
            <a:r>
              <a:rPr lang="pt-BR" dirty="0" smtClean="0"/>
              <a:t>Linhas de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189185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2. Regulação e governança de recursos hídricos: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Desenvolver novas metodologias para arranjos mais eficientes para a gestão de recursos hídricos e para a gestão de riscos e eventos críticos.</a:t>
            </a:r>
          </a:p>
          <a:p>
            <a:pPr>
              <a:buNone/>
            </a:pPr>
            <a:r>
              <a:rPr lang="pt-BR" dirty="0" smtClean="0"/>
              <a:t> </a:t>
            </a:r>
          </a:p>
          <a:p>
            <a:pPr lvl="1">
              <a:buNone/>
            </a:pPr>
            <a:r>
              <a:rPr lang="pt-BR" dirty="0" smtClean="0"/>
              <a:t> 2.1 Planejamento e Gestão de Recursos Hídricos</a:t>
            </a:r>
          </a:p>
          <a:p>
            <a:pPr lvl="1">
              <a:buNone/>
            </a:pPr>
            <a:r>
              <a:rPr lang="pt-BR" dirty="0" smtClean="0"/>
              <a:t>	Metodologias para aperfeiçoar os modelos institucionais, maior participação social e atuação regulatória mais efetiva do Estado na gestão de recursos hídricos.</a:t>
            </a:r>
          </a:p>
          <a:p>
            <a:pPr lvl="1"/>
            <a:endParaRPr lang="pt-BR" dirty="0"/>
          </a:p>
        </p:txBody>
      </p:sp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06499"/>
            <a:ext cx="8229600" cy="1143000"/>
          </a:xfrm>
        </p:spPr>
        <p:txBody>
          <a:bodyPr/>
          <a:lstStyle/>
          <a:p>
            <a:r>
              <a:rPr lang="pt-BR" dirty="0" smtClean="0"/>
              <a:t>Linhas de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332061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2. Regulação e governança de recursos hídricos: </a:t>
            </a:r>
          </a:p>
          <a:p>
            <a:pPr lvl="1">
              <a:buNone/>
            </a:pPr>
            <a:r>
              <a:rPr lang="pt-BR" dirty="0" smtClean="0"/>
              <a:t>2.2 Segurança Hídrica e Usos Múltiplos da Água Desenvolver métodos, modelos, instrumentos legais e sociais para gestão de bacias com baixa disponibilidade hídrica e para gestão de riscos e eventos extremos, considerando-se a participação social, bem como os custos e benefícios econômicos, sociais e ambientais decorrentes do regime de alocação de água e monitoramento de usos e fiscalização de regras.</a:t>
            </a:r>
          </a:p>
        </p:txBody>
      </p:sp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20813"/>
            <a:ext cx="8229600" cy="1143000"/>
          </a:xfrm>
        </p:spPr>
        <p:txBody>
          <a:bodyPr/>
          <a:lstStyle/>
          <a:p>
            <a:r>
              <a:rPr lang="pt-BR" dirty="0" smtClean="0"/>
              <a:t>Ensino à Distância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546375"/>
            <a:ext cx="8229600" cy="4525963"/>
          </a:xfrm>
        </p:spPr>
        <p:txBody>
          <a:bodyPr>
            <a:noAutofit/>
          </a:bodyPr>
          <a:lstStyle/>
          <a:p>
            <a:r>
              <a:rPr lang="pt-BR" sz="2400" dirty="0" smtClean="0"/>
              <a:t>Oferecer as mesmas disciplinas obrigatórias em todas as Instituições.</a:t>
            </a:r>
          </a:p>
          <a:p>
            <a:r>
              <a:rPr lang="pt-BR" sz="2400" dirty="0" smtClean="0"/>
              <a:t>Serão incentivados o uso de ferramentas de educação a distância e o intercâmbio entre os docentes.</a:t>
            </a:r>
          </a:p>
          <a:p>
            <a:r>
              <a:rPr lang="pt-BR" sz="2400" dirty="0" smtClean="0"/>
              <a:t>O curso terá formato presencial, mas o </a:t>
            </a:r>
            <a:r>
              <a:rPr lang="pt-BR" sz="2400" dirty="0" err="1" smtClean="0"/>
              <a:t>EADn</a:t>
            </a:r>
            <a:r>
              <a:rPr lang="pt-BR" sz="2400" dirty="0" smtClean="0"/>
              <a:t> possibilitará que o profissional realize parte de suas atividades acadêmicas em horário que lhe for mais conveniente.</a:t>
            </a:r>
          </a:p>
          <a:p>
            <a:r>
              <a:rPr lang="pt-BR" sz="2400" dirty="0" smtClean="0"/>
              <a:t>Essas ferramentas serão utilizadas, sobretudo, para as disciplinas obrigatórias, de forma a alinhar conceitos entre os alunos de toda a Rede. </a:t>
            </a:r>
          </a:p>
        </p:txBody>
      </p:sp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9375"/>
            <a:ext cx="8229600" cy="1143000"/>
          </a:xfrm>
        </p:spPr>
        <p:txBody>
          <a:bodyPr/>
          <a:lstStyle/>
          <a:p>
            <a:r>
              <a:rPr lang="pt-BR" dirty="0" smtClean="0"/>
              <a:t>Ensino à Distância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47493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As disciplinas devem ser oferecidas de forma concentrada ou em períodos que permitam que o profissional fique menos tempo fora do seu ambiente de trabalho.</a:t>
            </a:r>
          </a:p>
          <a:p>
            <a:r>
              <a:rPr lang="pt-BR" dirty="0" smtClean="0"/>
              <a:t>Os discentes regularmente matriculados no PROF-ÁGUA farão parte do corpo discente da pós-graduação de cada </a:t>
            </a:r>
            <a:r>
              <a:rPr lang="pt-BR" dirty="0" err="1" smtClean="0"/>
              <a:t>IEs</a:t>
            </a:r>
            <a:r>
              <a:rPr lang="pt-BR" dirty="0" smtClean="0"/>
              <a:t>, à qual cabe emitir o Diploma de Mestre em Gestão e Regulação de Recursos Hídricos.</a:t>
            </a:r>
          </a:p>
          <a:p>
            <a:endParaRPr lang="pt-BR" dirty="0"/>
          </a:p>
        </p:txBody>
      </p:sp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2" name="Imagem 11" descr="Uma imagem contendo clip-art&#10;&#10;Descrição gerada automaticament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4998B4ED-46B1-40DF-BE33-3A2F0A13C9A0}"/>
              </a:ext>
            </a:extLst>
          </p:cNvPr>
          <p:cNvSpPr txBox="1"/>
          <p:nvPr/>
        </p:nvSpPr>
        <p:spPr>
          <a:xfrm>
            <a:off x="1934133" y="1009650"/>
            <a:ext cx="5783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>
                <a:latin typeface="Arial Nova" panose="020B0504020202020204" pitchFamily="34" charset="0"/>
              </a:rPr>
              <a:t>PROFÁGUA NO BRASIL EM 2016</a:t>
            </a:r>
            <a:endParaRPr lang="pt-BR" sz="2800" b="1" dirty="0">
              <a:latin typeface="Arial Nova" panose="020B05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E3ECA880-2971-4F35-B019-D4DCC09B7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532870"/>
            <a:ext cx="5020376" cy="48870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234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4998B4ED-46B1-40DF-BE33-3A2F0A13C9A0}"/>
              </a:ext>
            </a:extLst>
          </p:cNvPr>
          <p:cNvSpPr txBox="1"/>
          <p:nvPr/>
        </p:nvSpPr>
        <p:spPr>
          <a:xfrm>
            <a:off x="1934133" y="1009650"/>
            <a:ext cx="5783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Arial Nova" panose="020B0504020202020204" pitchFamily="34" charset="0"/>
              </a:rPr>
              <a:t>PROFÁGUA NO BRASIL EM 2017</a:t>
            </a:r>
          </a:p>
        </p:txBody>
      </p:sp>
      <p:pic>
        <p:nvPicPr>
          <p:cNvPr id="9" name="Imagem 8" descr="Uma imagem contendo texto, mapa, interior&#10;&#10;Descrição gerada automaticamente">
            <a:extLst>
              <a:ext uri="{FF2B5EF4-FFF2-40B4-BE49-F238E27FC236}">
                <a16:creationId xmlns="" xmlns:a16="http://schemas.microsoft.com/office/drawing/2014/main" id="{D161CDFD-530E-4815-9CC0-E5BCA5808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532869"/>
            <a:ext cx="5020376" cy="48870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26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4998B4ED-46B1-40DF-BE33-3A2F0A13C9A0}"/>
              </a:ext>
            </a:extLst>
          </p:cNvPr>
          <p:cNvSpPr txBox="1"/>
          <p:nvPr/>
        </p:nvSpPr>
        <p:spPr>
          <a:xfrm>
            <a:off x="1934133" y="1009650"/>
            <a:ext cx="5783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Arial Nova" panose="020B0504020202020204" pitchFamily="34" charset="0"/>
              </a:rPr>
              <a:t>PROFÁGUA NO BRASIL EM 2018</a:t>
            </a:r>
          </a:p>
        </p:txBody>
      </p:sp>
      <p:pic>
        <p:nvPicPr>
          <p:cNvPr id="9" name="Imagem 8" descr="Uma imagem contendo pessoa&#10;&#10;Descrição gerada automaticamente">
            <a:extLst>
              <a:ext uri="{FF2B5EF4-FFF2-40B4-BE49-F238E27FC236}">
                <a16:creationId xmlns="" xmlns:a16="http://schemas.microsoft.com/office/drawing/2014/main" id="{4A18A9CF-CBCB-4414-ACC4-B1073751DB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336" y="1532869"/>
            <a:ext cx="5007800" cy="48799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341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7" name="Imagem 6" descr="Uma imagem contendo mapa&#10;&#10;Descrição gerada automaticamente">
            <a:extLst>
              <a:ext uri="{FF2B5EF4-FFF2-40B4-BE49-F238E27FC236}">
                <a16:creationId xmlns="" xmlns:a16="http://schemas.microsoft.com/office/drawing/2014/main" id="{F40B9183-1192-4C15-8567-002C90FE02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175" y="1461295"/>
            <a:ext cx="6306011" cy="485902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ADCECD41-B1E8-47AB-88C8-19810458F100}"/>
              </a:ext>
            </a:extLst>
          </p:cNvPr>
          <p:cNvSpPr txBox="1"/>
          <p:nvPr/>
        </p:nvSpPr>
        <p:spPr>
          <a:xfrm>
            <a:off x="2595404" y="407482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ova" panose="020B0504020202020204" pitchFamily="34" charset="0"/>
              </a:rPr>
              <a:t>PROFÁGUA NAS REGIÕES DO BRASIL</a:t>
            </a:r>
          </a:p>
          <a:p>
            <a:pPr algn="ctr"/>
            <a:r>
              <a:rPr lang="pt-BR" b="1" dirty="0">
                <a:latin typeface="Arial Nova" panose="020B0504020202020204" pitchFamily="34" charset="0"/>
              </a:rPr>
              <a:t>Centro-Oeste, Sudeste e Sul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9BCFD600-E574-473E-83D6-5B7343148AD2}"/>
              </a:ext>
            </a:extLst>
          </p:cNvPr>
          <p:cNvSpPr/>
          <p:nvPr/>
        </p:nvSpPr>
        <p:spPr>
          <a:xfrm>
            <a:off x="4487772" y="984126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 Nova" panose="020B0504020202020204" pitchFamily="34" charset="0"/>
              </a:rPr>
              <a:t>2016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12121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7" name="Imagem 6" descr="Uma imagem contendo texto, mapa&#10;&#10;Descrição gerada automaticamente">
            <a:extLst>
              <a:ext uri="{FF2B5EF4-FFF2-40B4-BE49-F238E27FC236}">
                <a16:creationId xmlns="" xmlns:a16="http://schemas.microsoft.com/office/drawing/2014/main" id="{F80CB7FB-57DF-414E-9CF3-0AFD3F64CA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175" y="1429272"/>
            <a:ext cx="6332959" cy="489104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1A1DBC9C-C16F-4359-8548-492E21298F1E}"/>
              </a:ext>
            </a:extLst>
          </p:cNvPr>
          <p:cNvSpPr txBox="1"/>
          <p:nvPr/>
        </p:nvSpPr>
        <p:spPr>
          <a:xfrm>
            <a:off x="2595404" y="407482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ova" panose="020B0504020202020204" pitchFamily="34" charset="0"/>
              </a:rPr>
              <a:t>PROFÁGUA NAS REGIÕES DO BRASIL</a:t>
            </a:r>
          </a:p>
          <a:p>
            <a:pPr algn="ctr"/>
            <a:r>
              <a:rPr lang="pt-BR" b="1" dirty="0">
                <a:latin typeface="Arial Nova" panose="020B0504020202020204" pitchFamily="34" charset="0"/>
              </a:rPr>
              <a:t>Centro-Oeste, Sudeste e Sul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134C2907-9CAC-47F9-B75D-7EF60CBABE75}"/>
              </a:ext>
            </a:extLst>
          </p:cNvPr>
          <p:cNvSpPr/>
          <p:nvPr/>
        </p:nvSpPr>
        <p:spPr>
          <a:xfrm>
            <a:off x="4616442" y="1021283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 Nova" panose="020B0504020202020204" pitchFamily="34" charset="0"/>
              </a:rPr>
              <a:t>2017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0872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5" name="Imagem 4" descr="Uma imagem contendo mapa, texto, pessoa&#10;&#10;Descrição gerada automaticamente">
            <a:extLst>
              <a:ext uri="{FF2B5EF4-FFF2-40B4-BE49-F238E27FC236}">
                <a16:creationId xmlns="" xmlns:a16="http://schemas.microsoft.com/office/drawing/2014/main" id="{E4917A8E-3E8D-4AC3-AB8E-2293DDE2A2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174" y="1421744"/>
            <a:ext cx="6332959" cy="49094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858F2033-36D0-4F58-9E16-87593183D4BE}"/>
              </a:ext>
            </a:extLst>
          </p:cNvPr>
          <p:cNvSpPr txBox="1"/>
          <p:nvPr/>
        </p:nvSpPr>
        <p:spPr>
          <a:xfrm>
            <a:off x="2595404" y="407482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ova" panose="020B0504020202020204" pitchFamily="34" charset="0"/>
              </a:rPr>
              <a:t>PROFÁGUA NAS REGIÕES DO BRASIL</a:t>
            </a:r>
          </a:p>
          <a:p>
            <a:pPr algn="ctr"/>
            <a:r>
              <a:rPr lang="pt-BR" b="1" dirty="0">
                <a:latin typeface="Arial Nova" panose="020B0504020202020204" pitchFamily="34" charset="0"/>
              </a:rPr>
              <a:t>Centro-Oeste, Sudeste e Sul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C937DE25-946C-4529-B981-82E8D684F1DA}"/>
              </a:ext>
            </a:extLst>
          </p:cNvPr>
          <p:cNvSpPr/>
          <p:nvPr/>
        </p:nvSpPr>
        <p:spPr>
          <a:xfrm>
            <a:off x="4686916" y="1009650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 Nova" panose="020B0504020202020204" pitchFamily="34" charset="0"/>
              </a:rPr>
              <a:t>2018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99839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5" name="Imagem 4" descr="Uma imagem contendo texto, mapa&#10;&#10;Descrição gerada automaticamente">
            <a:extLst>
              <a:ext uri="{FF2B5EF4-FFF2-40B4-BE49-F238E27FC236}">
                <a16:creationId xmlns="" xmlns:a16="http://schemas.microsoft.com/office/drawing/2014/main" id="{5920FB8B-F2C3-4473-961C-C81F3C4CEF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59" y="1669653"/>
            <a:ext cx="8185107" cy="46168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47FC64F-A023-4F9A-B761-422D766E3431}"/>
              </a:ext>
            </a:extLst>
          </p:cNvPr>
          <p:cNvSpPr txBox="1"/>
          <p:nvPr/>
        </p:nvSpPr>
        <p:spPr>
          <a:xfrm>
            <a:off x="2583597" y="363319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ova" panose="020B0504020202020204" pitchFamily="34" charset="0"/>
              </a:rPr>
              <a:t>PROFÁGUA NAS REGIÕES DO BRASIL</a:t>
            </a:r>
          </a:p>
          <a:p>
            <a:pPr algn="ctr"/>
            <a:r>
              <a:rPr lang="pt-BR" b="1" dirty="0">
                <a:latin typeface="Arial Nova" panose="020B0504020202020204" pitchFamily="34" charset="0"/>
              </a:rPr>
              <a:t>Nordeste e Norte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FE30B5A0-5C51-4EA7-B9C7-1B42CF5DD622}"/>
              </a:ext>
            </a:extLst>
          </p:cNvPr>
          <p:cNvSpPr/>
          <p:nvPr/>
        </p:nvSpPr>
        <p:spPr>
          <a:xfrm>
            <a:off x="4616442" y="922440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 Nova" panose="020B0504020202020204" pitchFamily="34" charset="0"/>
              </a:rPr>
              <a:t>2016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66513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="" xmlns:a16="http://schemas.microsoft.com/office/drawing/2014/main" id="{1D0624F1-C244-405B-959B-72721DC5E979}"/>
              </a:ext>
            </a:extLst>
          </p:cNvPr>
          <p:cNvSpPr/>
          <p:nvPr/>
        </p:nvSpPr>
        <p:spPr>
          <a:xfrm>
            <a:off x="4549899" y="968279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 Nova" panose="020B0504020202020204" pitchFamily="34" charset="0"/>
              </a:rPr>
              <a:t>2017</a:t>
            </a:r>
            <a:endParaRPr lang="pt-BR" dirty="0"/>
          </a:p>
        </p:txBody>
      </p:sp>
      <p:pic>
        <p:nvPicPr>
          <p:cNvPr id="7" name="Imagem 6" descr="Uma imagem contendo texto, mapa&#10;&#10;Descrição gerada automaticamente">
            <a:extLst>
              <a:ext uri="{FF2B5EF4-FFF2-40B4-BE49-F238E27FC236}">
                <a16:creationId xmlns="" xmlns:a16="http://schemas.microsoft.com/office/drawing/2014/main" id="{2E0054D5-3CAD-4E9C-BFC3-5F7B4C5B0D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63" y="1530892"/>
            <a:ext cx="7935351" cy="446987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2C01E405-97FE-4240-A162-70B4F5EE4DB0}"/>
              </a:ext>
            </a:extLst>
          </p:cNvPr>
          <p:cNvSpPr txBox="1"/>
          <p:nvPr/>
        </p:nvSpPr>
        <p:spPr>
          <a:xfrm>
            <a:off x="2583597" y="363319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ova" panose="020B0504020202020204" pitchFamily="34" charset="0"/>
              </a:rPr>
              <a:t>PROFÁGUA NAS REGIÕES DO BRASIL</a:t>
            </a:r>
          </a:p>
          <a:p>
            <a:pPr algn="ctr"/>
            <a:r>
              <a:rPr lang="pt-BR" b="1" dirty="0">
                <a:latin typeface="Arial Nova" panose="020B0504020202020204" pitchFamily="34" charset="0"/>
              </a:rPr>
              <a:t>Nordeste e Norte</a:t>
            </a:r>
          </a:p>
        </p:txBody>
      </p:sp>
    </p:spTree>
    <p:extLst>
      <p:ext uri="{BB962C8B-B14F-4D97-AF65-F5344CB8AC3E}">
        <p14:creationId xmlns="" xmlns:p14="http://schemas.microsoft.com/office/powerpoint/2010/main" val="41260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9815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="" xmlns:a16="http://schemas.microsoft.com/office/drawing/2014/main" id="{BE3C15B7-F556-4E37-B243-7F1D345864A4}"/>
              </a:ext>
            </a:extLst>
          </p:cNvPr>
          <p:cNvSpPr/>
          <p:nvPr/>
        </p:nvSpPr>
        <p:spPr>
          <a:xfrm>
            <a:off x="4604635" y="954447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 Nova" panose="020B0504020202020204" pitchFamily="34" charset="0"/>
              </a:rPr>
              <a:t>2018</a:t>
            </a:r>
            <a:endParaRPr lang="pt-BR" dirty="0"/>
          </a:p>
        </p:txBody>
      </p:sp>
      <p:pic>
        <p:nvPicPr>
          <p:cNvPr id="20" name="Imagem 19" descr="Uma imagem contendo texto, mapa&#10;&#10;Descrição gerada automaticamente">
            <a:extLst>
              <a:ext uri="{FF2B5EF4-FFF2-40B4-BE49-F238E27FC236}">
                <a16:creationId xmlns="" xmlns:a16="http://schemas.microsoft.com/office/drawing/2014/main" id="{05D06CED-9DE8-4AB2-8FE4-174204A3EF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11" y="1669212"/>
            <a:ext cx="8515131" cy="454587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="" xmlns:a16="http://schemas.microsoft.com/office/drawing/2014/main" id="{3BD4F572-1FD6-4AAD-B7A2-69D60399616C}"/>
              </a:ext>
            </a:extLst>
          </p:cNvPr>
          <p:cNvSpPr txBox="1"/>
          <p:nvPr/>
        </p:nvSpPr>
        <p:spPr>
          <a:xfrm>
            <a:off x="2583597" y="363319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ova" panose="020B0504020202020204" pitchFamily="34" charset="0"/>
              </a:rPr>
              <a:t>PROFÁGUA NAS REGIÕES DO BRASIL</a:t>
            </a:r>
          </a:p>
          <a:p>
            <a:pPr algn="ctr"/>
            <a:r>
              <a:rPr lang="pt-BR" b="1" dirty="0">
                <a:latin typeface="Arial Nova" panose="020B0504020202020204" pitchFamily="34" charset="0"/>
              </a:rPr>
              <a:t>Nordeste e Norte</a:t>
            </a:r>
          </a:p>
        </p:txBody>
      </p:sp>
    </p:spTree>
    <p:extLst>
      <p:ext uri="{BB962C8B-B14F-4D97-AF65-F5344CB8AC3E}">
        <p14:creationId xmlns="" xmlns:p14="http://schemas.microsoft.com/office/powerpoint/2010/main" val="334825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959239"/>
            <a:ext cx="7772400" cy="147002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PROCESSO SELETIVO 2016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93975214"/>
              </p:ext>
            </p:extLst>
          </p:nvPr>
        </p:nvGraphicFramePr>
        <p:xfrm>
          <a:off x="246823" y="2255383"/>
          <a:ext cx="8650355" cy="3245319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58709">
                  <a:extLst>
                    <a:ext uri="{9D8B030D-6E8A-4147-A177-3AD203B41FA5}">
                      <a16:colId xmlns="" xmlns:a16="http://schemas.microsoft.com/office/drawing/2014/main" val="2736356638"/>
                    </a:ext>
                  </a:extLst>
                </a:gridCol>
                <a:gridCol w="1230402">
                  <a:extLst>
                    <a:ext uri="{9D8B030D-6E8A-4147-A177-3AD203B41FA5}">
                      <a16:colId xmlns="" xmlns:a16="http://schemas.microsoft.com/office/drawing/2014/main" val="2584337642"/>
                    </a:ext>
                  </a:extLst>
                </a:gridCol>
                <a:gridCol w="1555120">
                  <a:extLst>
                    <a:ext uri="{9D8B030D-6E8A-4147-A177-3AD203B41FA5}">
                      <a16:colId xmlns="" xmlns:a16="http://schemas.microsoft.com/office/drawing/2014/main" val="877176270"/>
                    </a:ext>
                  </a:extLst>
                </a:gridCol>
                <a:gridCol w="1248189">
                  <a:extLst>
                    <a:ext uri="{9D8B030D-6E8A-4147-A177-3AD203B41FA5}">
                      <a16:colId xmlns="" xmlns:a16="http://schemas.microsoft.com/office/drawing/2014/main" val="2376252107"/>
                    </a:ext>
                  </a:extLst>
                </a:gridCol>
                <a:gridCol w="1150994">
                  <a:extLst>
                    <a:ext uri="{9D8B030D-6E8A-4147-A177-3AD203B41FA5}">
                      <a16:colId xmlns="" xmlns:a16="http://schemas.microsoft.com/office/drawing/2014/main" val="4212416546"/>
                    </a:ext>
                  </a:extLst>
                </a:gridCol>
                <a:gridCol w="1150994">
                  <a:extLst>
                    <a:ext uri="{9D8B030D-6E8A-4147-A177-3AD203B41FA5}">
                      <a16:colId xmlns="" xmlns:a16="http://schemas.microsoft.com/office/drawing/2014/main" val="1087375286"/>
                    </a:ext>
                  </a:extLst>
                </a:gridCol>
                <a:gridCol w="2255947">
                  <a:extLst>
                    <a:ext uri="{9D8B030D-6E8A-4147-A177-3AD203B41FA5}">
                      <a16:colId xmlns="" xmlns:a16="http://schemas.microsoft.com/office/drawing/2014/main" val="2933754588"/>
                    </a:ext>
                  </a:extLst>
                </a:gridCol>
              </a:tblGrid>
              <a:tr h="360591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 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1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MULHERES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HOMENS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HOMOL.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VAGAS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CONCORRÊNCIA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813366773"/>
                  </a:ext>
                </a:extLst>
              </a:tr>
              <a:tr h="3605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>
                          <a:effectLst/>
                        </a:rPr>
                        <a:t> 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Liberation Sans1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 dirty="0">
                          <a:effectLst/>
                        </a:rPr>
                        <a:t>UNESP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37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33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70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28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2,50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222975211"/>
                  </a:ext>
                </a:extLst>
              </a:tr>
              <a:tr h="3605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>
                          <a:effectLst/>
                        </a:rPr>
                        <a:t> 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Liberation Sans1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 dirty="0">
                          <a:effectLst/>
                        </a:rPr>
                        <a:t>UEA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31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36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67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18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3,72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302129152"/>
                  </a:ext>
                </a:extLst>
              </a:tr>
              <a:tr h="3605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>
                          <a:effectLst/>
                        </a:rPr>
                        <a:t> 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Liberation Sans1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 dirty="0">
                          <a:effectLst/>
                        </a:rPr>
                        <a:t>UERJ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39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25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64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20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3,20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81336676"/>
                  </a:ext>
                </a:extLst>
              </a:tr>
              <a:tr h="3605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>
                          <a:effectLst/>
                        </a:rPr>
                        <a:t> 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Liberation Sans1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 dirty="0">
                          <a:effectLst/>
                        </a:rPr>
                        <a:t>UFES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37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28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65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16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4,06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514776104"/>
                  </a:ext>
                </a:extLst>
              </a:tr>
              <a:tr h="3605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>
                          <a:effectLst/>
                        </a:rPr>
                        <a:t> 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Liberation Sans1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 dirty="0">
                          <a:effectLst/>
                        </a:rPr>
                        <a:t>UFPE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17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21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38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16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2,38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661700277"/>
                  </a:ext>
                </a:extLst>
              </a:tr>
              <a:tr h="3605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>
                          <a:effectLst/>
                        </a:rPr>
                        <a:t> 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Liberation Sans1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 dirty="0">
                          <a:effectLst/>
                        </a:rPr>
                        <a:t>UFRGS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20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11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31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16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1,94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618317678"/>
                  </a:ext>
                </a:extLst>
              </a:tr>
              <a:tr h="360591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>
                          <a:effectLst/>
                        </a:rPr>
                        <a:t> 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Liberation Sans1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181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154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335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114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2,97</a:t>
                      </a:r>
                      <a:endParaRPr lang="pt-BR" sz="2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466671577"/>
                  </a:ext>
                </a:extLst>
              </a:tr>
              <a:tr h="360591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>
                          <a:effectLst/>
                        </a:rPr>
                        <a:t> 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Liberation Sans1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55,86%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47,53%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103,40%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MÉDIA</a:t>
                      </a:r>
                      <a:endParaRPr lang="pt-BR" sz="2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119807810"/>
                  </a:ext>
                </a:extLst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832457"/>
            <a:ext cx="7772400" cy="147002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PERFIL DOS APROVADOS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524000" y="2200609"/>
          <a:ext cx="6096000" cy="358584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pt-BR" sz="2000" b="1" u="none" strike="noStrike" dirty="0">
                          <a:effectLst/>
                        </a:rPr>
                        <a:t>POLO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MULHERES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HOMENS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TOTAL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MÉDIA</a:t>
                      </a:r>
                      <a:br>
                        <a:rPr lang="pt-BR" sz="2000" b="1" u="none" strike="noStrike" dirty="0">
                          <a:effectLst/>
                        </a:rPr>
                      </a:br>
                      <a:r>
                        <a:rPr lang="pt-BR" sz="2000" b="1" u="none" strike="noStrike" dirty="0">
                          <a:effectLst/>
                        </a:rPr>
                        <a:t>ETÁRIA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UNESP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12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16</a:t>
                      </a:r>
                      <a:endParaRPr lang="pt-BR" sz="20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28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33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UEA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4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14</a:t>
                      </a:r>
                      <a:endParaRPr lang="pt-BR" sz="20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18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33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UERJ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12</a:t>
                      </a:r>
                      <a:endParaRPr lang="pt-BR" sz="2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8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20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36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UFES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10</a:t>
                      </a:r>
                      <a:endParaRPr lang="pt-BR" sz="2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6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16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35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UFPE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8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8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16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32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UFRGS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9</a:t>
                      </a:r>
                      <a:endParaRPr lang="pt-BR" sz="2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7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16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39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55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59</a:t>
                      </a:r>
                      <a:endParaRPr lang="pt-BR" sz="2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114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35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48,25%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effectLst/>
                        </a:rPr>
                        <a:t>51,75%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100,00%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4664" y="932312"/>
            <a:ext cx="8134672" cy="147002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4" name="Picture 2" descr="logo_ue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45088"/>
            <a:ext cx="1134866" cy="11697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916079" y="3785248"/>
          <a:ext cx="3311843" cy="15011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98930"/>
                <a:gridCol w="1712913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ESTADO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Nº de alunos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RONDÔNIA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3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AMAZONAS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15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18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645420"/>
            <a:ext cx="8424936" cy="147002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5" name="Picture 2" descr="logo_uerj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058196"/>
            <a:ext cx="117013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661507" y="3642372"/>
          <a:ext cx="3820986" cy="15011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08073"/>
                <a:gridCol w="1712913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ESTADO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>
                          <a:effectLst/>
                        </a:rPr>
                        <a:t>Nº de alunos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RIO DE JANEIRO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>
                          <a:effectLst/>
                        </a:rPr>
                        <a:t>19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MINAS GERAIS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20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7" name="Picture 4" descr="logo_o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931742"/>
            <a:ext cx="8208912" cy="147002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4" name="Picture 2" descr="logo_uf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416526"/>
            <a:ext cx="1515794" cy="83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633313" y="3856686"/>
          <a:ext cx="3877374" cy="15011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64461"/>
                <a:gridCol w="1712913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ESTADO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Nº de alunos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MINAS GERAIS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ESPÍRITO SANTO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15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>
                          <a:effectLst/>
                        </a:rPr>
                        <a:t>Total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16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6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2900" y="955050"/>
            <a:ext cx="8458200" cy="147002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4" name="Picture 2" descr="logo_ufp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079794"/>
            <a:ext cx="1237956" cy="155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523744" y="3663970"/>
          <a:ext cx="4096512" cy="262255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458720"/>
                <a:gridCol w="16377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Nº DE ALUNOS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PERNAMBUCO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12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BAHIA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1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PIAUÍ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MARANHÃO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PARAÍBA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Total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16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6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2900" y="884182"/>
            <a:ext cx="8458200" cy="147002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4" name="Espaço Reservado para Conteúdo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2224950"/>
            <a:ext cx="5513353" cy="1152128"/>
          </a:xfrm>
          <a:prstGeom prst="rect">
            <a:avLst/>
          </a:prstGeom>
        </p:spPr>
      </p:pic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397379" y="3521094"/>
          <a:ext cx="4349242" cy="262255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711450"/>
                <a:gridCol w="16377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Nº DE ALUNOS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RIO GRANDE DO SUL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>
                          <a:effectLst/>
                        </a:rPr>
                        <a:t>11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DISTRITO FEDERAL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>
                          <a:effectLst/>
                        </a:rPr>
                        <a:t>2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MATO GROSSO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GOIÁS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SÃO PAULO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16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6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2900" y="955620"/>
            <a:ext cx="8458200" cy="147002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3" name="Picture 2" descr="Resultado de imagem para unes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0447" y="2584420"/>
            <a:ext cx="2663106" cy="85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566067" y="3592532"/>
          <a:ext cx="4011866" cy="262255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374074"/>
                <a:gridCol w="16377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Nº DE ALUNOS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SÃO PAULO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 smtClean="0">
                          <a:effectLst/>
                        </a:rPr>
                        <a:t>20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GOIÁS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>
                          <a:effectLst/>
                        </a:rPr>
                        <a:t>3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MATO G. DO SUL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3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MINAS GERAIS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PARANÁ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>
                          <a:effectLst/>
                        </a:rPr>
                        <a:t>Total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 smtClean="0">
                          <a:effectLst/>
                        </a:rPr>
                        <a:t>28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024594"/>
            <a:ext cx="7772400" cy="1470025"/>
          </a:xfrm>
        </p:spPr>
        <p:txBody>
          <a:bodyPr/>
          <a:lstStyle/>
          <a:p>
            <a:r>
              <a:rPr lang="pt-BR" b="1" dirty="0" smtClean="0"/>
              <a:t>PROCESSO SELETIVO 2017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683568" y="2365362"/>
          <a:ext cx="7620609" cy="4135472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216978"/>
                <a:gridCol w="1264920"/>
                <a:gridCol w="1132069"/>
                <a:gridCol w="1132069"/>
                <a:gridCol w="1132069"/>
                <a:gridCol w="1742504"/>
              </a:tblGrid>
              <a:tr h="457804">
                <a:tc gridSpan="6"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PERFIL</a:t>
                      </a:r>
                      <a:r>
                        <a:rPr lang="pt-BR" baseline="0" dirty="0" smtClean="0"/>
                        <a:t> DOS HOMOLOGADOS </a:t>
                      </a:r>
                      <a:endParaRPr lang="pt-B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457804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MULHERES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HOMENS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HOMOL.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VAGAS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CONCORRÊNCIA</a:t>
                      </a:r>
                      <a:endParaRPr lang="pt-BR" dirty="0"/>
                    </a:p>
                  </a:txBody>
                  <a:tcPr/>
                </a:tc>
              </a:tr>
              <a:tr h="457804">
                <a:tc>
                  <a:txBody>
                    <a:bodyPr/>
                    <a:lstStyle/>
                    <a:p>
                      <a:r>
                        <a:rPr lang="pt-BR" dirty="0" smtClean="0"/>
                        <a:t>UEA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94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5.2</a:t>
                      </a:r>
                      <a:endParaRPr lang="pt-BR" dirty="0"/>
                    </a:p>
                  </a:txBody>
                  <a:tcPr/>
                </a:tc>
              </a:tr>
              <a:tr h="457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UERJ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1.85</a:t>
                      </a:r>
                      <a:endParaRPr lang="pt-BR" dirty="0"/>
                    </a:p>
                  </a:txBody>
                  <a:tcPr/>
                </a:tc>
              </a:tr>
              <a:tr h="473040">
                <a:tc>
                  <a:txBody>
                    <a:bodyPr/>
                    <a:lstStyle/>
                    <a:p>
                      <a:r>
                        <a:rPr lang="pt-BR" dirty="0" smtClean="0"/>
                        <a:t>UFES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1.1</a:t>
                      </a:r>
                      <a:endParaRPr lang="pt-BR" dirty="0"/>
                    </a:p>
                  </a:txBody>
                  <a:tcPr/>
                </a:tc>
              </a:tr>
              <a:tr h="457804">
                <a:tc>
                  <a:txBody>
                    <a:bodyPr/>
                    <a:lstStyle/>
                    <a:p>
                      <a:r>
                        <a:rPr lang="pt-BR" dirty="0" smtClean="0"/>
                        <a:t>UFPE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0.6</a:t>
                      </a:r>
                      <a:endParaRPr lang="pt-BR" dirty="0"/>
                    </a:p>
                  </a:txBody>
                  <a:tcPr/>
                </a:tc>
              </a:tr>
              <a:tr h="457804">
                <a:tc>
                  <a:txBody>
                    <a:bodyPr/>
                    <a:lstStyle/>
                    <a:p>
                      <a:r>
                        <a:rPr lang="pt-BR" dirty="0" smtClean="0"/>
                        <a:t>UFRGS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1.1</a:t>
                      </a:r>
                      <a:endParaRPr lang="pt-BR" dirty="0"/>
                    </a:p>
                  </a:txBody>
                  <a:tcPr/>
                </a:tc>
              </a:tr>
              <a:tr h="457804">
                <a:tc>
                  <a:txBody>
                    <a:bodyPr/>
                    <a:lstStyle/>
                    <a:p>
                      <a:r>
                        <a:rPr lang="pt-BR" dirty="0" smtClean="0"/>
                        <a:t>UNESP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</a:tr>
              <a:tr h="457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99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114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          1.82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-24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23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34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031891"/>
            <a:ext cx="7772400" cy="1470025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PERFIL DOS 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APROVADOS 2017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331640" y="2300651"/>
          <a:ext cx="6726076" cy="3271489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860108"/>
                <a:gridCol w="1240536"/>
                <a:gridCol w="1041400"/>
                <a:gridCol w="817021"/>
                <a:gridCol w="903287"/>
                <a:gridCol w="960437"/>
                <a:gridCol w="903287"/>
              </a:tblGrid>
              <a:tr h="457804">
                <a:tc gridSpan="7"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PERFIL</a:t>
                      </a:r>
                      <a:r>
                        <a:rPr lang="pt-BR" baseline="0" dirty="0" smtClean="0"/>
                        <a:t> DOS HOMOLOGADOS </a:t>
                      </a:r>
                      <a:endParaRPr lang="pt-B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 anchor="ctr"/>
                </a:tc>
              </a:tr>
              <a:tr h="457804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pt-BR" sz="2000" b="1" u="none" strike="noStrike" dirty="0">
                          <a:effectLst/>
                        </a:rPr>
                        <a:t>POLO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MULHERES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HOMENS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TOTAL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MENOR</a:t>
                      </a:r>
                      <a:b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IDADE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MAIOR </a:t>
                      </a:r>
                      <a:b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IDADE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MÉDIA</a:t>
                      </a:r>
                    </a:p>
                    <a:p>
                      <a:pPr algn="ctr" rtl="0" fontAlgn="ctr"/>
                      <a:r>
                        <a:rPr lang="pt-BR" sz="20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ETÁRIA</a:t>
                      </a:r>
                      <a:endParaRPr lang="pt-BR" sz="20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1223">
                <a:tc>
                  <a:txBody>
                    <a:bodyPr/>
                    <a:lstStyle/>
                    <a:p>
                      <a:r>
                        <a:rPr lang="pt-BR" dirty="0" smtClean="0"/>
                        <a:t>UEA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9525" marR="9525" marT="9525" marB="0"/>
                </a:tc>
              </a:tr>
              <a:tr h="2855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UERJ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/>
                </a:tc>
              </a:tr>
              <a:tr h="279783">
                <a:tc>
                  <a:txBody>
                    <a:bodyPr/>
                    <a:lstStyle/>
                    <a:p>
                      <a:r>
                        <a:rPr lang="pt-BR" dirty="0" smtClean="0"/>
                        <a:t>UFES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/>
                </a:tc>
              </a:tr>
              <a:tr h="346071">
                <a:tc>
                  <a:txBody>
                    <a:bodyPr/>
                    <a:lstStyle/>
                    <a:p>
                      <a:r>
                        <a:rPr lang="pt-BR" dirty="0" smtClean="0"/>
                        <a:t>UFPE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/>
                </a:tc>
              </a:tr>
              <a:tr h="340351">
                <a:tc>
                  <a:txBody>
                    <a:bodyPr/>
                    <a:lstStyle/>
                    <a:p>
                      <a:r>
                        <a:rPr lang="pt-BR" dirty="0" smtClean="0"/>
                        <a:t>UFRGS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/>
                </a:tc>
              </a:tr>
              <a:tr h="334631">
                <a:tc>
                  <a:txBody>
                    <a:bodyPr/>
                    <a:lstStyle/>
                    <a:p>
                      <a:r>
                        <a:rPr lang="pt-BR" dirty="0" smtClean="0"/>
                        <a:t>UNESP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904160"/>
            <a:ext cx="8208912" cy="1470025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841520" y="3856488"/>
          <a:ext cx="3873620" cy="185852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40549"/>
                <a:gridCol w="1833071"/>
              </a:tblGrid>
              <a:tr h="464632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Nº DE ALUNOS</a:t>
                      </a:r>
                      <a:endParaRPr lang="pt-BR" dirty="0"/>
                    </a:p>
                  </a:txBody>
                  <a:tcPr/>
                </a:tc>
              </a:tr>
              <a:tr h="4646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RORAIMA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</a:tr>
              <a:tr h="4646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AMAZONAS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</a:t>
                      </a:r>
                      <a:endParaRPr lang="pt-BR" dirty="0"/>
                    </a:p>
                  </a:txBody>
                  <a:tcPr/>
                </a:tc>
              </a:tr>
              <a:tr h="4646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TOTAL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13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logo_ue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4567" y="2488336"/>
            <a:ext cx="1134866" cy="11697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123034"/>
            <a:ext cx="8134672" cy="147002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4" name="Picture 2" descr="logo_uerj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47170"/>
            <a:ext cx="117013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841520" y="3999364"/>
          <a:ext cx="3873620" cy="185852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40549"/>
                <a:gridCol w="1833071"/>
              </a:tblGrid>
              <a:tr h="464632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Nº DE ALUNOS</a:t>
                      </a:r>
                      <a:endParaRPr lang="pt-BR" dirty="0"/>
                    </a:p>
                  </a:txBody>
                  <a:tcPr/>
                </a:tc>
              </a:tr>
              <a:tr h="4646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MINAS</a:t>
                      </a:r>
                      <a:r>
                        <a:rPr lang="pt-BR" baseline="0" dirty="0" smtClean="0"/>
                        <a:t> GERAIS</a:t>
                      </a: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</a:tr>
              <a:tr h="4646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RIO</a:t>
                      </a:r>
                      <a:r>
                        <a:rPr lang="pt-BR" baseline="0" dirty="0" smtClean="0"/>
                        <a:t> DE JANEIRO</a:t>
                      </a: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</a:t>
                      </a:r>
                      <a:endParaRPr lang="pt-BR" dirty="0"/>
                    </a:p>
                  </a:txBody>
                  <a:tcPr/>
                </a:tc>
              </a:tr>
              <a:tr h="4646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TOTAL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17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 descr="logo_o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83568" y="1078664"/>
            <a:ext cx="813467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Quantitativo de alunos por Estado</a:t>
            </a:r>
            <a:endParaRPr kumimoji="0" lang="pt-B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817000" y="4030992"/>
          <a:ext cx="3510000" cy="1112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72208"/>
                <a:gridCol w="16377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Nº DE ALUNOS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ESPÍRITO</a:t>
                      </a:r>
                      <a:r>
                        <a:rPr lang="pt-BR" baseline="0" dirty="0" smtClean="0"/>
                        <a:t> SANTO</a:t>
                      </a: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TOTAL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logo_uf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34848"/>
            <a:ext cx="1515794" cy="83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83568" y="624530"/>
            <a:ext cx="813467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Quantitativo de alunos por Estado</a:t>
            </a:r>
            <a:endParaRPr kumimoji="0" lang="pt-B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_ufp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49274"/>
            <a:ext cx="1237956" cy="155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523744" y="3333450"/>
          <a:ext cx="4096512" cy="25958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458720"/>
                <a:gridCol w="16377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Nº DE ALUNOS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PERNAMBUCO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PIAUÍ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ALAGOAS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RIO GRANDE</a:t>
                      </a:r>
                      <a:r>
                        <a:rPr lang="pt-BR" baseline="0" dirty="0" smtClean="0"/>
                        <a:t> DO NORTE</a:t>
                      </a: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RONDÔNIA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TOTAL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2433736"/>
            <a:ext cx="5513353" cy="115212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993576"/>
            <a:ext cx="813467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Quantitativo de alunos por Estado</a:t>
            </a:r>
            <a:endParaRPr kumimoji="0" lang="pt-B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841520" y="3945904"/>
          <a:ext cx="3460960" cy="148336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823168"/>
                <a:gridCol w="16377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Nº DE ALUNOS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SANTA</a:t>
                      </a:r>
                      <a:r>
                        <a:rPr lang="pt-BR" baseline="0" dirty="0" smtClean="0"/>
                        <a:t> CATARINA</a:t>
                      </a: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RIO</a:t>
                      </a:r>
                      <a:r>
                        <a:rPr lang="pt-BR" baseline="0" dirty="0" smtClean="0"/>
                        <a:t> GRANDE SUL</a:t>
                      </a: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TOTAL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9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83568" y="815967"/>
            <a:ext cx="813467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Quantitativo de alunos por Estado</a:t>
            </a:r>
            <a:endParaRPr kumimoji="0" lang="pt-B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566066" y="3638184"/>
          <a:ext cx="4649139" cy="214827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751189"/>
                <a:gridCol w="1897950"/>
              </a:tblGrid>
              <a:tr h="429654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Nº DE ALUNOS</a:t>
                      </a:r>
                      <a:endParaRPr lang="pt-BR" dirty="0"/>
                    </a:p>
                  </a:txBody>
                  <a:tcPr/>
                </a:tc>
              </a:tr>
              <a:tr h="429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MATO</a:t>
                      </a:r>
                      <a:r>
                        <a:rPr lang="pt-BR" baseline="0" dirty="0" smtClean="0"/>
                        <a:t> GROSSO DO SUL</a:t>
                      </a: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</a:tr>
              <a:tr h="429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DISTRITO</a:t>
                      </a:r>
                      <a:r>
                        <a:rPr lang="pt-BR" baseline="0" dirty="0" smtClean="0"/>
                        <a:t> FEDERAL</a:t>
                      </a: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pt-BR" dirty="0"/>
                    </a:p>
                  </a:txBody>
                  <a:tcPr/>
                </a:tc>
              </a:tr>
              <a:tr h="429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SÃO 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</a:t>
                      </a:r>
                      <a:endParaRPr lang="pt-BR" dirty="0"/>
                    </a:p>
                  </a:txBody>
                  <a:tcPr/>
                </a:tc>
              </a:tr>
              <a:tr h="429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TOTAL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Resultado de imagem para unes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0447" y="2284674"/>
            <a:ext cx="2663106" cy="85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ogo_o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-71462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71461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-36104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642918"/>
            <a:ext cx="7772400" cy="147002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Processo Seletivo 2018</a:t>
            </a:r>
            <a:endParaRPr lang="pt-BR" dirty="0"/>
          </a:p>
        </p:txBody>
      </p:sp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xmlns="" id="{677F23CB-D995-4AF5-A547-4B2D9C0CDC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91009521"/>
              </p:ext>
            </p:extLst>
          </p:nvPr>
        </p:nvGraphicFramePr>
        <p:xfrm>
          <a:off x="428597" y="1722084"/>
          <a:ext cx="8358246" cy="4850188"/>
        </p:xfrm>
        <a:graphic>
          <a:graphicData uri="http://schemas.openxmlformats.org/presentationml/2006/ole">
            <p:oleObj spid="_x0000_s2050" name="Worksheet" r:id="rId6" imgW="5476970" imgH="3438457" progId="Excel.Shee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642918"/>
            <a:ext cx="7772400" cy="1470025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PERFIL DOS 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APROVADOS 2018</a:t>
            </a:r>
            <a:endParaRPr lang="pt-BR" dirty="0"/>
          </a:p>
        </p:txBody>
      </p:sp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714348" y="1828819"/>
          <a:ext cx="7858180" cy="4875035"/>
        </p:xfrm>
        <a:graphic>
          <a:graphicData uri="http://schemas.openxmlformats.org/presentationml/2006/ole">
            <p:oleObj spid="_x0000_s3075" name="Worksheet" r:id="rId6" imgW="4391027" imgH="3276522" progId="Excel.Shee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xmlns="" id="{BCF9CFEF-06EE-4729-B424-D13984B265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47377455"/>
              </p:ext>
            </p:extLst>
          </p:nvPr>
        </p:nvGraphicFramePr>
        <p:xfrm>
          <a:off x="2267744" y="1870769"/>
          <a:ext cx="4661710" cy="4844379"/>
        </p:xfrm>
        <a:graphic>
          <a:graphicData uri="http://schemas.openxmlformats.org/presentationml/2006/ole">
            <p:oleObj spid="_x0000_s6146" name="Worksheet" r:id="rId3" imgW="2724150" imgH="3219313" progId="Excel.Sheet.12">
              <p:link updateAutomatic="1"/>
            </p:oleObj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xmlns="" id="{4DAAB6A3-EAA5-44F7-981C-5CFDA07C5FFC}"/>
              </a:ext>
            </a:extLst>
          </p:cNvPr>
          <p:cNvSpPr txBox="1">
            <a:spLocks/>
          </p:cNvSpPr>
          <p:nvPr/>
        </p:nvSpPr>
        <p:spPr>
          <a:xfrm>
            <a:off x="395536" y="1173157"/>
            <a:ext cx="8496944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PERFIL PROFISSIONAL DOS ALUNOS MATRÍCULADOS</a:t>
            </a:r>
            <a:endParaRPr lang="pt-BR" sz="3000" dirty="0"/>
          </a:p>
        </p:txBody>
      </p:sp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577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xmlns="" id="{92A2C109-D020-4A15-8743-B4424BEB92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5287878"/>
              </p:ext>
            </p:extLst>
          </p:nvPr>
        </p:nvGraphicFramePr>
        <p:xfrm>
          <a:off x="395536" y="1245960"/>
          <a:ext cx="8403464" cy="5040560"/>
        </p:xfrm>
        <a:graphic>
          <a:graphicData uri="http://schemas.openxmlformats.org/presentationml/2006/ole">
            <p:oleObj spid="_x0000_s7170" name="Worksheet" r:id="rId3" imgW="4562409" imgH="2619404" progId="Excel.Sheet.12">
              <p:link updateAutomatic="1"/>
            </p:oleObj>
          </a:graphicData>
        </a:graphic>
      </p:graphicFrame>
      <p:pic>
        <p:nvPicPr>
          <p:cNvPr id="3" name="Picture 4" descr="logo_o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186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4664" y="1503816"/>
            <a:ext cx="8134672" cy="1470025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4" name="Picture 2" descr="logo_ue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16592"/>
            <a:ext cx="1134866" cy="11697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97514806"/>
              </p:ext>
            </p:extLst>
          </p:nvPr>
        </p:nvGraphicFramePr>
        <p:xfrm>
          <a:off x="2916079" y="4356752"/>
          <a:ext cx="3311843" cy="15011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989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29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ESTADO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Nº de alunos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AMAZONAS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19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6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1574114"/>
            <a:ext cx="8424936" cy="1470025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5" name="Picture 2" descr="logo_uerj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86890"/>
            <a:ext cx="117013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02487514"/>
              </p:ext>
            </p:extLst>
          </p:nvPr>
        </p:nvGraphicFramePr>
        <p:xfrm>
          <a:off x="2661507" y="4571066"/>
          <a:ext cx="3820986" cy="15011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080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29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ESTADO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>
                          <a:effectLst/>
                        </a:rPr>
                        <a:t>Nº de alunos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RIO DE JANEIRO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15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MINAS GERAIS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7" name="Picture 4" descr="logo_o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1646122"/>
            <a:ext cx="8208912" cy="1470025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4" name="Picture 2" descr="logo_uf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130906"/>
            <a:ext cx="1515794" cy="83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76306286"/>
              </p:ext>
            </p:extLst>
          </p:nvPr>
        </p:nvGraphicFramePr>
        <p:xfrm>
          <a:off x="2633313" y="4571066"/>
          <a:ext cx="3877374" cy="15011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644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29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ESTADO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Nº de alunos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MINAS GERAIS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ESPÍRITO SANTO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>
                          <a:effectLst/>
                        </a:rPr>
                        <a:t>Total</a:t>
                      </a:r>
                      <a:endParaRPr lang="pt-BR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12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6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2900" y="1705620"/>
            <a:ext cx="8458200" cy="1470025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4" name="Picture 2" descr="logo_ufp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30364"/>
            <a:ext cx="1237956" cy="155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80809990"/>
              </p:ext>
            </p:extLst>
          </p:nvPr>
        </p:nvGraphicFramePr>
        <p:xfrm>
          <a:off x="2523744" y="4414540"/>
          <a:ext cx="4096512" cy="18719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4587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7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PERNAMBUCO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11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BAHIA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1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13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6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00080" y="1937315"/>
            <a:ext cx="8458200" cy="1470025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4" name="Espaço Reservado para Conteúdo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3002" y="3263324"/>
            <a:ext cx="6202522" cy="1296144"/>
          </a:xfrm>
          <a:prstGeom prst="rect">
            <a:avLst/>
          </a:prstGeom>
        </p:spPr>
      </p:pic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1315720"/>
              </p:ext>
            </p:extLst>
          </p:nvPr>
        </p:nvGraphicFramePr>
        <p:xfrm>
          <a:off x="2324924" y="4631475"/>
          <a:ext cx="4478877" cy="1512169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7922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66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0061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605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RIO GRANDE DO SUL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12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605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12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6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1866105"/>
            <a:ext cx="8458200" cy="1470025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3" name="Picture 2" descr="Resultado de imagem para unes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0447" y="3192114"/>
            <a:ext cx="2663106" cy="85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70158453"/>
              </p:ext>
            </p:extLst>
          </p:nvPr>
        </p:nvGraphicFramePr>
        <p:xfrm>
          <a:off x="2566067" y="4200226"/>
          <a:ext cx="4011866" cy="18719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3740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7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SÃO PAULO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MATO G. DO SUL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MINAS GERAIS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E045B9C4-245D-4FE2-AF18-18815CB54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528" y="1663616"/>
            <a:ext cx="8458200" cy="1470025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xmlns="" id="{1F018A38-EA2E-481D-8B37-B7762D1EF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05098789"/>
              </p:ext>
            </p:extLst>
          </p:nvPr>
        </p:nvGraphicFramePr>
        <p:xfrm>
          <a:off x="2546694" y="4789825"/>
          <a:ext cx="4011866" cy="149669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3740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7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RORAIMA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MATO G. DO SUL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CB6446B5-ACB2-4007-B358-F060880CE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38153" y="3061633"/>
            <a:ext cx="1428949" cy="1581371"/>
          </a:xfrm>
          <a:prstGeom prst="rect">
            <a:avLst/>
          </a:prstGeom>
        </p:spPr>
      </p:pic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099BA615-E70B-439A-A6A6-FBA2230BC654}"/>
              </a:ext>
            </a:extLst>
          </p:cNvPr>
          <p:cNvSpPr txBox="1">
            <a:spLocks/>
          </p:cNvSpPr>
          <p:nvPr/>
        </p:nvSpPr>
        <p:spPr>
          <a:xfrm>
            <a:off x="323528" y="1163892"/>
            <a:ext cx="8458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FC94E74A-7C68-4C40-8A55-4BBE5D7BF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7" y="2417893"/>
            <a:ext cx="1650578" cy="1683590"/>
          </a:xfrm>
          <a:prstGeom prst="rect">
            <a:avLst/>
          </a:prstGeom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xmlns="" id="{7D4B6BAA-4B68-4974-AED9-63524FC9C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58815645"/>
              </p:ext>
            </p:extLst>
          </p:nvPr>
        </p:nvGraphicFramePr>
        <p:xfrm>
          <a:off x="2411760" y="4223401"/>
          <a:ext cx="4166173" cy="149161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4653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00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4232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8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PARAÍBA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8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CEARÁ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8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549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F6D00A62-4741-4BA0-A20F-246B75CD3213}"/>
              </a:ext>
            </a:extLst>
          </p:cNvPr>
          <p:cNvSpPr txBox="1">
            <a:spLocks/>
          </p:cNvSpPr>
          <p:nvPr/>
        </p:nvSpPr>
        <p:spPr>
          <a:xfrm>
            <a:off x="323528" y="1008903"/>
            <a:ext cx="8458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048BDE48-ACE6-4E17-A0B3-563F4ABDD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2190896"/>
            <a:ext cx="952500" cy="146685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85ADC161-B889-4DAC-A45E-0174273E2B10}"/>
              </a:ext>
            </a:extLst>
          </p:cNvPr>
          <p:cNvSpPr txBox="1"/>
          <p:nvPr/>
        </p:nvSpPr>
        <p:spPr>
          <a:xfrm>
            <a:off x="4211960" y="2915652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UFBA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xmlns="" id="{2F0ECF80-1FB2-45E5-B5C5-8E34CF759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7923000"/>
              </p:ext>
            </p:extLst>
          </p:nvPr>
        </p:nvGraphicFramePr>
        <p:xfrm>
          <a:off x="2411760" y="4068412"/>
          <a:ext cx="4464496" cy="1289414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6419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25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247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BAHIA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9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098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CF3E288F-7EF8-4C09-8CE3-178C567D1A9E}"/>
              </a:ext>
            </a:extLst>
          </p:cNvPr>
          <p:cNvSpPr txBox="1">
            <a:spLocks/>
          </p:cNvSpPr>
          <p:nvPr/>
        </p:nvSpPr>
        <p:spPr>
          <a:xfrm>
            <a:off x="323528" y="1285860"/>
            <a:ext cx="8458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30B5E60C-B9ED-4E86-9B56-6086A46CA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3464" y="3194977"/>
            <a:ext cx="2417071" cy="713036"/>
          </a:xfrm>
          <a:prstGeom prst="rect">
            <a:avLst/>
          </a:prstGeom>
        </p:spPr>
      </p:pic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xmlns="" id="{8E82D682-11AE-46FA-8FCB-5F1A56A07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48062716"/>
              </p:ext>
            </p:extLst>
          </p:nvPr>
        </p:nvGraphicFramePr>
        <p:xfrm>
          <a:off x="2320380" y="4097739"/>
          <a:ext cx="4464496" cy="1289414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6419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25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247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MATO GROSSO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243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2A338D5A-EF79-406B-A9D9-ED0F42873849}"/>
              </a:ext>
            </a:extLst>
          </p:cNvPr>
          <p:cNvSpPr txBox="1">
            <a:spLocks/>
          </p:cNvSpPr>
          <p:nvPr/>
        </p:nvSpPr>
        <p:spPr>
          <a:xfrm>
            <a:off x="323528" y="970781"/>
            <a:ext cx="8458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578E70FA-20B9-4AC0-8629-C4A5E6695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1837" y="2640434"/>
            <a:ext cx="2600325" cy="952500"/>
          </a:xfrm>
          <a:prstGeom prst="rect">
            <a:avLst/>
          </a:prstGeom>
        </p:spPr>
      </p:pic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xmlns="" id="{A4C75B88-27B7-4CCB-8E5B-38F15B852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9049463"/>
              </p:ext>
            </p:extLst>
          </p:nvPr>
        </p:nvGraphicFramePr>
        <p:xfrm>
          <a:off x="2320380" y="3782660"/>
          <a:ext cx="4464496" cy="1289414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6419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25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247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PARANÁ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475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39B6E782-DEA7-4F2D-A80C-957C932B879E}"/>
              </a:ext>
            </a:extLst>
          </p:cNvPr>
          <p:cNvSpPr txBox="1">
            <a:spLocks/>
          </p:cNvSpPr>
          <p:nvPr/>
        </p:nvSpPr>
        <p:spPr>
          <a:xfrm>
            <a:off x="323528" y="1078349"/>
            <a:ext cx="8458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89811C99-FA91-4C45-8E1F-649EFFDE9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9127" y="2569111"/>
            <a:ext cx="1267002" cy="1419423"/>
          </a:xfrm>
          <a:prstGeom prst="rect">
            <a:avLst/>
          </a:prstGeom>
        </p:spPr>
      </p:pic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xmlns="" id="{908D2D97-69B9-4C4B-AE9C-E23873A33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06105968"/>
              </p:ext>
            </p:extLst>
          </p:nvPr>
        </p:nvGraphicFramePr>
        <p:xfrm>
          <a:off x="2320380" y="4211288"/>
          <a:ext cx="4464496" cy="1289414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6419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25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247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MINAS GERAIS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974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65D637C1-1003-4F6C-B7C8-44E5FC1E3980}"/>
              </a:ext>
            </a:extLst>
          </p:cNvPr>
          <p:cNvSpPr txBox="1">
            <a:spLocks/>
          </p:cNvSpPr>
          <p:nvPr/>
        </p:nvSpPr>
        <p:spPr>
          <a:xfrm>
            <a:off x="323528" y="1378206"/>
            <a:ext cx="8458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3EFE505C-0CF0-45D2-935F-78E5228D4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3078" y="2886702"/>
            <a:ext cx="1559099" cy="1257673"/>
          </a:xfrm>
          <a:prstGeom prst="rect">
            <a:avLst/>
          </a:prstGeom>
        </p:spPr>
      </p:pic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xmlns="" id="{E8C77BC4-4FA4-4733-9937-365B5D161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7362632"/>
              </p:ext>
            </p:extLst>
          </p:nvPr>
        </p:nvGraphicFramePr>
        <p:xfrm>
          <a:off x="2411760" y="4437715"/>
          <a:ext cx="4166173" cy="149161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4653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00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4232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8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FEDERAL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8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GOIAIS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8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336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CF858AC1-2257-4AAE-9348-3693D37E4A7A}"/>
              </a:ext>
            </a:extLst>
          </p:cNvPr>
          <p:cNvSpPr txBox="1">
            <a:spLocks/>
          </p:cNvSpPr>
          <p:nvPr/>
        </p:nvSpPr>
        <p:spPr>
          <a:xfrm>
            <a:off x="323528" y="1363531"/>
            <a:ext cx="8458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Quantitativo de alunos por Estado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3B915FB-B6E3-4C71-AE59-9EADE798A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8552" y="2707542"/>
            <a:ext cx="1368152" cy="1710190"/>
          </a:xfrm>
          <a:prstGeom prst="rect">
            <a:avLst/>
          </a:prstGeom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xmlns="" id="{C3627750-0319-46C5-8623-179505960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82278065"/>
              </p:ext>
            </p:extLst>
          </p:nvPr>
        </p:nvGraphicFramePr>
        <p:xfrm>
          <a:off x="2320380" y="4568478"/>
          <a:ext cx="4464496" cy="1289414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6419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25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247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ESTADO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Nº DE ALUNOS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RONDÔNIA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79911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9912"/>
            <a:ext cx="1596107" cy="1205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115269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634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Graduação Discentes</a:t>
            </a:r>
            <a:endParaRPr lang="pt-BR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130424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000099" cy="75563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00" y="-24"/>
            <a:ext cx="857256" cy="64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74639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8580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600" dirty="0" smtClean="0"/>
              <a:t>Graduação dos Discentes</a:t>
            </a:r>
            <a:endParaRPr lang="pt-BR" sz="6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sz="5400" dirty="0" smtClean="0"/>
          </a:p>
          <a:p>
            <a:pPr algn="ctr"/>
            <a:r>
              <a:rPr lang="pt-BR" sz="5400" dirty="0" smtClean="0"/>
              <a:t>EXATAS </a:t>
            </a:r>
            <a:r>
              <a:rPr lang="pt-BR" sz="5400" dirty="0" smtClean="0"/>
              <a:t>– 57%</a:t>
            </a:r>
          </a:p>
          <a:p>
            <a:pPr algn="ctr"/>
            <a:r>
              <a:rPr lang="pt-BR" sz="5400" dirty="0" smtClean="0"/>
              <a:t>HUMANAS – 32%</a:t>
            </a:r>
          </a:p>
          <a:p>
            <a:pPr algn="ctr"/>
            <a:r>
              <a:rPr lang="pt-BR" sz="5400" dirty="0" smtClean="0"/>
              <a:t>BIOLÓGICAS – 11%</a:t>
            </a:r>
          </a:p>
          <a:p>
            <a:pPr marL="0" indent="0" algn="ctr">
              <a:buNone/>
            </a:pPr>
            <a:endParaRPr lang="pt-BR" sz="3200" dirty="0"/>
          </a:p>
        </p:txBody>
      </p:sp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000099" cy="75563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00" y="-24"/>
            <a:ext cx="857256" cy="64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084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Graduação Docentes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000099" cy="75563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00" y="-24"/>
            <a:ext cx="857256" cy="64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00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36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dirty="0" smtClean="0"/>
              <a:t>Graduação dos Docentes</a:t>
            </a:r>
            <a:endParaRPr lang="pt-BR" sz="7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sz="5400" dirty="0" smtClean="0"/>
          </a:p>
          <a:p>
            <a:pPr algn="ctr"/>
            <a:r>
              <a:rPr lang="pt-BR" sz="5400" dirty="0" smtClean="0"/>
              <a:t>Exatas </a:t>
            </a:r>
            <a:r>
              <a:rPr lang="pt-BR" sz="5400" dirty="0" smtClean="0"/>
              <a:t>– 55%</a:t>
            </a:r>
          </a:p>
          <a:p>
            <a:pPr algn="ctr"/>
            <a:r>
              <a:rPr lang="pt-BR" sz="5400" dirty="0" smtClean="0"/>
              <a:t>Humanas – 26%</a:t>
            </a:r>
          </a:p>
          <a:p>
            <a:pPr algn="ctr"/>
            <a:r>
              <a:rPr lang="pt-BR" sz="5400" dirty="0" smtClean="0"/>
              <a:t>Biológicas – 19%</a:t>
            </a:r>
          </a:p>
          <a:p>
            <a:pPr algn="ctr"/>
            <a:endParaRPr lang="pt-BR" sz="3600" dirty="0"/>
          </a:p>
        </p:txBody>
      </p:sp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000099" cy="75563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00" y="-24"/>
            <a:ext cx="857256" cy="64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95285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488" y="72562"/>
            <a:ext cx="4041882" cy="1325563"/>
          </a:xfrm>
        </p:spPr>
        <p:txBody>
          <a:bodyPr>
            <a:normAutofit fontScale="90000"/>
          </a:bodyPr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ENCONTRO DE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PARTIDA </a:t>
            </a:r>
            <a:b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DOCENTES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348" y="1510155"/>
            <a:ext cx="7929618" cy="5157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141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08465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PROCESSO SELETIVO - PROFÁGUA UEA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234027"/>
            <a:ext cx="3341688" cy="3341688"/>
          </a:xfrm>
        </p:spPr>
      </p:pic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6659" y="2234028"/>
            <a:ext cx="3348920" cy="334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80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045007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PROCESSO SELETIVO - PROFÁGUA UERJ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5345" y="2265671"/>
            <a:ext cx="4646736" cy="4122308"/>
          </a:xfrm>
        </p:spPr>
      </p:pic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307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08465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PROCESSO SELETIVO - PROFÁGUA UFPE</a:t>
            </a:r>
          </a:p>
        </p:txBody>
      </p:sp>
      <p:pic>
        <p:nvPicPr>
          <p:cNvPr id="7" name="Espaço Reservado para Conteúdo 6" descr="IMG-20160709-WA00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1863" y="2322009"/>
            <a:ext cx="4818692" cy="3854954"/>
          </a:xfrm>
        </p:spPr>
      </p:pic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88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08465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PROCESSO SELETIVO - PROFÁGUA UFES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2976" y="2107335"/>
            <a:ext cx="6334219" cy="4750665"/>
          </a:xfrm>
        </p:spPr>
      </p:pic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430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08465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PROCESSO SELETIVO - PROFÁGUA UFRGS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078" y="2234028"/>
            <a:ext cx="3777481" cy="3777481"/>
          </a:xfrm>
        </p:spPr>
      </p:pic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9649" y="2132196"/>
            <a:ext cx="4213274" cy="421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488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08465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PROCESSO SELETIVO - PROFÁGUA UNESP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2114412"/>
            <a:ext cx="4455584" cy="4743588"/>
          </a:xfrm>
        </p:spPr>
      </p:pic>
      <p:pic>
        <p:nvPicPr>
          <p:cNvPr id="4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54770" y="2114412"/>
            <a:ext cx="4689230" cy="47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764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blob:https://web.whatsapp.com/64a53187-7591-40dd-844c-c7370daeb43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28" name="AutoShape 4" descr="blob:https://web.whatsapp.com/64a53187-7591-40dd-844c-c7370daeb43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30" name="AutoShape 6" descr="blob:https://web.whatsapp.com/64a53187-7591-40dd-844c-c7370daeb43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 descr="FOTO_SEMINARIO_BRASILIA_2017.jpg"/>
          <p:cNvPicPr>
            <a:picLocks noChangeAspect="1"/>
          </p:cNvPicPr>
          <p:nvPr/>
        </p:nvPicPr>
        <p:blipFill>
          <a:blip r:embed="rId2"/>
          <a:srcRect b="11723"/>
          <a:stretch>
            <a:fillRect/>
          </a:stretch>
        </p:blipFill>
        <p:spPr>
          <a:xfrm>
            <a:off x="0" y="1550223"/>
            <a:ext cx="9144000" cy="5379239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28650" y="64291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º SEMINÁRIO NACIONAL  2017 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apa-do-livr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"/>
            <a:ext cx="4584060" cy="6857999"/>
          </a:xfrm>
          <a:prstGeom prst="rect">
            <a:avLst/>
          </a:prstGeom>
          <a:noFill/>
        </p:spPr>
      </p:pic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1470" y="1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7290" y="35358"/>
            <a:ext cx="1164747" cy="871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7290" y="35358"/>
            <a:ext cx="1164747" cy="871579"/>
          </a:xfrm>
          <a:prstGeom prst="rect">
            <a:avLst/>
          </a:prstGeom>
        </p:spPr>
      </p:pic>
      <p:pic>
        <p:nvPicPr>
          <p:cNvPr id="8" name="Imagem 7"/>
          <p:cNvPicPr/>
          <p:nvPr/>
        </p:nvPicPr>
        <p:blipFill>
          <a:blip r:embed="rId3"/>
          <a:srcRect l="29982" t="12636" r="31393" b="9903"/>
          <a:stretch>
            <a:fillRect/>
          </a:stretch>
        </p:blipFill>
        <p:spPr bwMode="auto">
          <a:xfrm>
            <a:off x="642910" y="0"/>
            <a:ext cx="7429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  <p:pic>
        <p:nvPicPr>
          <p:cNvPr id="8" name="Picture 2" descr="https://scontent-gru2-1.xx.fbcdn.net/hphotos-xfa1/v/t1.0-9/12038197_947072272056485_5431890052752972786_n.jpg?oh=b31ef80f75b06ddbae68e9ce2b5cad4c&amp;oe=5784D52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1142984"/>
            <a:ext cx="7810533" cy="53548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28596" y="363939"/>
            <a:ext cx="828677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7200" b="1" dirty="0" smtClean="0"/>
          </a:p>
          <a:p>
            <a:pPr algn="ctr"/>
            <a:r>
              <a:rPr lang="pt-BR" sz="7200" b="1" dirty="0" smtClean="0"/>
              <a:t>Muito obrigado </a:t>
            </a:r>
          </a:p>
          <a:p>
            <a:pPr algn="ctr"/>
            <a:r>
              <a:rPr lang="pt-BR" sz="7200" b="1" dirty="0" smtClean="0"/>
              <a:t>a todos</a:t>
            </a:r>
          </a:p>
          <a:p>
            <a:endParaRPr lang="pt-BR" sz="4000" dirty="0" smtClean="0"/>
          </a:p>
          <a:p>
            <a:endParaRPr lang="pt-BR" sz="4000" dirty="0" smtClean="0"/>
          </a:p>
          <a:p>
            <a:pPr algn="ctr"/>
            <a:r>
              <a:rPr lang="pt-BR" sz="4000" dirty="0" smtClean="0"/>
              <a:t>Prof. Jefferson Nascimento de Oliveira</a:t>
            </a:r>
          </a:p>
          <a:p>
            <a:pPr algn="ctr"/>
            <a:r>
              <a:rPr lang="pt-BR" sz="4000" dirty="0" smtClean="0">
                <a:hlinkClick r:id="rId2"/>
              </a:rPr>
              <a:t>jefferson.nascimento@unesp.br</a:t>
            </a:r>
            <a:endParaRPr lang="pt-BR" sz="4000" dirty="0" smtClean="0"/>
          </a:p>
          <a:p>
            <a:pPr algn="ctr"/>
            <a:r>
              <a:rPr lang="pt-BR" sz="4000" dirty="0" smtClean="0"/>
              <a:t> </a:t>
            </a:r>
            <a:endParaRPr lang="pt-BR" sz="4000" dirty="0"/>
          </a:p>
        </p:txBody>
      </p:sp>
      <p:pic>
        <p:nvPicPr>
          <p:cNvPr id="5" name="Picture 4" descr="logo_ofici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985" y="0"/>
            <a:ext cx="178593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596107" cy="120594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4341" y="35358"/>
            <a:ext cx="1302010" cy="97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1924</Words>
  <Application>Microsoft Office PowerPoint</Application>
  <PresentationFormat>Apresentação na tela (4:3)</PresentationFormat>
  <Paragraphs>651</Paragraphs>
  <Slides>88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4</vt:i4>
      </vt:variant>
      <vt:variant>
        <vt:lpstr>Títulos de slides</vt:lpstr>
      </vt:variant>
      <vt:variant>
        <vt:i4>88</vt:i4>
      </vt:variant>
    </vt:vector>
  </HeadingPairs>
  <TitlesOfParts>
    <vt:vector size="93" baseType="lpstr">
      <vt:lpstr>Tema do Office</vt:lpstr>
      <vt:lpstr>???</vt:lpstr>
      <vt:lpstr>???</vt:lpstr>
      <vt:lpstr>???</vt:lpstr>
      <vt:lpstr>\\PROFAGUA-02\Compartilhado\03. INSCRIÇÕES 2018\Candidatos aprovados_Latts.xlsx!Planilha2![Candidatos aprovados_Latts.xlsx]Planilha2 Gráfico 3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Linhas de pesquisa</vt:lpstr>
      <vt:lpstr>Linhas de pesquisa</vt:lpstr>
      <vt:lpstr>Linhas de pesquisa </vt:lpstr>
      <vt:lpstr>Linhas de pesquisa</vt:lpstr>
      <vt:lpstr>Linhas de pesquisa</vt:lpstr>
      <vt:lpstr>Ensino à Distância</vt:lpstr>
      <vt:lpstr>Ensino à Distância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PROCESSO SELETIVO 2016</vt:lpstr>
      <vt:lpstr>PERFIL DOS APROVADOS</vt:lpstr>
      <vt:lpstr>Quantitativo de alunos por Estado</vt:lpstr>
      <vt:lpstr>Quantitativo de alunos por Estado</vt:lpstr>
      <vt:lpstr>Quantitativo de alunos por Estado</vt:lpstr>
      <vt:lpstr>Quantitativo de alunos por Estado</vt:lpstr>
      <vt:lpstr>Quantitativo de alunos por Estado</vt:lpstr>
      <vt:lpstr>Quantitativo de alunos por Estado</vt:lpstr>
      <vt:lpstr>PROCESSO SELETIVO 2017</vt:lpstr>
      <vt:lpstr>PERFIL DOS APROVADOS 2017</vt:lpstr>
      <vt:lpstr>Quantitativo de alunos por Estado</vt:lpstr>
      <vt:lpstr>Quantitativo de alunos por Estado</vt:lpstr>
      <vt:lpstr>Slide 51</vt:lpstr>
      <vt:lpstr>Slide 52</vt:lpstr>
      <vt:lpstr>Slide 53</vt:lpstr>
      <vt:lpstr>Slide 54</vt:lpstr>
      <vt:lpstr>Processo Seletivo 2018</vt:lpstr>
      <vt:lpstr>PERFIL DOS APROVADOS 2018</vt:lpstr>
      <vt:lpstr>Slide 57</vt:lpstr>
      <vt:lpstr>Slide 58</vt:lpstr>
      <vt:lpstr>Quantitativo de alunos por Estado</vt:lpstr>
      <vt:lpstr>Quantitativo de alunos por Estado</vt:lpstr>
      <vt:lpstr>Quantitativo de alunos por Estado</vt:lpstr>
      <vt:lpstr>Quantitativo de alunos por Estado</vt:lpstr>
      <vt:lpstr>Quantitativo de alunos por Estado</vt:lpstr>
      <vt:lpstr>Quantitativo de alunos por Estado</vt:lpstr>
      <vt:lpstr>Quantitativo de alunos por Estado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Graduação Discentes</vt:lpstr>
      <vt:lpstr>Graduação dos Discentes</vt:lpstr>
      <vt:lpstr>Graduação Docentes</vt:lpstr>
      <vt:lpstr>Graduação dos Docentes</vt:lpstr>
      <vt:lpstr>ENCONTRO DE PARTIDA  DOCENTES</vt:lpstr>
      <vt:lpstr>PROCESSO SELETIVO - PROFÁGUA UEA</vt:lpstr>
      <vt:lpstr>PROCESSO SELETIVO - PROFÁGUA UERJ</vt:lpstr>
      <vt:lpstr>PROCESSO SELETIVO - PROFÁGUA UFPE</vt:lpstr>
      <vt:lpstr>PROCESSO SELETIVO - PROFÁGUA UFES</vt:lpstr>
      <vt:lpstr>PROCESSO SELETIVO - PROFÁGUA UFRGS</vt:lpstr>
      <vt:lpstr>PROCESSO SELETIVO - PROFÁGUA UNESP</vt:lpstr>
      <vt:lpstr>1 º SEMINÁRIO NACIONAL  2017 </vt:lpstr>
      <vt:lpstr>Slide 85</vt:lpstr>
      <vt:lpstr>Slide 86</vt:lpstr>
      <vt:lpstr>Slide 87</vt:lpstr>
      <vt:lpstr>Slide 88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jefferson</dc:creator>
  <cp:lastModifiedBy>jefferson</cp:lastModifiedBy>
  <cp:revision>19</cp:revision>
  <dcterms:created xsi:type="dcterms:W3CDTF">2017-09-28T02:23:15Z</dcterms:created>
  <dcterms:modified xsi:type="dcterms:W3CDTF">2019-08-07T15:35:52Z</dcterms:modified>
</cp:coreProperties>
</file>