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542" r:id="rId2"/>
    <p:sldId id="568" r:id="rId3"/>
    <p:sldId id="570" r:id="rId4"/>
    <p:sldId id="569" r:id="rId5"/>
    <p:sldId id="576" r:id="rId6"/>
    <p:sldId id="573" r:id="rId7"/>
    <p:sldId id="560" r:id="rId8"/>
    <p:sldId id="574" r:id="rId9"/>
    <p:sldId id="575" r:id="rId10"/>
    <p:sldId id="571" r:id="rId11"/>
    <p:sldId id="565" r:id="rId12"/>
    <p:sldId id="577" r:id="rId13"/>
    <p:sldId id="578" r:id="rId14"/>
    <p:sldId id="559" r:id="rId15"/>
    <p:sldId id="579" r:id="rId16"/>
    <p:sldId id="566" r:id="rId17"/>
    <p:sldId id="580" r:id="rId18"/>
    <p:sldId id="562" r:id="rId19"/>
    <p:sldId id="581" r:id="rId20"/>
    <p:sldId id="582" r:id="rId21"/>
    <p:sldId id="583" r:id="rId22"/>
    <p:sldId id="584" r:id="rId23"/>
    <p:sldId id="585" r:id="rId24"/>
    <p:sldId id="586" r:id="rId25"/>
    <p:sldId id="587" r:id="rId26"/>
    <p:sldId id="564" r:id="rId27"/>
    <p:sldId id="588" r:id="rId28"/>
    <p:sldId id="589" r:id="rId29"/>
    <p:sldId id="590" r:id="rId30"/>
    <p:sldId id="591" r:id="rId31"/>
    <p:sldId id="592" r:id="rId32"/>
    <p:sldId id="593" r:id="rId3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F0D"/>
    <a:srgbClr val="0B4257"/>
    <a:srgbClr val="001643"/>
    <a:srgbClr val="1B2213"/>
    <a:srgbClr val="03373D"/>
    <a:srgbClr val="054148"/>
    <a:srgbClr val="E1650A"/>
    <a:srgbClr val="FF7006"/>
    <a:srgbClr val="45D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8"/>
    <p:restoredTop sz="86420"/>
  </p:normalViewPr>
  <p:slideViewPr>
    <p:cSldViewPr snapToGrid="0" snapToObjects="1">
      <p:cViewPr varScale="1">
        <p:scale>
          <a:sx n="73" d="100"/>
          <a:sy n="73" d="100"/>
        </p:scale>
        <p:origin x="43" y="72"/>
      </p:cViewPr>
      <p:guideLst/>
    </p:cSldViewPr>
  </p:slideViewPr>
  <p:outlineViewPr>
    <p:cViewPr>
      <p:scale>
        <a:sx n="33" d="100"/>
        <a:sy n="33" d="100"/>
      </p:scale>
      <p:origin x="0" y="-1427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2A8E1-4855-3B47-A59A-A5D352C1A1B5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D3243-5E9E-954F-B5A7-4EFD7944B1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078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156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1024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423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570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466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22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889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780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529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1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588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6286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593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994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412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506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3730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087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448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4874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30873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957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2240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8193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9068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3243-5E9E-954F-B5A7-4EFD7944B1DB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5989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CC7CF-27A1-F243-B64D-0BA6E826D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F12C59-EE4E-A446-9293-2D56DC682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B5A714-9E5D-E349-911E-F3A8F486D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91EB07-D784-3743-8995-F9B8C3E5D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C52758-01C7-9342-AB93-EBA42F62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32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2492D-B749-204D-B79F-DF675F6F0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1DCCC1-38B0-D146-BE46-7F92C3E31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A95CAD-BE52-8A4A-8AEE-C8A4C89BD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A2395F-5D95-FF4B-ABFA-7CBFD40A5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1BCC97-5C2A-3C4C-931E-21EE02E91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0797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EF266F-4761-084A-8807-350D264B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986A93-768D-0A45-A067-EFCA9E5F2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E933AC-5A42-F847-BE77-775B1627F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FBE588-09DA-454F-9C97-A7C0AE4D9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1B0922-F3CF-D14A-9AF8-384699A49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560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A9489F-8692-024F-B37A-B8B3A558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518875-CD85-5F43-9F07-5C41B982C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D78822-E9F0-974B-B48F-654BB928B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6A62D8-9431-F548-A1AC-7A25DCACA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A98B7A-088F-5B43-BE19-D88EF9F0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495E38-EB38-7941-9FF9-18B414B14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10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59D4C-EDF8-A94F-ACA6-EA4CAFDE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B98365-FE9F-554A-A314-4469F662C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CEF252-4C2A-A74D-9887-91B96F47C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DE1892C-BCB2-BD48-B154-A6E185FE1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1997BE7-FAC9-1C4D-AB32-28EDBFA6EB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976E69B-4026-3941-A8A8-C6FD36C4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98ADC2D-7F0D-7D42-A287-75D822BCB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B15DA23-85DA-F64A-A009-368E68905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697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CEED03-5F62-AA4B-AC10-6A205E20C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CB44555-E263-F145-99CC-DFEF99709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4EF240-E62D-9C41-92D6-B294E92C9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94FA555-22DB-D548-9FBC-7835D2DED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65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C3065D1-8E19-5D4C-94C4-B3C46AB49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DBA5FC3-B880-0A49-A648-DFD0BA6D6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FC4395-881C-8343-943A-3734CB6A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42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4CEC82-3A0E-3844-B686-3FC8376E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63B2F2-32F9-0C45-AB35-4C7AB7934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5B74D9-E048-964B-8798-A56EE3983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92F840-1745-EB4F-8020-5ACE39C60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561E07-74A7-0245-B1D2-89DD79B31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033D83-4262-B142-8543-2485CD72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687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BC26C-F364-0448-A224-86F23E6F7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F42BAD4-7181-294E-8797-6140712EBF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06E2A06-230D-EF4F-AFC3-8A0F0D116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859FE7-6150-374E-A23C-58B0231BC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5D5054-7C0B-9149-AE42-C98F7AE1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4B0E89-29CF-3443-8BCC-C398F083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981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FC3B6-4D92-D348-A0FF-4D6BC545D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4C1EDB2-C7AF-9F4A-BBA9-FD9C7DBC0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26D083-0FCF-AD49-857A-146AB785D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043415-6D7F-744F-B4CF-DD2D8CD74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A1310C-0DC4-DC43-A321-14961E237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19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7326CB-9FDE-3145-80BA-D037C33E40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0FDD69-7A0B-1A40-93BD-9B8300078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34A6D8-B582-B840-9D4B-56697CBE9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B45EC5-0634-484B-9150-1836153E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EF5447-F378-FE43-9601-7D7581909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399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D9DA963-BB39-314A-9C6F-EAFBB822B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3A1C82-0489-0347-BBAA-F52DF6043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D1BA3C-5EDB-A144-847B-BD7BAC754D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DF7A4-9D68-604B-9026-2BA9606011DE}" type="datetimeFigureOut">
              <a:rPr lang="pt-BR" smtClean="0"/>
              <a:t>07/02/2020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5C99B2-1D32-2D42-A721-5EDBA3051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44D7F-83F7-EA48-BC2C-A243ABD86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5120E-1A3B-9E44-ACC9-D67BFE710E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38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78147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Picture 4" descr="Logo_branc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57"/>
          <a:stretch/>
        </p:blipFill>
        <p:spPr>
          <a:xfrm rot="16200000">
            <a:off x="6318482" y="1702859"/>
            <a:ext cx="8652913" cy="345226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075A0B9-5A9C-6B4A-9B4C-E7B9380EBC2E}"/>
              </a:ext>
            </a:extLst>
          </p:cNvPr>
          <p:cNvSpPr txBox="1"/>
          <p:nvPr/>
        </p:nvSpPr>
        <p:spPr>
          <a:xfrm>
            <a:off x="694268" y="1163656"/>
            <a:ext cx="7847789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Crea-SP</a:t>
            </a:r>
          </a:p>
          <a:p>
            <a:endParaRPr lang="pt-BR" sz="3200" dirty="0" smtClean="0">
              <a:solidFill>
                <a:schemeClr val="bg1"/>
              </a:solidFill>
              <a:latin typeface="Circular Std Book" panose="020B0604020101020102" pitchFamily="34" charset="0"/>
              <a:cs typeface="Circular Std Book" panose="020B0604020101020102" pitchFamily="34" charset="0"/>
            </a:endParaRPr>
          </a:p>
          <a:p>
            <a:r>
              <a:rPr lang="pt-BR" sz="3200" dirty="0" smtClean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Plano de Comunicação Publicitária - 2020</a:t>
            </a:r>
          </a:p>
          <a:p>
            <a:endParaRPr lang="pt-BR" sz="28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8880EA4-1C8B-D24A-83DC-58552CAFF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01" y="3458228"/>
            <a:ext cx="2823996" cy="27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22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31774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 Publicitária </a:t>
            </a:r>
          </a:p>
          <a:p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junho e agosto de 2020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0FE3B91-5320-C949-AB3A-1158778CFB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6119" y="2241407"/>
            <a:ext cx="3900728" cy="253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31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2381621" y="2048835"/>
            <a:ext cx="61318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Campanha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publicitária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Criação e produção de filme publicitário.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Veiculação em emissoras de TV com sinal aberto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para capital e interior do Estado de São Paulo.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Períodos: junho e agosto de 2020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Conceitos: enaltecer as engenharias e a importância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dos engenheiros; reforçar que a missão essencial do  Crea-SP é fiscalizar para a segurança da sociedade.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$ 8.000.000,00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15463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3800669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2930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Triângulo 27">
            <a:extLst>
              <a:ext uri="{FF2B5EF4-FFF2-40B4-BE49-F238E27FC236}">
                <a16:creationId xmlns:a16="http://schemas.microsoft.com/office/drawing/2014/main" id="{02CD54D8-4324-2E4D-85D0-FF0CE594CC9D}"/>
              </a:ext>
            </a:extLst>
          </p:cNvPr>
          <p:cNvSpPr/>
          <p:nvPr/>
        </p:nvSpPr>
        <p:spPr>
          <a:xfrm rot="5400000">
            <a:off x="4474062" y="565878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0A07BDC4-951B-1044-97F0-CB4FFCBB6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" y="3609306"/>
            <a:ext cx="3108354" cy="291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9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2088329" cy="1901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Memória Viva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Março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68BF2AD-73C9-3444-BF89-51387326A1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37"/>
          <a:stretch/>
        </p:blipFill>
        <p:spPr>
          <a:xfrm rot="5400000">
            <a:off x="2904260" y="1545697"/>
            <a:ext cx="2434614" cy="385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05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246864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2770134" y="2067123"/>
            <a:ext cx="65935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São Paulo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Memória Viva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0" y="0"/>
            <a:ext cx="7857743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 que divulga os patrimônios históricos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São Paulo – capital e interior.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Veiculação nas estações do metrô, da linha amarela, e nas redes sociais do Crea-SP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Período: março de 2020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Conceito: A engenharia ajuda a preservar a memória cultural.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$ 750.000,00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198522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427732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3369020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Triângulo 27">
            <a:extLst>
              <a:ext uri="{FF2B5EF4-FFF2-40B4-BE49-F238E27FC236}">
                <a16:creationId xmlns:a16="http://schemas.microsoft.com/office/drawing/2014/main" id="{02CD54D8-4324-2E4D-85D0-FF0CE594CC9D}"/>
              </a:ext>
            </a:extLst>
          </p:cNvPr>
          <p:cNvSpPr/>
          <p:nvPr/>
        </p:nvSpPr>
        <p:spPr>
          <a:xfrm rot="5400000">
            <a:off x="4474062" y="56611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474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2770134" y="2067123"/>
            <a:ext cx="65935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Avenir Medium" panose="02000503020000020003" pitchFamily="2" charset="0"/>
              </a:rPr>
              <a:t>São Paulo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Avenir Medium" panose="02000503020000020003" pitchFamily="2" charset="0"/>
              </a:rPr>
              <a:t>Memória Viva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0" y="0"/>
            <a:ext cx="1224686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DB2FB15-9BD4-794E-B77C-93C42CDC2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3" y="3216"/>
            <a:ext cx="5987530" cy="334562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DBCB15B-283F-1245-B2FB-539A9D256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" y="3525810"/>
            <a:ext cx="6005818" cy="334255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EB08499-949E-B749-86E3-5DC2442DD47C}"/>
              </a:ext>
            </a:extLst>
          </p:cNvPr>
          <p:cNvSpPr/>
          <p:nvPr/>
        </p:nvSpPr>
        <p:spPr>
          <a:xfrm>
            <a:off x="5982038" y="0"/>
            <a:ext cx="6264826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DF3B867-1B8C-A348-844C-218A987DD42D}"/>
              </a:ext>
            </a:extLst>
          </p:cNvPr>
          <p:cNvSpPr txBox="1"/>
          <p:nvPr/>
        </p:nvSpPr>
        <p:spPr>
          <a:xfrm>
            <a:off x="6345936" y="457779"/>
            <a:ext cx="566928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Capitalizar para a imagem do Crea-SP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as contribuições da engenharia para a sociedade. Dois exemplos: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19" name="Triângulo 18">
            <a:extLst>
              <a:ext uri="{FF2B5EF4-FFF2-40B4-BE49-F238E27FC236}">
                <a16:creationId xmlns:a16="http://schemas.microsoft.com/office/drawing/2014/main" id="{DF77325F-587B-5043-A77F-70FEFC2CC2AA}"/>
              </a:ext>
            </a:extLst>
          </p:cNvPr>
          <p:cNvSpPr/>
          <p:nvPr/>
        </p:nvSpPr>
        <p:spPr>
          <a:xfrm rot="5400000">
            <a:off x="5876142" y="27655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Triângulo 19">
            <a:extLst>
              <a:ext uri="{FF2B5EF4-FFF2-40B4-BE49-F238E27FC236}">
                <a16:creationId xmlns:a16="http://schemas.microsoft.com/office/drawing/2014/main" id="{ED5055BC-3447-1E42-BDA2-9575E6968D93}"/>
              </a:ext>
            </a:extLst>
          </p:cNvPr>
          <p:cNvSpPr/>
          <p:nvPr/>
        </p:nvSpPr>
        <p:spPr>
          <a:xfrm rot="5400000">
            <a:off x="5857854" y="627681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F72624C-1660-114C-8EA0-4A19B3E2237A}"/>
              </a:ext>
            </a:extLst>
          </p:cNvPr>
          <p:cNvSpPr/>
          <p:nvPr/>
        </p:nvSpPr>
        <p:spPr>
          <a:xfrm>
            <a:off x="6363786" y="2578869"/>
            <a:ext cx="6096000" cy="9600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Farol Santander, cidade de São Paulo,  </a:t>
            </a:r>
          </a:p>
          <a:p>
            <a:pPr>
              <a:lnSpc>
                <a:spcPts val="3580"/>
              </a:lnSpc>
            </a:pPr>
            <a:endParaRPr lang="pt-BR" sz="20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6832467-9018-1942-B659-A51CFD3DB39A}"/>
              </a:ext>
            </a:extLst>
          </p:cNvPr>
          <p:cNvSpPr/>
          <p:nvPr/>
        </p:nvSpPr>
        <p:spPr>
          <a:xfrm>
            <a:off x="6391470" y="3814670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Escola de Agricultura Luiz de Queiroz, Piracicaba.  </a:t>
            </a:r>
          </a:p>
        </p:txBody>
      </p:sp>
    </p:spTree>
    <p:extLst>
      <p:ext uri="{BB962C8B-B14F-4D97-AF65-F5344CB8AC3E}">
        <p14:creationId xmlns:p14="http://schemas.microsoft.com/office/powerpoint/2010/main" val="200407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1778692" cy="1901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Crea Jovem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agosto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D69BF34-4884-3C44-BE2C-AA0E6E14313B}"/>
              </a:ext>
            </a:extLst>
          </p:cNvPr>
          <p:cNvSpPr/>
          <p:nvPr/>
        </p:nvSpPr>
        <p:spPr>
          <a:xfrm>
            <a:off x="2197523" y="2251811"/>
            <a:ext cx="3852671" cy="230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A9FE9D6-03E9-364D-AAED-A27BD5A8C6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1"/>
          <a:stretch/>
        </p:blipFill>
        <p:spPr>
          <a:xfrm>
            <a:off x="2832113" y="2267280"/>
            <a:ext cx="2504888" cy="228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75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246864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2898375" y="1957395"/>
            <a:ext cx="67217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Crea Jovem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0" y="0"/>
            <a:ext cx="7857743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 para divulgar que estarão abertas as inscrições para o Crea Jovem 2020.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Veiculação nas estações do metrô, da linha amarela, e nas redes sociais do Crea-SP, repetindo o alcance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mídia obtido em 2019.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Período: agosto de 2020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Conceito: a ser definido pelo tema do Crea Jovem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$ 500.000,00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198522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473452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38445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Triângulo 27">
            <a:extLst>
              <a:ext uri="{FF2B5EF4-FFF2-40B4-BE49-F238E27FC236}">
                <a16:creationId xmlns:a16="http://schemas.microsoft.com/office/drawing/2014/main" id="{02CD54D8-4324-2E4D-85D0-FF0CE594CC9D}"/>
              </a:ext>
            </a:extLst>
          </p:cNvPr>
          <p:cNvSpPr/>
          <p:nvPr/>
        </p:nvSpPr>
        <p:spPr>
          <a:xfrm rot="5400000">
            <a:off x="4474062" y="56611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0427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3005951" cy="1901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Minuto da Engenharia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Durante todo o ano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5041973-7077-6D4D-90D8-88EE02BE98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0" t="1866" r="1651" b="19032"/>
          <a:stretch/>
        </p:blipFill>
        <p:spPr>
          <a:xfrm>
            <a:off x="2197523" y="2251811"/>
            <a:ext cx="3857036" cy="230104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25D1496-C544-0644-8C66-77C0D7AFB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235" y="2222804"/>
            <a:ext cx="3875324" cy="233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37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246864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0" y="1939107"/>
            <a:ext cx="382340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Minuto da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Engenharia</a:t>
            </a: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0" y="0"/>
            <a:ext cx="7857743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Produção de vídeos com conteúdo que esclarece e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orienta os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públicos-alvos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prioritários do Crea-SP.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Veiculação nas redes sociais do Conselho.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Período: de fevereiro a dezembro de 2020.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Temas: mensagens do presidente, animações sobre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assuntos pertinentes ao Crea-SP; realizações e perspectivas da engenharia.   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$ 700.000,00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198522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3856700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2930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Triângulo 27">
            <a:extLst>
              <a:ext uri="{FF2B5EF4-FFF2-40B4-BE49-F238E27FC236}">
                <a16:creationId xmlns:a16="http://schemas.microsoft.com/office/drawing/2014/main" id="{02CD54D8-4324-2E4D-85D0-FF0CE594CC9D}"/>
              </a:ext>
            </a:extLst>
          </p:cNvPr>
          <p:cNvSpPr/>
          <p:nvPr/>
        </p:nvSpPr>
        <p:spPr>
          <a:xfrm rot="5400000">
            <a:off x="4474062" y="56611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63746E2-63F4-024C-B266-F5111A1AD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58" y="3504658"/>
            <a:ext cx="3186768" cy="299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68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3163943" cy="1901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Datas Comemorativas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março a dezembro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CC23BC5-26BF-CD4B-9E63-CD25A6A438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4"/>
          <a:stretch/>
        </p:blipFill>
        <p:spPr>
          <a:xfrm>
            <a:off x="2204810" y="2228065"/>
            <a:ext cx="3845384" cy="229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25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246864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6096" y="1390467"/>
            <a:ext cx="399409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Datas </a:t>
            </a:r>
            <a:r>
              <a:rPr lang="pt-BR" sz="4400" dirty="0" err="1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Comemo-rativas</a:t>
            </a:r>
            <a:endParaRPr lang="pt-BR" sz="4400" dirty="0">
              <a:solidFill>
                <a:schemeClr val="bg1"/>
              </a:solidFill>
              <a:latin typeface="Circular Std Book" panose="020B0604020101020102" pitchFamily="34" charset="0"/>
              <a:cs typeface="Circular Std Book" panose="020B0604020101020102" pitchFamily="34" charset="0"/>
            </a:endParaRP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0" y="0"/>
            <a:ext cx="7857743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 recomendação é diminuir as verbas aplicadas nessas datas, reforçando o orçamento de ações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mais eficazes para atingir os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públicos-alvos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Inserção de posts nas redes sociais do Conselho.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Período: de fevereiro a dezembro de 2020.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Datas: sugestões a seguir. 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$ 250.000,00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47900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519172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4283420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Triângulo 15">
            <a:extLst>
              <a:ext uri="{FF2B5EF4-FFF2-40B4-BE49-F238E27FC236}">
                <a16:creationId xmlns:a16="http://schemas.microsoft.com/office/drawing/2014/main" id="{6D1623AD-7360-0B4D-A9C3-69680025C844}"/>
              </a:ext>
            </a:extLst>
          </p:cNvPr>
          <p:cNvSpPr/>
          <p:nvPr/>
        </p:nvSpPr>
        <p:spPr>
          <a:xfrm rot="5400000">
            <a:off x="4480158" y="336292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9505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246864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6096" y="1390467"/>
            <a:ext cx="399409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Datas </a:t>
            </a:r>
            <a:r>
              <a:rPr lang="pt-BR" sz="4400" dirty="0" err="1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Comemo-rativas</a:t>
            </a:r>
            <a:endParaRPr lang="pt-BR" sz="4400" dirty="0">
              <a:solidFill>
                <a:schemeClr val="bg1"/>
              </a:solidFill>
              <a:latin typeface="Circular Std Book" panose="020B0604020101020102" pitchFamily="34" charset="0"/>
              <a:cs typeface="Circular Std Book" panose="020B0604020101020102" pitchFamily="34" charset="0"/>
            </a:endParaRP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0" y="0"/>
            <a:ext cx="7857743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274899"/>
            <a:ext cx="700884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8 de março, dia da Mulher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29 e 30 de maio, dias do Geógrafo e Geólogo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12 de outubro, dia do Engenheiro Agrônomo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24 de novembro, dia do Tecnólogo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11 de dezembro, dia do Engenheiro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25 de dezembro e 1º de janeiro, Natal e Ano Novo</a:t>
            </a:r>
          </a:p>
          <a:p>
            <a:pPr>
              <a:lnSpc>
                <a:spcPts val="3580"/>
              </a:lnSpc>
            </a:pPr>
            <a:r>
              <a:rPr lang="pt-BR" sz="2400" b="1" dirty="0">
                <a:solidFill>
                  <a:schemeClr val="bg1"/>
                </a:solidFill>
                <a:latin typeface="DIN Alternate" panose="020B0500000000000000" pitchFamily="34" charset="77"/>
              </a:rPr>
              <a:t>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7722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3380028" cy="2362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Outras Campanhas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e Ações + redes sociais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fevereiro a dezembro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5041973-7077-6D4D-90D8-88EE02BE98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0" t="1866" r="1651" b="19032"/>
          <a:stretch/>
        </p:blipFill>
        <p:spPr>
          <a:xfrm>
            <a:off x="2197523" y="2251811"/>
            <a:ext cx="3857036" cy="230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10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246864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6096" y="1865955"/>
            <a:ext cx="399409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Outras Campanhas e Ações + 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redes sociais</a:t>
            </a: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0" y="0"/>
            <a:ext cx="7857743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Reserva de investimentos para outras campanhas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e ações que tiverem relevância e pertinência com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situações e/ou momentos.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Mediante a aprovação da presidência e do CMM.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As verbas que não forem utilizadas podem ser remanejadas para outros investimentos em comunicação.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Reserva: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$ 2.100.000,00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47900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519172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Triângulo 15">
            <a:extLst>
              <a:ext uri="{FF2B5EF4-FFF2-40B4-BE49-F238E27FC236}">
                <a16:creationId xmlns:a16="http://schemas.microsoft.com/office/drawing/2014/main" id="{6D1623AD-7360-0B4D-A9C3-69680025C844}"/>
              </a:ext>
            </a:extLst>
          </p:cNvPr>
          <p:cNvSpPr/>
          <p:nvPr/>
        </p:nvSpPr>
        <p:spPr>
          <a:xfrm rot="5400000">
            <a:off x="4480158" y="336292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1191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330340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Campanhas </a:t>
            </a:r>
            <a:endParaRPr lang="pt-BR" sz="2400" dirty="0" smtClean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 smtClean="0">
                <a:solidFill>
                  <a:schemeClr val="bg1"/>
                </a:solidFill>
                <a:latin typeface="DIN Mittelschrift Std" panose="020B0603020202020204" pitchFamily="34" charset="0"/>
              </a:rPr>
              <a:t>Eleições 2020 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e </a:t>
            </a:r>
            <a:endParaRPr lang="pt-BR" sz="2400" dirty="0" smtClean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 smtClean="0">
                <a:solidFill>
                  <a:schemeClr val="bg1"/>
                </a:solidFill>
                <a:latin typeface="DIN Mittelschrift Std" panose="020B0603020202020204" pitchFamily="34" charset="0"/>
              </a:rPr>
              <a:t>Anuidade 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2021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Maio/junho e dezembro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8381BB-F4DE-864B-B4C0-0F9E009D5B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19" b="21746"/>
          <a:stretch/>
        </p:blipFill>
        <p:spPr>
          <a:xfrm>
            <a:off x="2185767" y="2244655"/>
            <a:ext cx="3883836" cy="247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89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246864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6096" y="2195139"/>
            <a:ext cx="39940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Eleições 2020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Anuidade 2021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0" y="0"/>
            <a:ext cx="7857743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 de divulgação /“convocação” das Eleições.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 de informação sobre a anuidade 2021.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Veiculação e conceitos a serem definidos.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Períodos: maio e junho; dezembro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$ 500.000,00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156460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4771100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Triângulo 15">
            <a:extLst>
              <a:ext uri="{FF2B5EF4-FFF2-40B4-BE49-F238E27FC236}">
                <a16:creationId xmlns:a16="http://schemas.microsoft.com/office/drawing/2014/main" id="{6D1623AD-7360-0B4D-A9C3-69680025C844}"/>
              </a:ext>
            </a:extLst>
          </p:cNvPr>
          <p:cNvSpPr/>
          <p:nvPr/>
        </p:nvSpPr>
        <p:spPr>
          <a:xfrm rot="5400000">
            <a:off x="4480158" y="292401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Triângulo 16">
            <a:extLst>
              <a:ext uri="{FF2B5EF4-FFF2-40B4-BE49-F238E27FC236}">
                <a16:creationId xmlns:a16="http://schemas.microsoft.com/office/drawing/2014/main" id="{B42A0824-97DE-2A44-96FC-61F1559DDE97}"/>
              </a:ext>
            </a:extLst>
          </p:cNvPr>
          <p:cNvSpPr/>
          <p:nvPr/>
        </p:nvSpPr>
        <p:spPr>
          <a:xfrm rot="5400000">
            <a:off x="4504542" y="380793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2096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2802049" cy="1901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Forças-tarefas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fevereiro a maio 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3B58BD5-E9B3-D641-AC3B-C4431B3BBF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62"/>
          <a:stretch/>
        </p:blipFill>
        <p:spPr>
          <a:xfrm>
            <a:off x="2195169" y="2248386"/>
            <a:ext cx="3855025" cy="230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28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78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Divulgar as forças-tarefas para a sociedade e profissionais, e promover a atuação/fiscalização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nas regiões específicas e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UGIs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correspondentes.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Veiculação em rádios, merchandising em TV,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outdoor, jornal impresso e banner na web, além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mensagens nas redes sociais do Conselho.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Período: de fevereiro a maio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Conceito: Tem uma força-tarefa no seu destino.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$ 800.000,00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4607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5180000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4243089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Triângulo 27">
            <a:extLst>
              <a:ext uri="{FF2B5EF4-FFF2-40B4-BE49-F238E27FC236}">
                <a16:creationId xmlns:a16="http://schemas.microsoft.com/office/drawing/2014/main" id="{02CD54D8-4324-2E4D-85D0-FF0CE594CC9D}"/>
              </a:ext>
            </a:extLst>
          </p:cNvPr>
          <p:cNvSpPr/>
          <p:nvPr/>
        </p:nvSpPr>
        <p:spPr>
          <a:xfrm rot="5400000">
            <a:off x="4474062" y="6119720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6EA88FE-5824-EC42-9C3F-37D9A149D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" y="2287828"/>
            <a:ext cx="4330949" cy="413250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2342490" y="1628211"/>
            <a:ext cx="619118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Forças-tarefas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35381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8740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Penápolis, Fernandópolis e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UGIs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correspondentes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10 a 14 de fevereiro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Garça, São Manuel e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UGIs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correspondentes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09 a 13 de março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Igarapava, Taquaritinga e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UGIs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correspondentes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23 a 27 de março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Artur Nogueira, Mococa e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UGIs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correspondentes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13 a 17 de abril 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r>
              <a:rPr lang="pt-BR" sz="2400" b="1" dirty="0">
                <a:solidFill>
                  <a:schemeClr val="bg1"/>
                </a:solidFill>
                <a:latin typeface="DIN Alternate" panose="020B0500000000000000" pitchFamily="34" charset="77"/>
              </a:rPr>
              <a:t>Investimento: </a:t>
            </a:r>
            <a:r>
              <a:rPr lang="pt-BR" sz="2400" b="1" dirty="0" err="1">
                <a:solidFill>
                  <a:schemeClr val="bg1"/>
                </a:solidFill>
                <a:latin typeface="DIN Alternate" panose="020B0500000000000000" pitchFamily="34" charset="77"/>
              </a:rPr>
              <a:t>R</a:t>
            </a:r>
            <a:r>
              <a:rPr lang="pt-BR" sz="2400" b="1" dirty="0">
                <a:solidFill>
                  <a:schemeClr val="bg1"/>
                </a:solidFill>
                <a:latin typeface="DIN Alternate" panose="020B0500000000000000" pitchFamily="34" charset="77"/>
              </a:rPr>
              <a:t>$ 800.000,00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01524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473452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337558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6EA88FE-5824-EC42-9C3F-37D9A149D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" y="2287828"/>
            <a:ext cx="4330949" cy="413250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2342490" y="1628211"/>
            <a:ext cx="619118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Forças-tarefas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24461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Itanhaém, Cotia e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UGIs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correspondentes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04 a 08 de maio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Pindamonhangaba, Mogi das Cruzes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e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UGIs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correspondentes 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13 a 25 de maio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As ações de mídia irão ocorrer nas semanas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que antecedem as forças-tarefa.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01524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6EA88FE-5824-EC42-9C3F-37D9A149D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" y="2287828"/>
            <a:ext cx="4330949" cy="413250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2342490" y="1628211"/>
            <a:ext cx="619118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Forças-tarefas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9219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2873800" cy="2362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Colégio Regional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Inspetores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de agosto a outubro  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3B58BD5-E9B3-D641-AC3B-C4431B3BBF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62"/>
          <a:stretch/>
        </p:blipFill>
        <p:spPr>
          <a:xfrm>
            <a:off x="2195169" y="2248386"/>
            <a:ext cx="3855025" cy="230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96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78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Divulgar o fórum permanente e o seu propósito de discutir e propor diretrizes para a fiscalização do Conselho – com painéis das forças-tarefas.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Veiculação em rádios e outdoor; streaming do evento e mensagens nas redes sociais do Crea-SP.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Períodos: de agosto a outubro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Conceito: Você é a força do Colégio Regional de Inspetores. Participe.  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$ 300.000,00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4607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473452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3844507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Triângulo 27">
            <a:extLst>
              <a:ext uri="{FF2B5EF4-FFF2-40B4-BE49-F238E27FC236}">
                <a16:creationId xmlns:a16="http://schemas.microsoft.com/office/drawing/2014/main" id="{02CD54D8-4324-2E4D-85D0-FF0CE594CC9D}"/>
              </a:ext>
            </a:extLst>
          </p:cNvPr>
          <p:cNvSpPr/>
          <p:nvPr/>
        </p:nvSpPr>
        <p:spPr>
          <a:xfrm rot="5400000">
            <a:off x="4474062" y="6119720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6EA88FE-5824-EC42-9C3F-37D9A149D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" y="2287828"/>
            <a:ext cx="4330949" cy="413250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4721058" y="1628211"/>
            <a:ext cx="8453020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Colégio 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Regional de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Inspetores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44499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8740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Jales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14 e 15 de agosto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Bauru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28 e 29 de agosto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Catanduva 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11 e 12 de setembro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São João da Boa Vista 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25 e 26 de setembro 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r>
              <a:rPr lang="pt-BR" sz="2400" b="1" dirty="0">
                <a:solidFill>
                  <a:schemeClr val="bg1"/>
                </a:solidFill>
                <a:latin typeface="DIN Alternate" panose="020B0500000000000000" pitchFamily="34" charset="77"/>
              </a:rPr>
              <a:t>Investimento: </a:t>
            </a:r>
            <a:r>
              <a:rPr lang="pt-BR" sz="2400" b="1" dirty="0" err="1">
                <a:solidFill>
                  <a:schemeClr val="bg1"/>
                </a:solidFill>
                <a:latin typeface="DIN Alternate" panose="020B0500000000000000" pitchFamily="34" charset="77"/>
              </a:rPr>
              <a:t>R</a:t>
            </a:r>
            <a:r>
              <a:rPr lang="pt-BR" sz="2400" b="1" dirty="0">
                <a:solidFill>
                  <a:schemeClr val="bg1"/>
                </a:solidFill>
                <a:latin typeface="DIN Alternate" panose="020B0500000000000000" pitchFamily="34" charset="77"/>
              </a:rPr>
              <a:t>$ 800.000,00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01524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Triângulo 25">
            <a:extLst>
              <a:ext uri="{FF2B5EF4-FFF2-40B4-BE49-F238E27FC236}">
                <a16:creationId xmlns:a16="http://schemas.microsoft.com/office/drawing/2014/main" id="{761F65D3-8D85-2B45-8011-A7A19A428820}"/>
              </a:ext>
            </a:extLst>
          </p:cNvPr>
          <p:cNvSpPr/>
          <p:nvPr/>
        </p:nvSpPr>
        <p:spPr>
          <a:xfrm rot="5400000">
            <a:off x="4480158" y="473452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337558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6EA88FE-5824-EC42-9C3F-37D9A149D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" y="2287828"/>
            <a:ext cx="4330949" cy="413250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5EFA59-5AFD-074D-895B-7D31F25FA561}"/>
              </a:ext>
            </a:extLst>
          </p:cNvPr>
          <p:cNvSpPr txBox="1"/>
          <p:nvPr/>
        </p:nvSpPr>
        <p:spPr>
          <a:xfrm>
            <a:off x="-4721058" y="1628211"/>
            <a:ext cx="8453020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Colégio 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Regional de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Inspetores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9242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Registro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02 e 03 de outubro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São Sebastião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23 e 24 de outubro 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015242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6EA88FE-5824-EC42-9C3F-37D9A149D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" y="2287828"/>
            <a:ext cx="4330949" cy="413250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C12EB4-A3FF-E24E-89DD-4E5C9BD0348F}"/>
              </a:ext>
            </a:extLst>
          </p:cNvPr>
          <p:cNvSpPr txBox="1"/>
          <p:nvPr/>
        </p:nvSpPr>
        <p:spPr>
          <a:xfrm>
            <a:off x="-4721058" y="1628211"/>
            <a:ext cx="8453020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Colégio 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Regional de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Inspetores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68778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8218962" y="1171011"/>
            <a:ext cx="354225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77ª SOEA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Semana Oficial de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Engenharia e Agronomia  </a:t>
            </a: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 smtClean="0">
                <a:solidFill>
                  <a:schemeClr val="bg1"/>
                </a:solidFill>
                <a:latin typeface="DIN Mittelschrift Std" panose="020B0603020202020204" pitchFamily="34" charset="0"/>
              </a:rPr>
              <a:t>agosto </a:t>
            </a: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8E6BAE7-9ADE-3440-9656-42E31525563F}"/>
              </a:ext>
            </a:extLst>
          </p:cNvPr>
          <p:cNvCxnSpPr>
            <a:cxnSpLocks/>
          </p:cNvCxnSpPr>
          <p:nvPr/>
        </p:nvCxnSpPr>
        <p:spPr>
          <a:xfrm flipH="1">
            <a:off x="2044565" y="871256"/>
            <a:ext cx="1" cy="4373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93B7AE1D-E1DC-DC44-9D65-1EE56BDF6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1" t="1832" r="3550"/>
          <a:stretch/>
        </p:blipFill>
        <p:spPr>
          <a:xfrm>
            <a:off x="0" y="0"/>
            <a:ext cx="8218962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9AE64B3-DB5D-BC40-930A-00361CADA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9792" y="2212089"/>
            <a:ext cx="3870402" cy="235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76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5006370" y="457779"/>
            <a:ext cx="700884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Participar da Semana Oficial da Engenharia e da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Agronomia com estande promocional e folder institucional.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Período: </a:t>
            </a:r>
            <a:r>
              <a:rPr lang="pt-BR" sz="2400" dirty="0" smtClean="0">
                <a:solidFill>
                  <a:schemeClr val="bg1"/>
                </a:solidFill>
                <a:latin typeface="DIN Mittelschrift Std" panose="020B0603020202020204" pitchFamily="34" charset="0"/>
              </a:rPr>
              <a:t>agosto</a:t>
            </a: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endParaRPr lang="pt-BR" sz="2400" dirty="0">
              <a:solidFill>
                <a:schemeClr val="bg1"/>
              </a:solidFill>
              <a:latin typeface="DIN Mittelschrift Std" panose="020B0603020202020204" pitchFamily="34" charset="0"/>
            </a:endParaRP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Investimento: </a:t>
            </a: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$ 100.000,00    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7" name="Triângulo 6">
            <a:extLst>
              <a:ext uri="{FF2B5EF4-FFF2-40B4-BE49-F238E27FC236}">
                <a16:creationId xmlns:a16="http://schemas.microsoft.com/office/drawing/2014/main" id="{4625E873-E9C4-E24C-A16A-E234D25A51E1}"/>
              </a:ext>
            </a:extLst>
          </p:cNvPr>
          <p:cNvSpPr/>
          <p:nvPr/>
        </p:nvSpPr>
        <p:spPr>
          <a:xfrm rot="5400000">
            <a:off x="4486254" y="644108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Triângulo 23">
            <a:extLst>
              <a:ext uri="{FF2B5EF4-FFF2-40B4-BE49-F238E27FC236}">
                <a16:creationId xmlns:a16="http://schemas.microsoft.com/office/drawing/2014/main" id="{F5BEFE82-8957-0E4E-A729-587E7FDDB561}"/>
              </a:ext>
            </a:extLst>
          </p:cNvPr>
          <p:cNvSpPr/>
          <p:nvPr/>
        </p:nvSpPr>
        <p:spPr>
          <a:xfrm rot="5400000">
            <a:off x="4474062" y="2460716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Triângulo 26">
            <a:extLst>
              <a:ext uri="{FF2B5EF4-FFF2-40B4-BE49-F238E27FC236}">
                <a16:creationId xmlns:a16="http://schemas.microsoft.com/office/drawing/2014/main" id="{326D92E6-7499-8B47-8799-93E23CA6EB80}"/>
              </a:ext>
            </a:extLst>
          </p:cNvPr>
          <p:cNvSpPr/>
          <p:nvPr/>
        </p:nvSpPr>
        <p:spPr>
          <a:xfrm rot="5400000">
            <a:off x="4486254" y="3844507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5139441" y="1393751"/>
            <a:ext cx="8871403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77ª SOEA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36017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4695090" y="457779"/>
            <a:ext cx="700884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 Publicitária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Memória Viva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Crea Jovem</a:t>
            </a:r>
            <a:b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</a:b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Minuto da Engenharia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Datas Comemorativas 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Outras Campanhas e Ações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Campanhas Eleições e Anuidade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Forças-tarefas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Colégio Regional de Inspetores 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SOEA</a:t>
            </a:r>
          </a:p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                                                   Total      R$14.000.000,00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5226003" y="1393751"/>
            <a:ext cx="8957965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Resumo dos</a:t>
            </a: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investimentos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89216F-9474-D94E-971F-56BB1D399661}"/>
              </a:ext>
            </a:extLst>
          </p:cNvPr>
          <p:cNvSpPr/>
          <p:nvPr/>
        </p:nvSpPr>
        <p:spPr>
          <a:xfrm>
            <a:off x="9515985" y="464032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$ 8.000.000,00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750.000,00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500.000,00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700.000,00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250.000,00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$ 2.100.000,00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500.000,00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800.000,00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300.000,00</a:t>
            </a:r>
          </a:p>
          <a:p>
            <a:pPr>
              <a:lnSpc>
                <a:spcPts val="3580"/>
              </a:lnSpc>
            </a:pPr>
            <a:r>
              <a:rPr lang="pt-BR" sz="2400" dirty="0" err="1">
                <a:solidFill>
                  <a:schemeClr val="bg1"/>
                </a:solidFill>
                <a:latin typeface="DIN Mittelschrift Std" panose="020B0603020202020204" pitchFamily="34" charset="0"/>
              </a:rPr>
              <a:t>R</a:t>
            </a: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$    100.000,00</a:t>
            </a: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5B24176-4BF7-2A4A-B2E1-9CFA4B059261}"/>
              </a:ext>
            </a:extLst>
          </p:cNvPr>
          <p:cNvCxnSpPr/>
          <p:nvPr/>
        </p:nvCxnSpPr>
        <p:spPr>
          <a:xfrm>
            <a:off x="9515985" y="5700409"/>
            <a:ext cx="209884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656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4986920" y="2889692"/>
            <a:ext cx="700884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80"/>
              </a:lnSpc>
            </a:pPr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As verbas que não forem utilizadas podem ser remanejadas para outros investimentos em comunicação.</a:t>
            </a: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5312565" y="1393751"/>
            <a:ext cx="9044527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r>
              <a:rPr lang="pt-BR" sz="4400" dirty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rPr>
              <a:t>Observação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89216F-9474-D94E-971F-56BB1D399661}"/>
              </a:ext>
            </a:extLst>
          </p:cNvPr>
          <p:cNvSpPr/>
          <p:nvPr/>
        </p:nvSpPr>
        <p:spPr>
          <a:xfrm>
            <a:off x="9515985" y="464032"/>
            <a:ext cx="6096000" cy="971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10" name="Triângulo 9">
            <a:extLst>
              <a:ext uri="{FF2B5EF4-FFF2-40B4-BE49-F238E27FC236}">
                <a16:creationId xmlns:a16="http://schemas.microsoft.com/office/drawing/2014/main" id="{06A5D888-E3A5-0B41-965B-C5FAD781A5ED}"/>
              </a:ext>
            </a:extLst>
          </p:cNvPr>
          <p:cNvSpPr/>
          <p:nvPr/>
        </p:nvSpPr>
        <p:spPr>
          <a:xfrm rot="5400000">
            <a:off x="4486254" y="3066294"/>
            <a:ext cx="429189" cy="202834"/>
          </a:xfrm>
          <a:prstGeom prst="triangle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2730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4389121" y="0"/>
            <a:ext cx="7802880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4986920" y="2889692"/>
            <a:ext cx="70088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1656198" y="1393751"/>
            <a:ext cx="922085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r>
              <a:rPr lang="pt-BR" sz="2400" dirty="0">
                <a:solidFill>
                  <a:schemeClr val="bg1"/>
                </a:solidFill>
                <a:latin typeface="DIN Mittelschrift Std" panose="020B0603020202020204" pitchFamily="34" charset="0"/>
              </a:rPr>
              <a:t>Obrigado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89216F-9474-D94E-971F-56BB1D399661}"/>
              </a:ext>
            </a:extLst>
          </p:cNvPr>
          <p:cNvSpPr/>
          <p:nvPr/>
        </p:nvSpPr>
        <p:spPr>
          <a:xfrm>
            <a:off x="9515985" y="464032"/>
            <a:ext cx="6096000" cy="971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0A7093C-E56C-354C-A6DE-80E1BCE07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5772" y="6013533"/>
            <a:ext cx="1503799" cy="82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2324746" y="0"/>
            <a:ext cx="9867255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4986920" y="2889692"/>
            <a:ext cx="70088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1859803" y="-517472"/>
            <a:ext cx="410587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r>
              <a:rPr lang="pt-BR" sz="2800" dirty="0" err="1">
                <a:solidFill>
                  <a:schemeClr val="bg1"/>
                </a:solidFill>
                <a:latin typeface="Avenir Medium" panose="02000503020000020003" pitchFamily="2" charset="0"/>
              </a:rPr>
              <a:t>Check-List</a:t>
            </a:r>
            <a:r>
              <a:rPr lang="pt-BR" sz="2800" dirty="0">
                <a:solidFill>
                  <a:schemeClr val="bg1"/>
                </a:solidFill>
                <a:latin typeface="Avenir Medium" panose="02000503020000020003" pitchFamily="2" charset="0"/>
              </a:rPr>
              <a:t> </a:t>
            </a:r>
          </a:p>
          <a:p>
            <a:pPr algn="r"/>
            <a:r>
              <a:rPr lang="pt-BR" sz="2800" dirty="0">
                <a:solidFill>
                  <a:schemeClr val="bg1"/>
                </a:solidFill>
                <a:latin typeface="Avenir Medium" panose="02000503020000020003" pitchFamily="2" charset="0"/>
              </a:rPr>
              <a:t>Crea</a:t>
            </a:r>
          </a:p>
          <a:p>
            <a:pPr algn="r"/>
            <a:r>
              <a:rPr lang="pt-BR" sz="2400" dirty="0">
                <a:solidFill>
                  <a:schemeClr val="bg1"/>
                </a:solidFill>
                <a:latin typeface="Avenir Medium" panose="02000503020000020003" pitchFamily="2" charset="0"/>
              </a:rPr>
              <a:t>Administração</a:t>
            </a:r>
          </a:p>
          <a:p>
            <a:pPr algn="r"/>
            <a:r>
              <a:rPr lang="pt-BR" sz="2400" dirty="0">
                <a:solidFill>
                  <a:schemeClr val="bg1"/>
                </a:solidFill>
                <a:latin typeface="Avenir Medium" panose="02000503020000020003" pitchFamily="2" charset="0"/>
              </a:rPr>
              <a:t>E Finanças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89216F-9474-D94E-971F-56BB1D399661}"/>
              </a:ext>
            </a:extLst>
          </p:cNvPr>
          <p:cNvSpPr/>
          <p:nvPr/>
        </p:nvSpPr>
        <p:spPr>
          <a:xfrm>
            <a:off x="9515985" y="464032"/>
            <a:ext cx="6096000" cy="971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A5F8953-4FAE-1D49-AC5A-625BBA9AC208}"/>
              </a:ext>
            </a:extLst>
          </p:cNvPr>
          <p:cNvSpPr txBox="1"/>
          <p:nvPr/>
        </p:nvSpPr>
        <p:spPr>
          <a:xfrm>
            <a:off x="2496777" y="217743"/>
            <a:ext cx="9632702" cy="6678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Faturar até 30/01 a campanha de Anuidade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Paulinho deve controlar com o Fábio os </a:t>
            </a:r>
            <a:r>
              <a:rPr lang="pt-BR" sz="2000" dirty="0" err="1">
                <a:solidFill>
                  <a:schemeClr val="bg1"/>
                </a:solidFill>
                <a:latin typeface="Avenir Book" panose="02000503020000020003" pitchFamily="2" charset="0"/>
              </a:rPr>
              <a:t>BVs</a:t>
            </a:r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 de ações e campanhas;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Paulinho deve conversar com o estúdio sobre mudanças na remuneração;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MB deve resolver a pendência com o Rafael ainda nesta semana: 27 a 31/01;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Precisamos de um fluxo de caixa para os meses de fevereiro e março;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Gisele e Andrea devem apresentar os orçamentos do Crea sob “nova” tabela;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Reuniões com </a:t>
            </a:r>
            <a:r>
              <a:rPr lang="pt-BR" sz="2000" dirty="0" err="1">
                <a:solidFill>
                  <a:schemeClr val="bg1"/>
                </a:solidFill>
                <a:latin typeface="Avenir Book" panose="02000503020000020003" pitchFamily="2" charset="0"/>
              </a:rPr>
              <a:t>Lucão</a:t>
            </a:r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 e Felix para decidir custos e novos procedimentos;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Andrea deve apresentar o saldo dos filmes produzidos para o Crea – até 29/01;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MB precisa discutir com Daniel a cláusula do contrato que ficou duvidosa.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endParaRPr lang="pt-B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1600" dirty="0">
                <a:solidFill>
                  <a:srgbClr val="FFAF0D"/>
                </a:solidFill>
                <a:latin typeface="Avenir Book" panose="02000503020000020003" pitchFamily="2" charset="0"/>
              </a:rPr>
              <a:t>Este </a:t>
            </a:r>
            <a:r>
              <a:rPr lang="pt-BR" sz="1600" dirty="0" err="1">
                <a:solidFill>
                  <a:srgbClr val="FFAF0D"/>
                </a:solidFill>
                <a:latin typeface="Avenir Book" panose="02000503020000020003" pitchFamily="2" charset="0"/>
              </a:rPr>
              <a:t>chart</a:t>
            </a:r>
            <a:r>
              <a:rPr lang="pt-BR" sz="1600" dirty="0">
                <a:solidFill>
                  <a:srgbClr val="FFAF0D"/>
                </a:solidFill>
                <a:latin typeface="Avenir Book" panose="02000503020000020003" pitchFamily="2" charset="0"/>
              </a:rPr>
              <a:t> deve ser transformado em planilha para o nosso uso e estar sempre atualizado. Vejam como </a:t>
            </a:r>
          </a:p>
          <a:p>
            <a:r>
              <a:rPr lang="pt-BR" sz="1600" dirty="0">
                <a:solidFill>
                  <a:srgbClr val="FFAF0D"/>
                </a:solidFill>
                <a:latin typeface="Avenir Book" panose="02000503020000020003" pitchFamily="2" charset="0"/>
              </a:rPr>
              <a:t>fazer isto. Não precisa ser nestas cores e com esta diagramação.  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1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8AECFA-4757-4A82-99B6-0BC44250C2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1688915" y="1517587"/>
            <a:ext cx="1847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endParaRPr lang="en-US" spc="26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5611" y="960129"/>
            <a:ext cx="898944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  <a:p>
            <a:pPr algn="just">
              <a:lnSpc>
                <a:spcPts val="3000"/>
              </a:lnSpc>
            </a:pPr>
            <a:endParaRPr lang="pt-BR" sz="2000" spc="-2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723FC0-5A3D-534A-8F9C-125F6BFE2D84}"/>
              </a:ext>
            </a:extLst>
          </p:cNvPr>
          <p:cNvSpPr/>
          <p:nvPr/>
        </p:nvSpPr>
        <p:spPr>
          <a:xfrm>
            <a:off x="2324746" y="0"/>
            <a:ext cx="9867255" cy="6858000"/>
          </a:xfrm>
          <a:prstGeom prst="rect">
            <a:avLst/>
          </a:prstGeom>
          <a:solidFill>
            <a:srgbClr val="001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35A7CD-BF45-674B-9A66-FAA570FF61A2}"/>
              </a:ext>
            </a:extLst>
          </p:cNvPr>
          <p:cNvSpPr txBox="1"/>
          <p:nvPr/>
        </p:nvSpPr>
        <p:spPr>
          <a:xfrm>
            <a:off x="4986920" y="2889692"/>
            <a:ext cx="70088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74D400D-215A-914A-B62D-16F59F2F1338}"/>
              </a:ext>
            </a:extLst>
          </p:cNvPr>
          <p:cNvSpPr txBox="1"/>
          <p:nvPr/>
        </p:nvSpPr>
        <p:spPr>
          <a:xfrm>
            <a:off x="-1859803" y="-517472"/>
            <a:ext cx="410587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pt-BR" sz="4400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r"/>
            <a:r>
              <a:rPr lang="pt-BR" sz="2800" dirty="0" err="1">
                <a:solidFill>
                  <a:schemeClr val="bg1"/>
                </a:solidFill>
                <a:latin typeface="Avenir Medium" panose="02000503020000020003" pitchFamily="2" charset="0"/>
              </a:rPr>
              <a:t>Check-List</a:t>
            </a:r>
            <a:r>
              <a:rPr lang="pt-BR" sz="2800" dirty="0">
                <a:solidFill>
                  <a:schemeClr val="bg1"/>
                </a:solidFill>
                <a:latin typeface="Avenir Medium" panose="02000503020000020003" pitchFamily="2" charset="0"/>
              </a:rPr>
              <a:t> </a:t>
            </a:r>
          </a:p>
          <a:p>
            <a:pPr algn="r"/>
            <a:r>
              <a:rPr lang="pt-BR" sz="2800" dirty="0">
                <a:solidFill>
                  <a:schemeClr val="bg1"/>
                </a:solidFill>
                <a:latin typeface="Avenir Medium" panose="02000503020000020003" pitchFamily="2" charset="0"/>
              </a:rPr>
              <a:t>Crea</a:t>
            </a:r>
          </a:p>
          <a:p>
            <a:pPr algn="r"/>
            <a:r>
              <a:rPr lang="pt-BR" sz="2400" dirty="0">
                <a:solidFill>
                  <a:schemeClr val="bg1"/>
                </a:solidFill>
                <a:latin typeface="Avenir Medium" panose="02000503020000020003" pitchFamily="2" charset="0"/>
              </a:rPr>
              <a:t>Criação</a:t>
            </a:r>
          </a:p>
          <a:p>
            <a:pPr algn="r"/>
            <a:r>
              <a:rPr lang="pt-BR" sz="2400" dirty="0">
                <a:solidFill>
                  <a:schemeClr val="bg1"/>
                </a:solidFill>
                <a:latin typeface="Avenir Medium" panose="02000503020000020003" pitchFamily="2" charset="0"/>
              </a:rPr>
              <a:t>Atendimento</a:t>
            </a:r>
          </a:p>
          <a:p>
            <a:pPr algn="r"/>
            <a:r>
              <a:rPr lang="pt-BR" sz="2400" dirty="0">
                <a:solidFill>
                  <a:schemeClr val="bg1"/>
                </a:solidFill>
                <a:latin typeface="Avenir Medium" panose="02000503020000020003" pitchFamily="2" charset="0"/>
              </a:rPr>
              <a:t>e Mídia</a:t>
            </a:r>
          </a:p>
          <a:p>
            <a:pPr algn="r"/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endParaRPr lang="pt-B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89216F-9474-D94E-971F-56BB1D399661}"/>
              </a:ext>
            </a:extLst>
          </p:cNvPr>
          <p:cNvSpPr/>
          <p:nvPr/>
        </p:nvSpPr>
        <p:spPr>
          <a:xfrm>
            <a:off x="9515985" y="464032"/>
            <a:ext cx="6096000" cy="971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  <a:p>
            <a:pPr>
              <a:lnSpc>
                <a:spcPts val="3580"/>
              </a:lnSpc>
            </a:pPr>
            <a:endParaRPr lang="pt-BR" sz="24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0A7093C-E56C-354C-A6DE-80E1BCE07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63" y="6013533"/>
            <a:ext cx="1503799" cy="82753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A5F8953-4FAE-1D49-AC5A-625BBA9AC208}"/>
              </a:ext>
            </a:extLst>
          </p:cNvPr>
          <p:cNvSpPr txBox="1"/>
          <p:nvPr/>
        </p:nvSpPr>
        <p:spPr>
          <a:xfrm>
            <a:off x="2496777" y="217743"/>
            <a:ext cx="9710672" cy="7294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Finalizar e liberar até amanhã (29/01) a primeira campanha da Força-Tarefa;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Liberar até amanhã (29/01) os outros banners da campanha de Anuidade;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Preparar até 30/01 o Plano de Comunicação das Forças-Tarefas em outras cidades;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Receber, o quanto antes, os briefings das animações que ficaram pendentes;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Concluir (MB) o Plano Estratégico de Comunicação 2020;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Reiniciar as animações que ficaram pendentes em 2019;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Planejar a lista dos filmes para serem produzidos no primeiro semestre;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Avenir Book" panose="02000503020000020003" pitchFamily="2" charset="0"/>
              </a:rPr>
              <a:t>MB precisa discutir com Daniel a cláusula do contrato que ficou duvidosa.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endParaRPr lang="pt-B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r>
              <a:rPr lang="pt-BR" sz="1600" dirty="0">
                <a:solidFill>
                  <a:srgbClr val="FFAF0D"/>
                </a:solidFill>
                <a:latin typeface="Avenir Book" panose="02000503020000020003" pitchFamily="2" charset="0"/>
              </a:rPr>
              <a:t>Este </a:t>
            </a:r>
            <a:r>
              <a:rPr lang="pt-BR" sz="1600" dirty="0" err="1">
                <a:solidFill>
                  <a:srgbClr val="FFAF0D"/>
                </a:solidFill>
                <a:latin typeface="Avenir Book" panose="02000503020000020003" pitchFamily="2" charset="0"/>
              </a:rPr>
              <a:t>chart</a:t>
            </a:r>
            <a:r>
              <a:rPr lang="pt-BR" sz="1600" dirty="0">
                <a:solidFill>
                  <a:srgbClr val="FFAF0D"/>
                </a:solidFill>
                <a:latin typeface="Avenir Book" panose="02000503020000020003" pitchFamily="2" charset="0"/>
              </a:rPr>
              <a:t> deve ser transformado em planilha para o nosso uso. Vejam como fazer isto. </a:t>
            </a:r>
          </a:p>
          <a:p>
            <a:r>
              <a:rPr lang="pt-BR" sz="1600" dirty="0">
                <a:solidFill>
                  <a:srgbClr val="FFAF0D"/>
                </a:solidFill>
                <a:latin typeface="Avenir Book" panose="02000503020000020003" pitchFamily="2" charset="0"/>
              </a:rPr>
              <a:t>Não precisa ser nestas cores e com esta diagramação.   </a:t>
            </a:r>
          </a:p>
          <a:p>
            <a:endParaRPr lang="pt-BR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1888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10188</TotalTime>
  <Words>1222</Words>
  <Application>Microsoft Office PowerPoint</Application>
  <PresentationFormat>Widescreen</PresentationFormat>
  <Paragraphs>429</Paragraphs>
  <Slides>32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1" baseType="lpstr">
      <vt:lpstr>Arial</vt:lpstr>
      <vt:lpstr>Avenir Book</vt:lpstr>
      <vt:lpstr>Avenir Medium</vt:lpstr>
      <vt:lpstr>Calibri</vt:lpstr>
      <vt:lpstr>Calibri Light</vt:lpstr>
      <vt:lpstr>Circular Std Book</vt:lpstr>
      <vt:lpstr>DIN Alternate</vt:lpstr>
      <vt:lpstr>DIN Mittelschrift Std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SUSAN PEREIRA SIQUEIRA</cp:lastModifiedBy>
  <cp:revision>184</cp:revision>
  <cp:lastPrinted>2020-01-22T18:34:51Z</cp:lastPrinted>
  <dcterms:created xsi:type="dcterms:W3CDTF">2020-01-08T18:18:53Z</dcterms:created>
  <dcterms:modified xsi:type="dcterms:W3CDTF">2020-02-07T15:20:59Z</dcterms:modified>
</cp:coreProperties>
</file>