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2"/>
  </p:notesMasterIdLst>
  <p:handoutMasterIdLst>
    <p:handoutMasterId r:id="rId63"/>
  </p:handoutMasterIdLst>
  <p:sldIdLst>
    <p:sldId id="256" r:id="rId3"/>
    <p:sldId id="459" r:id="rId4"/>
    <p:sldId id="390" r:id="rId5"/>
    <p:sldId id="450" r:id="rId6"/>
    <p:sldId id="462" r:id="rId7"/>
    <p:sldId id="463" r:id="rId8"/>
    <p:sldId id="464" r:id="rId9"/>
    <p:sldId id="465" r:id="rId10"/>
    <p:sldId id="468" r:id="rId11"/>
    <p:sldId id="469" r:id="rId12"/>
    <p:sldId id="471" r:id="rId13"/>
    <p:sldId id="472" r:id="rId14"/>
    <p:sldId id="475" r:id="rId15"/>
    <p:sldId id="490" r:id="rId16"/>
    <p:sldId id="476" r:id="rId17"/>
    <p:sldId id="477" r:id="rId18"/>
    <p:sldId id="480" r:id="rId19"/>
    <p:sldId id="481" r:id="rId20"/>
    <p:sldId id="483" r:id="rId21"/>
    <p:sldId id="484" r:id="rId22"/>
    <p:sldId id="486" r:id="rId23"/>
    <p:sldId id="487" r:id="rId24"/>
    <p:sldId id="502" r:id="rId25"/>
    <p:sldId id="488" r:id="rId26"/>
    <p:sldId id="492" r:id="rId27"/>
    <p:sldId id="493" r:id="rId28"/>
    <p:sldId id="494" r:id="rId29"/>
    <p:sldId id="496" r:id="rId30"/>
    <p:sldId id="497" r:id="rId31"/>
    <p:sldId id="424" r:id="rId32"/>
    <p:sldId id="498" r:id="rId33"/>
    <p:sldId id="426" r:id="rId34"/>
    <p:sldId id="499" r:id="rId35"/>
    <p:sldId id="428" r:id="rId36"/>
    <p:sldId id="429" r:id="rId37"/>
    <p:sldId id="430" r:id="rId38"/>
    <p:sldId id="431" r:id="rId39"/>
    <p:sldId id="432" r:id="rId40"/>
    <p:sldId id="433" r:id="rId41"/>
    <p:sldId id="434" r:id="rId42"/>
    <p:sldId id="500" r:id="rId43"/>
    <p:sldId id="501" r:id="rId44"/>
    <p:sldId id="404" r:id="rId45"/>
    <p:sldId id="435" r:id="rId46"/>
    <p:sldId id="436" r:id="rId47"/>
    <p:sldId id="441" r:id="rId48"/>
    <p:sldId id="503" r:id="rId49"/>
    <p:sldId id="415" r:id="rId50"/>
    <p:sldId id="416" r:id="rId51"/>
    <p:sldId id="417" r:id="rId52"/>
    <p:sldId id="418" r:id="rId53"/>
    <p:sldId id="442" r:id="rId54"/>
    <p:sldId id="448" r:id="rId55"/>
    <p:sldId id="443" r:id="rId56"/>
    <p:sldId id="444" r:id="rId57"/>
    <p:sldId id="445" r:id="rId58"/>
    <p:sldId id="446" r:id="rId59"/>
    <p:sldId id="447" r:id="rId60"/>
    <p:sldId id="504" r:id="rId61"/>
  </p:sldIdLst>
  <p:sldSz cx="9144000" cy="6858000" type="screen4x3"/>
  <p:notesSz cx="6788150" cy="992346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FFC000"/>
    <a:srgbClr val="EAEAEA"/>
    <a:srgbClr val="DDDDDD"/>
    <a:srgbClr val="2F5E89"/>
    <a:srgbClr val="2D5A83"/>
    <a:srgbClr val="2E6482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45" autoAdjust="0"/>
    <p:restoredTop sz="93707" autoAdjust="0"/>
  </p:normalViewPr>
  <p:slideViewPr>
    <p:cSldViewPr>
      <p:cViewPr>
        <p:scale>
          <a:sx n="75" d="100"/>
          <a:sy n="75" d="100"/>
        </p:scale>
        <p:origin x="-1458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1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xmlns="" id="{8035BDC1-5B8B-406A-965E-33E251BB2C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6888"/>
          </a:xfrm>
          <a:prstGeom prst="rect">
            <a:avLst/>
          </a:prstGeom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48375AFB-C2CE-4100-83CC-A9779CC0EE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4925" y="0"/>
            <a:ext cx="2941638" cy="496888"/>
          </a:xfrm>
          <a:prstGeom prst="rect">
            <a:avLst/>
          </a:prstGeom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78D87233-E013-4C7D-A327-83D2CA80A71A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3BA54C4D-CB1C-4390-8C56-5412D9B458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4988"/>
            <a:ext cx="2941638" cy="496887"/>
          </a:xfrm>
          <a:prstGeom prst="rect">
            <a:avLst/>
          </a:prstGeom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89FFCB00-DDA2-4BDC-B818-B9246C48EB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4925" y="9424988"/>
            <a:ext cx="2941638" cy="496887"/>
          </a:xfrm>
          <a:prstGeom prst="rect">
            <a:avLst/>
          </a:prstGeom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A8341E4-7CAE-4E58-A033-F127E263C19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8912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xmlns="" id="{113530EB-AA04-4DC9-ABD8-150F26FBF7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6888"/>
          </a:xfrm>
          <a:prstGeom prst="rect">
            <a:avLst/>
          </a:prstGeom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77D12A3F-F2CC-4305-B08E-D87BB75948C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4925" y="0"/>
            <a:ext cx="2941638" cy="496888"/>
          </a:xfrm>
          <a:prstGeom prst="rect">
            <a:avLst/>
          </a:prstGeom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C38B9AD6-4925-455F-B941-C7BDE073A8EF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xmlns="" id="{8619C7EE-350C-4542-8834-2C9257F2F7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xmlns="" id="{88C914F9-02A3-492A-BB9F-7DE792AE1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3288"/>
            <a:ext cx="5429250" cy="4465637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21B97062-8085-4703-81DF-642F673A969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4988"/>
            <a:ext cx="2941638" cy="496887"/>
          </a:xfrm>
          <a:prstGeom prst="rect">
            <a:avLst/>
          </a:prstGeom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A1B4120C-FAA2-4AFA-9F39-FFC848E06C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4925" y="9424988"/>
            <a:ext cx="2941638" cy="496887"/>
          </a:xfrm>
          <a:prstGeom prst="rect">
            <a:avLst/>
          </a:prstGeom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344F541-9E2E-4398-A2DB-C1A394CEFF4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59006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5B927-AF33-48AB-85B6-B9681A3692A1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61E1D-58DA-41E9-AD3B-C6D18CFFE49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59456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B3C7C-CF42-4849-83DC-E807BBB4DC6B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AB15F-21CD-448E-9979-7DC44FE8765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95778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DC885-23A0-4D99-9C2B-DA58E06A6927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FE0507-61CF-4C69-95AB-3A2D0C2D9E1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54173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B00AA-D5AC-4CF8-8D7A-5CD0205890DC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B9F670-C797-480B-8942-44E023B89FD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0946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228EA-70D5-441E-B3E3-8789EA633391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A3728-9BBF-49AB-83D5-D7E631CDA0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99702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BA0BE-8F0D-4607-9FF6-F88933143F35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9552A-EBB0-4CEC-8EB9-F97227EA892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6249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DD1C4-1B46-4200-A04C-77AE286C4049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F757F-E862-42A0-A68F-4D1575A9C68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302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380BD-B946-4B55-B8E6-1C8B71C113A9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774E6-56F8-441A-B30A-0E27EEF8594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120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D36A0-F467-4879-887D-EA144B5A45FD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65181C-0E08-4894-BD5D-DD44D225ADD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80684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B813F-D622-4E24-99DB-6FBE0084CA7C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100FE-0AC0-48FF-B92C-638E92191E3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3500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94AAE-D1D0-4E6B-B001-2631D4D98A4B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21DE47-4251-4BC1-AEB3-BDA591113A3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00461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718B7-38F7-41FF-87FB-8259E1E1EFE5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23E33-2CEB-4CF1-AB79-4BE22A81B24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63809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41AF9-A344-4613-86CC-59704B76E882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A8518-D49A-4402-8875-406C10F210E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93363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7CF7E-A5C8-4D28-A0AA-5A44D4A7A99A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DAE65-F7FB-464E-B977-06EF025A11C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91106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4C52E-73B5-4088-82FD-C48CB7831CC6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ECCD0-5E98-493A-8412-CFB900867D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5104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41A6A-BDFB-4A8D-9992-7F9A8EB7C667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CB2FF-CC66-4228-A2D7-0A77288A4B0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172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0CA04-FDE6-4D91-9A3A-F87323C5513B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5F9-6E07-460B-8FA4-6D3A8F82C60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84561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327F6-5F0B-4BE0-A34C-22035DAA2DDD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1874-C938-49FF-B288-BE5539DD39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1827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6E9FB-6ED0-4704-8E67-230258E25527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8EF85-6B44-4809-B52E-E7E4DE1A6D2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776460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3B641-87E5-4E2F-879F-4A469DEFD417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B9B43-DB5C-4EF8-A3F3-EF5EA369513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141086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3C3D1-2D0F-41AB-879C-F9C177B5E343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B0230-37B3-4010-A96A-6C99F232362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917194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D0AAF-4529-4330-9E97-799BC32EA7C8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5DD13-F14F-463B-B109-F4156D01757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97198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4D9FE979-BDE9-4B3A-85FF-EBA890F83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8FAF6685-0521-4536-BF7A-835F94DDFE6B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89E7B4D8-011C-4BE2-8DB5-99971C9E43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26B9929-A415-4B1C-9412-6E6D4FCD3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911BE79-6585-4EBF-9F1E-E0D907C76064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E35468B-AAD2-468E-8695-00BD47BDA7EF}" type="datetimeFigureOut">
              <a:rPr lang="pt-BR" altLang="pt-BR"/>
              <a:pPr>
                <a:defRPr/>
              </a:pPr>
              <a:t>29/10/2018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2747608-E12B-4123-B8ED-AFB7155F66D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9482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-5145" y="0"/>
            <a:ext cx="9144000" cy="6858000"/>
          </a:xfrm>
          <a:prstGeom prst="rect">
            <a:avLst/>
          </a:prstGeom>
          <a:solidFill>
            <a:srgbClr val="07162B">
              <a:alpha val="6549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pt-BR" altLang="pt-BR" smtClean="0">
              <a:solidFill>
                <a:srgbClr val="FFFFFF"/>
              </a:solidFill>
            </a:endParaRPr>
          </a:p>
        </p:txBody>
      </p:sp>
      <p:sp>
        <p:nvSpPr>
          <p:cNvPr id="4101" name="Retângulo 2"/>
          <p:cNvSpPr>
            <a:spLocks noChangeArrowheads="1"/>
          </p:cNvSpPr>
          <p:nvPr/>
        </p:nvSpPr>
        <p:spPr bwMode="auto">
          <a:xfrm>
            <a:off x="4572000" y="5746750"/>
            <a:ext cx="44640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None/>
            </a:pPr>
            <a:r>
              <a:rPr lang="pt-BR" altLang="pt-BR" sz="1000" b="1">
                <a:solidFill>
                  <a:srgbClr val="95B3D7"/>
                </a:solidFill>
              </a:rPr>
              <a:t>Fontes</a:t>
            </a:r>
            <a:r>
              <a:rPr lang="pt-BR" altLang="pt-BR" sz="1000">
                <a:solidFill>
                  <a:srgbClr val="95B3D7"/>
                </a:solidFill>
              </a:rPr>
              <a:t>:</a:t>
            </a:r>
            <a:br>
              <a:rPr lang="pt-BR" altLang="pt-BR" sz="1000">
                <a:solidFill>
                  <a:srgbClr val="95B3D7"/>
                </a:solidFill>
              </a:rPr>
            </a:br>
            <a:r>
              <a:rPr lang="pt-BR" altLang="pt-BR" sz="1000">
                <a:solidFill>
                  <a:srgbClr val="95B3D7"/>
                </a:solidFill>
              </a:rPr>
              <a:t>1) RELATÓRIO ENGENHARIADATA 2015</a:t>
            </a:r>
            <a:br>
              <a:rPr lang="pt-BR" altLang="pt-BR" sz="1000">
                <a:solidFill>
                  <a:srgbClr val="95B3D7"/>
                </a:solidFill>
              </a:rPr>
            </a:br>
            <a:r>
              <a:rPr lang="pt-BR" altLang="pt-BR" sz="1000" b="1">
                <a:solidFill>
                  <a:srgbClr val="95B3D7"/>
                </a:solidFill>
              </a:rPr>
              <a:t>“Formação e Mercado de Trabalho em Engenharia no Brasil”</a:t>
            </a:r>
            <a:br>
              <a:rPr lang="pt-BR" altLang="pt-BR" sz="1000" b="1">
                <a:solidFill>
                  <a:srgbClr val="95B3D7"/>
                </a:solidFill>
              </a:rPr>
            </a:br>
            <a:r>
              <a:rPr lang="pt-BR" altLang="pt-BR" sz="1000">
                <a:solidFill>
                  <a:srgbClr val="95B3D7"/>
                </a:solidFill>
              </a:rPr>
              <a:t>Observatório da Inovação e Competitividade da Universidade de São Paulo</a:t>
            </a:r>
            <a:br>
              <a:rPr lang="pt-BR" altLang="pt-BR" sz="1000">
                <a:solidFill>
                  <a:srgbClr val="95B3D7"/>
                </a:solidFill>
              </a:rPr>
            </a:br>
            <a:r>
              <a:rPr lang="pt-BR" altLang="pt-BR" sz="1000">
                <a:solidFill>
                  <a:srgbClr val="95B3D7"/>
                </a:solidFill>
              </a:rPr>
              <a:t>2) REVISTA CREA-SP.</a:t>
            </a:r>
          </a:p>
        </p:txBody>
      </p:sp>
      <p:sp>
        <p:nvSpPr>
          <p:cNvPr id="10" name="Retângulo 2"/>
          <p:cNvSpPr>
            <a:spLocks noChangeArrowheads="1"/>
          </p:cNvSpPr>
          <p:nvPr/>
        </p:nvSpPr>
        <p:spPr bwMode="auto">
          <a:xfrm>
            <a:off x="678053" y="2708920"/>
            <a:ext cx="7406894" cy="173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3000" b="1" dirty="0">
                <a:solidFill>
                  <a:schemeClr val="bg1"/>
                </a:solidFill>
              </a:rPr>
              <a:t>PERSPECTIVAS </a:t>
            </a:r>
            <a:r>
              <a:rPr lang="pt-BR" altLang="pt-BR" sz="3000" b="1" dirty="0" smtClean="0">
                <a:solidFill>
                  <a:schemeClr val="bg1"/>
                </a:solidFill>
              </a:rPr>
              <a:t>PRESENTES E FUTURAS </a:t>
            </a:r>
            <a:endParaRPr lang="pt-BR" altLang="pt-BR" sz="3000" b="1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3000" b="1" dirty="0" smtClean="0">
                <a:solidFill>
                  <a:srgbClr val="95B3D7"/>
                </a:solidFill>
              </a:rPr>
              <a:t>DAS ENGENHARIAS NO BRASIL</a:t>
            </a:r>
            <a:endParaRPr lang="pt-BR" altLang="pt-BR" sz="3000" b="1" dirty="0">
              <a:solidFill>
                <a:srgbClr val="95B3D7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382" y="332656"/>
            <a:ext cx="4720648" cy="10650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tângulo 2"/>
          <p:cNvSpPr>
            <a:spLocks noChangeArrowheads="1"/>
          </p:cNvSpPr>
          <p:nvPr/>
        </p:nvSpPr>
        <p:spPr bwMode="auto">
          <a:xfrm>
            <a:off x="4572000" y="4077072"/>
            <a:ext cx="2305050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buFont typeface="Arial" charset="0"/>
              <a:buNone/>
            </a:pPr>
            <a:endParaRPr lang="pt-BR" altLang="pt-BR" sz="1200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Arial" charset="0"/>
              <a:buNone/>
            </a:pPr>
            <a:r>
              <a:rPr lang="pt-BR" altLang="pt-BR" sz="1200" i="1" dirty="0">
                <a:solidFill>
                  <a:schemeClr val="bg1"/>
                </a:solidFill>
              </a:rPr>
              <a:t>Eng. Vinicius </a:t>
            </a:r>
            <a:r>
              <a:rPr lang="pt-BR" altLang="pt-BR" sz="1200" i="1" dirty="0" err="1">
                <a:solidFill>
                  <a:schemeClr val="bg1"/>
                </a:solidFill>
              </a:rPr>
              <a:t>Marchese</a:t>
            </a:r>
            <a:r>
              <a:rPr lang="pt-BR" altLang="pt-BR" sz="1200" i="1" dirty="0">
                <a:solidFill>
                  <a:schemeClr val="bg1"/>
                </a:solidFill>
              </a:rPr>
              <a:t> </a:t>
            </a:r>
            <a:r>
              <a:rPr lang="pt-BR" altLang="pt-BR" sz="1200" i="1" dirty="0" err="1">
                <a:solidFill>
                  <a:schemeClr val="bg1"/>
                </a:solidFill>
              </a:rPr>
              <a:t>Marinelli</a:t>
            </a:r>
            <a:r>
              <a:rPr lang="pt-BR" altLang="pt-BR" sz="1200" i="1" dirty="0">
                <a:solidFill>
                  <a:schemeClr val="bg1"/>
                </a:solidFill>
              </a:rPr>
              <a:t/>
            </a:r>
            <a:br>
              <a:rPr lang="pt-BR" altLang="pt-BR" sz="1200" i="1" dirty="0">
                <a:solidFill>
                  <a:schemeClr val="bg1"/>
                </a:solidFill>
              </a:rPr>
            </a:br>
            <a:r>
              <a:rPr lang="pt-BR" altLang="pt-BR" sz="1200" i="1" dirty="0">
                <a:solidFill>
                  <a:schemeClr val="bg1"/>
                </a:solidFill>
              </a:rPr>
              <a:t>Presidente do Crea-SP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77338" cy="94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BF47712-4686-4B94-8C52-3FEB30B61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00" y="1181100"/>
            <a:ext cx="6734175" cy="37306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sz="2308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AutoShape 4" descr="Resultado de imagem para sebrae"/>
          <p:cNvSpPr>
            <a:spLocks noChangeAspect="1" noChangeArrowheads="1"/>
          </p:cNvSpPr>
          <p:nvPr/>
        </p:nvSpPr>
        <p:spPr bwMode="auto">
          <a:xfrm>
            <a:off x="307975" y="944563"/>
            <a:ext cx="143827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166" tIns="39083" rIns="78166" bIns="39083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5126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2700" y="6423025"/>
            <a:ext cx="9164638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spaço Reservado para Número de Slide 8">
            <a:extLst>
              <a:ext uri="{FF2B5EF4-FFF2-40B4-BE49-F238E27FC236}">
                <a16:creationId xmlns:a16="http://schemas.microsoft.com/office/drawing/2014/main" xmlns="" id="{694B44E2-EA2F-4976-98E6-0C13B78F7B43}"/>
              </a:ext>
            </a:extLst>
          </p:cNvPr>
          <p:cNvSpPr txBox="1">
            <a:spLocks/>
          </p:cNvSpPr>
          <p:nvPr/>
        </p:nvSpPr>
        <p:spPr>
          <a:xfrm>
            <a:off x="7958138" y="5300663"/>
            <a:ext cx="762000" cy="241300"/>
          </a:xfrm>
          <a:prstGeom prst="rect">
            <a:avLst/>
          </a:prstGeom>
        </p:spPr>
        <p:txBody>
          <a:bodyPr lIns="0" tIns="39083" rIns="0" bIns="39083" anchor="b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2C1668E-6D7D-4C92-89A7-35090FB508F0}" type="slidenum">
              <a:rPr lang="pt-BR" altLang="pt-BR" sz="1100" b="1">
                <a:solidFill>
                  <a:srgbClr val="FFFF00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pt-BR" altLang="pt-BR" sz="1100" b="1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5128" name="AutoShape 12" descr="Resultado de imagem para tecnologias modernas de ensino presencial"/>
          <p:cNvSpPr>
            <a:spLocks noChangeAspect="1" noChangeArrowheads="1"/>
          </p:cNvSpPr>
          <p:nvPr/>
        </p:nvSpPr>
        <p:spPr bwMode="auto">
          <a:xfrm>
            <a:off x="155575" y="1065213"/>
            <a:ext cx="30480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166" tIns="39083" rIns="78166" bIns="39083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129" name="AutoShape 14" descr="Resultado de imagem para tecnologias modernas de ensino presencial"/>
          <p:cNvSpPr>
            <a:spLocks noChangeAspect="1" noChangeArrowheads="1"/>
          </p:cNvSpPr>
          <p:nvPr/>
        </p:nvSpPr>
        <p:spPr bwMode="auto">
          <a:xfrm>
            <a:off x="307975" y="1166813"/>
            <a:ext cx="30480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166" tIns="39083" rIns="78166" bIns="39083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34ECCA19-4ECB-4683-A519-B9A1864DA85F}"/>
              </a:ext>
            </a:extLst>
          </p:cNvPr>
          <p:cNvSpPr txBox="1"/>
          <p:nvPr/>
        </p:nvSpPr>
        <p:spPr>
          <a:xfrm>
            <a:off x="0" y="44624"/>
            <a:ext cx="9177338" cy="817593"/>
          </a:xfrm>
          <a:prstGeom prst="rect">
            <a:avLst/>
          </a:prstGeom>
          <a:noFill/>
        </p:spPr>
        <p:txBody>
          <a:bodyPr wrap="square" lIns="78166" tIns="39083" rIns="78166" bIns="39083">
            <a:spAutoFit/>
          </a:bodyPr>
          <a:lstStyle/>
          <a:p>
            <a:pPr algn="ctr">
              <a:defRPr/>
            </a:pPr>
            <a:r>
              <a:rPr lang="pt-B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LINHA DO TEMPO:</a:t>
            </a:r>
          </a:p>
          <a:p>
            <a:pPr algn="ctr">
              <a:defRPr/>
            </a:pPr>
            <a:r>
              <a:rPr lang="pt-BR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HISTÓRIA </a:t>
            </a:r>
            <a:r>
              <a:rPr lang="pt-BR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PERSPECTIVA DAS </a:t>
            </a:r>
            <a:r>
              <a:rPr lang="pt-BR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ENGENHARIAS NO BRASIL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90037E95-3ADC-49D4-A505-82C75BABC2F9}"/>
              </a:ext>
            </a:extLst>
          </p:cNvPr>
          <p:cNvSpPr txBox="1"/>
          <p:nvPr/>
        </p:nvSpPr>
        <p:spPr>
          <a:xfrm>
            <a:off x="7512050" y="5086350"/>
            <a:ext cx="1497013" cy="200025"/>
          </a:xfrm>
          <a:prstGeom prst="rect">
            <a:avLst/>
          </a:prstGeom>
          <a:noFill/>
        </p:spPr>
        <p:txBody>
          <a:bodyPr lIns="78166" tIns="39083" rIns="78166" bIns="39083">
            <a:spAutoFit/>
          </a:bodyPr>
          <a:lstStyle/>
          <a:p>
            <a:pPr>
              <a:defRPr/>
            </a:pPr>
            <a:r>
              <a:rPr lang="pt-BR" sz="79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Fonte: Revista EXAME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10813243-DD5B-491E-A442-99516FCB8057}"/>
              </a:ext>
            </a:extLst>
          </p:cNvPr>
          <p:cNvSpPr/>
          <p:nvPr/>
        </p:nvSpPr>
        <p:spPr>
          <a:xfrm>
            <a:off x="268114" y="1988840"/>
            <a:ext cx="5023966" cy="415498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ln w="9525">
                  <a:noFill/>
                  <a:prstDash val="solid"/>
                </a:ln>
                <a:cs typeface="Arial" panose="020B0604020202020204" pitchFamily="34" charset="0"/>
              </a:rPr>
              <a:t>Ética</a:t>
            </a:r>
            <a:endParaRPr lang="en-US" sz="2400" b="1" dirty="0" smtClean="0">
              <a:ln w="9525">
                <a:noFill/>
                <a:prstDash val="solid"/>
              </a:ln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2400" b="1" dirty="0" smtClean="0">
                <a:ln w="13462">
                  <a:noFill/>
                  <a:prstDash val="solid"/>
                </a:ln>
                <a:cs typeface="Arial" panose="020B0604020202020204" pitchFamily="34" charset="0"/>
              </a:rPr>
              <a:t>Tecnologia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2400" b="1" dirty="0">
                <a:ln w="13462">
                  <a:noFill/>
                  <a:prstDash val="solid"/>
                </a:ln>
                <a:cs typeface="Arial" panose="020B0604020202020204" pitchFamily="34" charset="0"/>
              </a:rPr>
              <a:t>Qualidade </a:t>
            </a:r>
            <a:r>
              <a:rPr lang="pt-BR" sz="2400" b="1" dirty="0" smtClean="0">
                <a:ln w="13462">
                  <a:noFill/>
                  <a:prstDash val="solid"/>
                </a:ln>
                <a:cs typeface="Arial" panose="020B0604020202020204" pitchFamily="34" charset="0"/>
              </a:rPr>
              <a:t>do ensino</a:t>
            </a:r>
            <a:endParaRPr lang="en-US" sz="2400" b="1" dirty="0">
              <a:ln w="13462">
                <a:noFill/>
                <a:prstDash val="solid"/>
              </a:ln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2400" b="1" dirty="0">
                <a:ln w="13462">
                  <a:noFill/>
                  <a:prstDash val="solid"/>
                </a:ln>
                <a:cs typeface="Arial" panose="020B0604020202020204" pitchFamily="34" charset="0"/>
              </a:rPr>
              <a:t>Políticas</a:t>
            </a:r>
            <a:endParaRPr lang="en-US" sz="2400" b="1" dirty="0">
              <a:ln w="13462">
                <a:noFill/>
                <a:prstDash val="solid"/>
              </a:ln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ln w="0">
                  <a:noFill/>
                </a:ln>
                <a:cs typeface="Arial" panose="020B0604020202020204" pitchFamily="34" charset="0"/>
              </a:rPr>
              <a:t>Evasão</a:t>
            </a:r>
            <a:endParaRPr lang="en-US" sz="2400" b="1" dirty="0" smtClean="0">
              <a:ln w="0">
                <a:noFill/>
              </a:ln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2400" b="1" dirty="0">
                <a:ln w="13462">
                  <a:noFill/>
                  <a:prstDash val="solid"/>
                </a:ln>
                <a:cs typeface="Arial" panose="020B0604020202020204" pitchFamily="34" charset="0"/>
              </a:rPr>
              <a:t>I</a:t>
            </a:r>
            <a:r>
              <a:rPr lang="en-US" sz="2400" b="1" dirty="0" err="1" smtClean="0">
                <a:ln w="13462">
                  <a:noFill/>
                  <a:prstDash val="solid"/>
                </a:ln>
                <a:cs typeface="Arial" panose="020B0604020202020204" pitchFamily="34" charset="0"/>
              </a:rPr>
              <a:t>novação</a:t>
            </a:r>
            <a:endParaRPr lang="en-US" sz="2400" b="1" dirty="0" smtClean="0">
              <a:ln w="13462">
                <a:noFill/>
                <a:prstDash val="solid"/>
              </a:ln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 err="1">
                <a:ln w="0">
                  <a:noFill/>
                </a:ln>
                <a:cs typeface="Arial" panose="020B0604020202020204" pitchFamily="34" charset="0"/>
              </a:rPr>
              <a:t>Crescimento</a:t>
            </a:r>
            <a:r>
              <a:rPr lang="en-US" sz="2400" b="1" dirty="0">
                <a:ln w="0">
                  <a:noFill/>
                </a:ln>
                <a:cs typeface="Arial" panose="020B0604020202020204" pitchFamily="34" charset="0"/>
              </a:rPr>
              <a:t> das </a:t>
            </a:r>
            <a:r>
              <a:rPr lang="en-US" sz="2400" b="1" dirty="0" err="1">
                <a:ln w="0">
                  <a:noFill/>
                </a:ln>
                <a:cs typeface="Arial" panose="020B0604020202020204" pitchFamily="34" charset="0"/>
              </a:rPr>
              <a:t>matrículas</a:t>
            </a:r>
            <a:endParaRPr lang="en-US" sz="2400" b="1" dirty="0">
              <a:ln w="0">
                <a:noFill/>
              </a:ln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ln w="9525">
                  <a:noFill/>
                  <a:prstDash val="solid"/>
                </a:ln>
                <a:cs typeface="Arial" panose="020B0604020202020204" pitchFamily="34" charset="0"/>
              </a:rPr>
              <a:t>Mercado de </a:t>
            </a:r>
            <a:r>
              <a:rPr lang="en-US" sz="2400" b="1" dirty="0" err="1">
                <a:ln w="9525">
                  <a:noFill/>
                  <a:prstDash val="solid"/>
                </a:ln>
                <a:cs typeface="Arial" panose="020B0604020202020204" pitchFamily="34" charset="0"/>
              </a:rPr>
              <a:t>trabalho</a:t>
            </a:r>
            <a:endParaRPr lang="en-US" sz="2400" b="1" dirty="0">
              <a:ln w="9525">
                <a:noFill/>
                <a:prstDash val="solid"/>
              </a:ln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 err="1">
                <a:ln w="0">
                  <a:noFill/>
                </a:ln>
                <a:cs typeface="Arial" panose="020B0604020202020204" pitchFamily="34" charset="0"/>
              </a:rPr>
              <a:t>Crescimento</a:t>
            </a:r>
            <a:r>
              <a:rPr lang="en-US" sz="2400" b="1" dirty="0">
                <a:ln w="0">
                  <a:noFill/>
                </a:ln>
                <a:cs typeface="Arial" panose="020B0604020202020204" pitchFamily="34" charset="0"/>
              </a:rPr>
              <a:t> das IES </a:t>
            </a:r>
            <a:r>
              <a:rPr lang="en-US" sz="2400" b="1" dirty="0" err="1">
                <a:ln w="0">
                  <a:noFill/>
                </a:ln>
                <a:cs typeface="Arial" panose="020B0604020202020204" pitchFamily="34" charset="0"/>
              </a:rPr>
              <a:t>privadas</a:t>
            </a:r>
            <a:endParaRPr lang="en-US" sz="2400" b="1" dirty="0">
              <a:ln w="0">
                <a:noFill/>
              </a:ln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 err="1">
                <a:ln w="0">
                  <a:noFill/>
                </a:ln>
                <a:cs typeface="Arial" panose="020B0604020202020204" pitchFamily="34" charset="0"/>
              </a:rPr>
              <a:t>Funil</a:t>
            </a:r>
            <a:r>
              <a:rPr lang="en-US" sz="2400" b="1" dirty="0">
                <a:ln w="0">
                  <a:noFill/>
                </a:ln>
                <a:cs typeface="Arial" panose="020B0604020202020204" pitchFamily="34" charset="0"/>
              </a:rPr>
              <a:t> das </a:t>
            </a:r>
            <a:r>
              <a:rPr lang="en-US" sz="2400" b="1" dirty="0" err="1" smtClean="0">
                <a:ln w="0">
                  <a:noFill/>
                </a:ln>
                <a:cs typeface="Arial" panose="020B0604020202020204" pitchFamily="34" charset="0"/>
              </a:rPr>
              <a:t>Engenharias</a:t>
            </a:r>
            <a:endParaRPr lang="en-US" sz="2400" b="1" dirty="0">
              <a:ln w="13462">
                <a:noFill/>
                <a:prstDash val="solid"/>
              </a:ln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ln w="0">
                  <a:noFill/>
                </a:ln>
                <a:cs typeface="Arial" panose="020B0604020202020204" pitchFamily="34" charset="0"/>
              </a:rPr>
              <a:t>CONFEA/</a:t>
            </a:r>
            <a:r>
              <a:rPr lang="pt-BR" sz="2400" b="1" dirty="0" smtClean="0">
                <a:ln w="0">
                  <a:noFill/>
                </a:ln>
                <a:cs typeface="Arial" panose="020B0604020202020204" pitchFamily="34" charset="0"/>
              </a:rPr>
              <a:t>CREA</a:t>
            </a:r>
            <a:endParaRPr lang="en-US" sz="2400" b="1" dirty="0">
              <a:ln w="0">
                <a:noFill/>
              </a:ln>
              <a:cs typeface="Arial" panose="020B0604020202020204" pitchFamily="34" charset="0"/>
            </a:endParaRPr>
          </a:p>
        </p:txBody>
      </p:sp>
      <p:grpSp>
        <p:nvGrpSpPr>
          <p:cNvPr id="45" name="Grupo 44"/>
          <p:cNvGrpSpPr>
            <a:grpSpLocks/>
          </p:cNvGrpSpPr>
          <p:nvPr/>
        </p:nvGrpSpPr>
        <p:grpSpPr bwMode="auto">
          <a:xfrm>
            <a:off x="3975619" y="1412776"/>
            <a:ext cx="4700837" cy="4523719"/>
            <a:chOff x="1691680" y="908720"/>
            <a:chExt cx="5688632" cy="5472608"/>
          </a:xfrm>
        </p:grpSpPr>
        <p:grpSp>
          <p:nvGrpSpPr>
            <p:cNvPr id="46" name="Grupo 4"/>
            <p:cNvGrpSpPr>
              <a:grpSpLocks/>
            </p:cNvGrpSpPr>
            <p:nvPr/>
          </p:nvGrpSpPr>
          <p:grpSpPr bwMode="auto">
            <a:xfrm>
              <a:off x="1691680" y="948399"/>
              <a:ext cx="2476769" cy="2841058"/>
              <a:chOff x="1691680" y="948399"/>
              <a:chExt cx="2476769" cy="2841058"/>
            </a:xfrm>
          </p:grpSpPr>
          <p:grpSp>
            <p:nvGrpSpPr>
              <p:cNvPr id="63" name="Grupo 5"/>
              <p:cNvGrpSpPr>
                <a:grpSpLocks/>
              </p:cNvGrpSpPr>
              <p:nvPr/>
            </p:nvGrpSpPr>
            <p:grpSpPr bwMode="auto">
              <a:xfrm>
                <a:off x="1691680" y="948399"/>
                <a:ext cx="2476769" cy="2841058"/>
                <a:chOff x="611560" y="343271"/>
                <a:chExt cx="5373075" cy="6163359"/>
              </a:xfrm>
            </p:grpSpPr>
            <p:sp>
              <p:nvSpPr>
                <p:cNvPr id="65" name="Retângulo 10"/>
                <p:cNvSpPr/>
                <p:nvPr/>
              </p:nvSpPr>
              <p:spPr>
                <a:xfrm>
                  <a:off x="611560" y="343271"/>
                  <a:ext cx="5373075" cy="6163359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407FDC">
                    <a:alpha val="31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 sz="2200"/>
                </a:p>
              </p:txBody>
            </p:sp>
            <p:sp>
              <p:nvSpPr>
                <p:cNvPr id="66" name="Retângulo 10"/>
                <p:cNvSpPr/>
                <p:nvPr/>
              </p:nvSpPr>
              <p:spPr>
                <a:xfrm>
                  <a:off x="973210" y="759901"/>
                  <a:ext cx="4649777" cy="5330100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0C2344"/>
                </a:solidFill>
                <a:ln>
                  <a:solidFill>
                    <a:srgbClr val="407FD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 sz="2200"/>
                </a:p>
              </p:txBody>
            </p:sp>
            <p:sp>
              <p:nvSpPr>
                <p:cNvPr id="67" name="Retângulo 10"/>
                <p:cNvSpPr>
                  <a:spLocks noChangeArrowheads="1"/>
                </p:cNvSpPr>
                <p:nvPr/>
              </p:nvSpPr>
              <p:spPr bwMode="auto">
                <a:xfrm>
                  <a:off x="1259631" y="1729840"/>
                  <a:ext cx="3888433" cy="11308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22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64" name="Retângulo 2"/>
              <p:cNvSpPr>
                <a:spLocks noChangeArrowheads="1"/>
              </p:cNvSpPr>
              <p:nvPr/>
            </p:nvSpPr>
            <p:spPr bwMode="auto">
              <a:xfrm>
                <a:off x="1858834" y="2020736"/>
                <a:ext cx="2142302" cy="521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200" b="1">
                    <a:solidFill>
                      <a:schemeClr val="bg1"/>
                    </a:solidFill>
                  </a:rPr>
                  <a:t>ONTEM</a:t>
                </a:r>
                <a:endParaRPr lang="pt-BR" altLang="pt-BR" sz="2200"/>
              </a:p>
            </p:txBody>
          </p:sp>
        </p:grpSp>
        <p:grpSp>
          <p:nvGrpSpPr>
            <p:cNvPr id="51" name="Grupo 21"/>
            <p:cNvGrpSpPr>
              <a:grpSpLocks/>
            </p:cNvGrpSpPr>
            <p:nvPr/>
          </p:nvGrpSpPr>
          <p:grpSpPr bwMode="auto">
            <a:xfrm>
              <a:off x="4903543" y="908720"/>
              <a:ext cx="2476769" cy="2841058"/>
              <a:chOff x="4903543" y="908720"/>
              <a:chExt cx="2476769" cy="2841058"/>
            </a:xfrm>
          </p:grpSpPr>
          <p:grpSp>
            <p:nvGrpSpPr>
              <p:cNvPr id="58" name="Grupo 11"/>
              <p:cNvGrpSpPr>
                <a:grpSpLocks/>
              </p:cNvGrpSpPr>
              <p:nvPr/>
            </p:nvGrpSpPr>
            <p:grpSpPr bwMode="auto">
              <a:xfrm>
                <a:off x="4903543" y="908720"/>
                <a:ext cx="2476769" cy="2841058"/>
                <a:chOff x="611213" y="343147"/>
                <a:chExt cx="5373075" cy="6163359"/>
              </a:xfrm>
            </p:grpSpPr>
            <p:sp>
              <p:nvSpPr>
                <p:cNvPr id="60" name="Retângulo 10"/>
                <p:cNvSpPr/>
                <p:nvPr/>
              </p:nvSpPr>
              <p:spPr>
                <a:xfrm>
                  <a:off x="611213" y="343147"/>
                  <a:ext cx="5373075" cy="6163359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407FDC">
                    <a:alpha val="31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 sz="2200"/>
                </a:p>
              </p:txBody>
            </p:sp>
            <p:sp>
              <p:nvSpPr>
                <p:cNvPr id="61" name="Retângulo 10"/>
                <p:cNvSpPr/>
                <p:nvPr/>
              </p:nvSpPr>
              <p:spPr>
                <a:xfrm>
                  <a:off x="972861" y="759775"/>
                  <a:ext cx="4649777" cy="5330100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0C2344"/>
                </a:solidFill>
                <a:ln>
                  <a:solidFill>
                    <a:srgbClr val="407FD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 sz="2200"/>
                </a:p>
              </p:txBody>
            </p:sp>
            <p:sp>
              <p:nvSpPr>
                <p:cNvPr id="62" name="Retângulo 14"/>
                <p:cNvSpPr>
                  <a:spLocks noChangeArrowheads="1"/>
                </p:cNvSpPr>
                <p:nvPr/>
              </p:nvSpPr>
              <p:spPr bwMode="auto">
                <a:xfrm>
                  <a:off x="1259630" y="1729839"/>
                  <a:ext cx="3888433" cy="11308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22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9" name="Retângulo 15"/>
              <p:cNvSpPr>
                <a:spLocks noChangeArrowheads="1"/>
              </p:cNvSpPr>
              <p:nvPr/>
            </p:nvSpPr>
            <p:spPr bwMode="auto">
              <a:xfrm>
                <a:off x="5070857" y="1948729"/>
                <a:ext cx="2142302" cy="521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200" b="1">
                    <a:solidFill>
                      <a:schemeClr val="bg1"/>
                    </a:solidFill>
                  </a:rPr>
                  <a:t>HOJE</a:t>
                </a:r>
                <a:endParaRPr lang="pt-BR" altLang="pt-BR" sz="2200"/>
              </a:p>
            </p:txBody>
          </p:sp>
        </p:grpSp>
        <p:grpSp>
          <p:nvGrpSpPr>
            <p:cNvPr id="52" name="Grupo 22"/>
            <p:cNvGrpSpPr>
              <a:grpSpLocks/>
            </p:cNvGrpSpPr>
            <p:nvPr/>
          </p:nvGrpSpPr>
          <p:grpSpPr bwMode="auto">
            <a:xfrm>
              <a:off x="3319045" y="3540270"/>
              <a:ext cx="2476769" cy="2841058"/>
              <a:chOff x="3319045" y="3540270"/>
              <a:chExt cx="2476769" cy="2841058"/>
            </a:xfrm>
          </p:grpSpPr>
          <p:grpSp>
            <p:nvGrpSpPr>
              <p:cNvPr id="53" name="Grupo 16"/>
              <p:cNvGrpSpPr>
                <a:grpSpLocks/>
              </p:cNvGrpSpPr>
              <p:nvPr/>
            </p:nvGrpSpPr>
            <p:grpSpPr bwMode="auto">
              <a:xfrm>
                <a:off x="3319045" y="3540270"/>
                <a:ext cx="2476769" cy="2841058"/>
                <a:chOff x="610514" y="342366"/>
                <a:chExt cx="5373075" cy="6163359"/>
              </a:xfrm>
            </p:grpSpPr>
            <p:sp>
              <p:nvSpPr>
                <p:cNvPr id="55" name="Retângulo 10"/>
                <p:cNvSpPr/>
                <p:nvPr/>
              </p:nvSpPr>
              <p:spPr>
                <a:xfrm>
                  <a:off x="610514" y="342366"/>
                  <a:ext cx="5373075" cy="6163359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FCA320">
                    <a:alpha val="31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 sz="2200"/>
                </a:p>
              </p:txBody>
            </p:sp>
            <p:sp>
              <p:nvSpPr>
                <p:cNvPr id="56" name="Retângulo 10"/>
                <p:cNvSpPr/>
                <p:nvPr/>
              </p:nvSpPr>
              <p:spPr>
                <a:xfrm>
                  <a:off x="972162" y="758994"/>
                  <a:ext cx="4649777" cy="5330100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>
                  <a:solidFill>
                    <a:srgbClr val="FCA3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 sz="2200"/>
                </a:p>
              </p:txBody>
            </p:sp>
            <p:sp>
              <p:nvSpPr>
                <p:cNvPr id="57" name="Retângulo 19"/>
                <p:cNvSpPr>
                  <a:spLocks noChangeArrowheads="1"/>
                </p:cNvSpPr>
                <p:nvPr/>
              </p:nvSpPr>
              <p:spPr bwMode="auto">
                <a:xfrm>
                  <a:off x="1259632" y="1729840"/>
                  <a:ext cx="3888433" cy="11308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22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4" name="Retângulo 20"/>
              <p:cNvSpPr>
                <a:spLocks noChangeArrowheads="1"/>
              </p:cNvSpPr>
              <p:nvPr/>
            </p:nvSpPr>
            <p:spPr bwMode="auto">
              <a:xfrm>
                <a:off x="3486681" y="4613025"/>
                <a:ext cx="2142302" cy="521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200" b="1"/>
                  <a:t>AMANHÃ</a:t>
                </a:r>
                <a:endParaRPr lang="pt-BR" altLang="pt-BR" sz="22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D932DF-AB52-4D2C-AE79-CC63E9F0F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00" y="1181100"/>
            <a:ext cx="6734175" cy="37306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sz="2308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9" name="AutoShape 4" descr="Resultado de imagem para sebrae"/>
          <p:cNvSpPr>
            <a:spLocks noChangeAspect="1" noChangeArrowheads="1"/>
          </p:cNvSpPr>
          <p:nvPr/>
        </p:nvSpPr>
        <p:spPr bwMode="auto">
          <a:xfrm>
            <a:off x="307975" y="944563"/>
            <a:ext cx="143827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166" tIns="39083" rIns="78166" bIns="39083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6150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spaço Reservado para Número de Slide 8">
            <a:extLst>
              <a:ext uri="{FF2B5EF4-FFF2-40B4-BE49-F238E27FC236}">
                <a16:creationId xmlns:a16="http://schemas.microsoft.com/office/drawing/2014/main" xmlns="" id="{3505B046-B911-4D7C-90C4-2739B2A1D694}"/>
              </a:ext>
            </a:extLst>
          </p:cNvPr>
          <p:cNvSpPr txBox="1">
            <a:spLocks/>
          </p:cNvSpPr>
          <p:nvPr/>
        </p:nvSpPr>
        <p:spPr>
          <a:xfrm>
            <a:off x="7958138" y="5300663"/>
            <a:ext cx="762000" cy="241300"/>
          </a:xfrm>
          <a:prstGeom prst="rect">
            <a:avLst/>
          </a:prstGeom>
        </p:spPr>
        <p:txBody>
          <a:bodyPr lIns="0" tIns="39083" rIns="0" bIns="39083" anchor="b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35D6B15-84A1-4653-B81D-B672135C2973}" type="slidenum">
              <a:rPr lang="pt-BR" altLang="pt-BR" sz="1100" b="1">
                <a:solidFill>
                  <a:srgbClr val="FFFF00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pt-BR" altLang="pt-BR" sz="1100" b="1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6152" name="AutoShape 12" descr="Resultado de imagem para tecnologias modernas de ensino presencial"/>
          <p:cNvSpPr>
            <a:spLocks noChangeAspect="1" noChangeArrowheads="1"/>
          </p:cNvSpPr>
          <p:nvPr/>
        </p:nvSpPr>
        <p:spPr bwMode="auto">
          <a:xfrm>
            <a:off x="155575" y="1065213"/>
            <a:ext cx="30480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166" tIns="39083" rIns="78166" bIns="39083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53" name="AutoShape 14" descr="Resultado de imagem para tecnologias modernas de ensino presencial"/>
          <p:cNvSpPr>
            <a:spLocks noChangeAspect="1" noChangeArrowheads="1"/>
          </p:cNvSpPr>
          <p:nvPr/>
        </p:nvSpPr>
        <p:spPr bwMode="auto">
          <a:xfrm>
            <a:off x="307975" y="1166813"/>
            <a:ext cx="30480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166" tIns="39083" rIns="78166" bIns="39083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B7BD7876-B067-458A-96AC-B3ECD2026BC4}"/>
              </a:ext>
            </a:extLst>
          </p:cNvPr>
          <p:cNvSpPr txBox="1"/>
          <p:nvPr/>
        </p:nvSpPr>
        <p:spPr>
          <a:xfrm>
            <a:off x="15875" y="142875"/>
            <a:ext cx="9161463" cy="632927"/>
          </a:xfrm>
          <a:prstGeom prst="rect">
            <a:avLst/>
          </a:prstGeom>
          <a:noFill/>
        </p:spPr>
        <p:txBody>
          <a:bodyPr wrap="square" lIns="78166" tIns="39083" rIns="78166" bIns="39083">
            <a:spAutoFit/>
          </a:bodyPr>
          <a:lstStyle/>
          <a:p>
            <a:pPr algn="ctr">
              <a:defRPr/>
            </a:pPr>
            <a:r>
              <a:rPr lang="pt-BR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LINHA DO TEMPO: </a:t>
            </a:r>
            <a:r>
              <a:rPr lang="pt-BR" sz="3429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CONCEITO</a:t>
            </a:r>
            <a:endParaRPr lang="pt-BR" sz="3429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0BABB7B4-6ED3-4F9D-AE4F-B7CAFA2ED627}"/>
              </a:ext>
            </a:extLst>
          </p:cNvPr>
          <p:cNvSpPr txBox="1"/>
          <p:nvPr/>
        </p:nvSpPr>
        <p:spPr>
          <a:xfrm>
            <a:off x="7512050" y="5086350"/>
            <a:ext cx="1497013" cy="200025"/>
          </a:xfrm>
          <a:prstGeom prst="rect">
            <a:avLst/>
          </a:prstGeom>
          <a:noFill/>
        </p:spPr>
        <p:txBody>
          <a:bodyPr lIns="78166" tIns="39083" rIns="78166" bIns="39083">
            <a:spAutoFit/>
          </a:bodyPr>
          <a:lstStyle/>
          <a:p>
            <a:pPr>
              <a:defRPr/>
            </a:pPr>
            <a:r>
              <a:rPr lang="pt-BR" sz="79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Fonte: Revista EXAME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ADF79EAD-5AD5-4EBD-BD93-D60E7150DE26}"/>
              </a:ext>
            </a:extLst>
          </p:cNvPr>
          <p:cNvSpPr txBox="1"/>
          <p:nvPr/>
        </p:nvSpPr>
        <p:spPr>
          <a:xfrm>
            <a:off x="211138" y="1431925"/>
            <a:ext cx="8797925" cy="44012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Engenharia o que é </a:t>
            </a:r>
            <a:r>
              <a:rPr lang="en-US" sz="2800" b="1" dirty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pt-B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Aplicação do conhecimento cientifico, econômico, social  e pratico (todos  os tipos de conhecimento)  com objetivo de inventar, desenhar, construir, manter, descobrir criar e melhorar estruturas, maquinas, sistemas, materiais e processos... Enfim... não há e não haverá inovação tecnológica sem a engenharia.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CaixaDeTexto 14">
            <a:extLst>
              <a:ext uri="{FF2B5EF4-FFF2-40B4-BE49-F238E27FC236}">
                <a16:creationId xmlns:a16="http://schemas.microsoft.com/office/drawing/2014/main" xmlns="" id="{9DD112BC-EF95-4AB9-8B3D-38E33C4902FD}"/>
              </a:ext>
            </a:extLst>
          </p:cNvPr>
          <p:cNvSpPr txBox="1"/>
          <p:nvPr/>
        </p:nvSpPr>
        <p:spPr>
          <a:xfrm>
            <a:off x="15875" y="44624"/>
            <a:ext cx="9164638" cy="817593"/>
          </a:xfrm>
          <a:prstGeom prst="rect">
            <a:avLst/>
          </a:prstGeom>
          <a:noFill/>
        </p:spPr>
        <p:txBody>
          <a:bodyPr wrap="square" lIns="78166" tIns="39083" rIns="78166" bIns="39083">
            <a:spAutoFit/>
          </a:bodyPr>
          <a:lstStyle/>
          <a:p>
            <a:pPr algn="ctr">
              <a:defRPr/>
            </a:pPr>
            <a:r>
              <a:rPr lang="pt-B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LINHA DO </a:t>
            </a:r>
            <a:r>
              <a:rPr lang="pt-B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TEMPO:</a:t>
            </a:r>
          </a:p>
          <a:p>
            <a:pPr algn="ctr">
              <a:defRPr/>
            </a:pPr>
            <a:r>
              <a:rPr lang="pt-BR" altLang="pt-BR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SURGIMENTO FORMAL DA PROFISSÃO</a:t>
            </a:r>
            <a:r>
              <a:rPr lang="pt-BR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2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8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734B218-254D-4636-B2A5-EFA54FC195CF}"/>
              </a:ext>
            </a:extLst>
          </p:cNvPr>
          <p:cNvSpPr/>
          <p:nvPr/>
        </p:nvSpPr>
        <p:spPr>
          <a:xfrm>
            <a:off x="251520" y="4502730"/>
            <a:ext cx="88569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altLang="pt-BR" sz="2200" b="1" dirty="0">
                <a:solidFill>
                  <a:srgbClr val="FF0000"/>
                </a:solidFill>
                <a:cs typeface="Arial" panose="020B0604020202020204" pitchFamily="34" charset="0"/>
              </a:rPr>
              <a:t>No Brasil </a:t>
            </a:r>
          </a:p>
          <a:p>
            <a:pPr marL="742950" indent="-742950" eaLnBrk="1" hangingPunct="1">
              <a:buFontTx/>
              <a:buAutoNum type="arabicPlain" startAt="1792"/>
              <a:defRPr/>
            </a:pPr>
            <a:r>
              <a:rPr lang="pt-BR" altLang="pt-BR" sz="2200" b="1" dirty="0">
                <a:cs typeface="Arial" panose="020B0604020202020204" pitchFamily="34" charset="0"/>
              </a:rPr>
              <a:t>- </a:t>
            </a:r>
            <a:r>
              <a:rPr lang="pt-BR" altLang="pt-BR" sz="2200" b="1" dirty="0" smtClean="0">
                <a:cs typeface="Arial" panose="020B0604020202020204" pitchFamily="34" charset="0"/>
              </a:rPr>
              <a:t>Escola </a:t>
            </a:r>
            <a:r>
              <a:rPr lang="pt-BR" altLang="pt-BR" sz="2200" b="1" dirty="0">
                <a:cs typeface="Arial" panose="020B0604020202020204" pitchFamily="34" charset="0"/>
              </a:rPr>
              <a:t>Politécnica do Rio de Janeiro (Real Academia de artilharia) </a:t>
            </a:r>
          </a:p>
          <a:p>
            <a:pPr marL="742950" indent="-742950" eaLnBrk="1" hangingPunct="1">
              <a:buFontTx/>
              <a:buAutoNum type="arabicPlain" startAt="1792"/>
              <a:defRPr/>
            </a:pPr>
            <a:r>
              <a:rPr lang="pt-BR" altLang="pt-BR" sz="2200" b="1" dirty="0" smtClean="0">
                <a:cs typeface="Arial" panose="020B0604020202020204" pitchFamily="34" charset="0"/>
              </a:rPr>
              <a:t>- Escola </a:t>
            </a:r>
            <a:r>
              <a:rPr lang="pt-BR" altLang="pt-BR" sz="2200" b="1" dirty="0">
                <a:cs typeface="Arial" panose="020B0604020202020204" pitchFamily="34" charset="0"/>
              </a:rPr>
              <a:t>Politécnica de São Paulo</a:t>
            </a:r>
          </a:p>
          <a:p>
            <a:pPr eaLnBrk="1" hangingPunct="1">
              <a:defRPr/>
            </a:pPr>
            <a:r>
              <a:rPr lang="pt-BR" altLang="pt-BR" sz="2200" b="1" dirty="0">
                <a:cs typeface="Arial" panose="020B0604020202020204" pitchFamily="34" charset="0"/>
              </a:rPr>
              <a:t>1898 </a:t>
            </a:r>
            <a:r>
              <a:rPr lang="pt-BR" altLang="pt-BR" sz="2200" b="1" dirty="0" smtClean="0">
                <a:cs typeface="Arial" panose="020B0604020202020204" pitchFamily="34" charset="0"/>
              </a:rPr>
              <a:t>- </a:t>
            </a:r>
            <a:r>
              <a:rPr lang="pt-BR" altLang="pt-BR" sz="2200" b="1" dirty="0">
                <a:cs typeface="Arial" panose="020B0604020202020204" pitchFamily="34" charset="0"/>
              </a:rPr>
              <a:t>Mackenzie </a:t>
            </a:r>
            <a:r>
              <a:rPr lang="pt-BR" altLang="pt-BR" sz="2200" b="1" dirty="0" err="1">
                <a:cs typeface="Arial" panose="020B0604020202020204" pitchFamily="34" charset="0"/>
              </a:rPr>
              <a:t>College</a:t>
            </a:r>
            <a:r>
              <a:rPr lang="pt-BR" altLang="pt-BR" sz="2200" b="1" dirty="0">
                <a:cs typeface="Arial" panose="020B0604020202020204" pitchFamily="34" charset="0"/>
              </a:rPr>
              <a:t>  primeira escola de engenharia </a:t>
            </a:r>
          </a:p>
        </p:txBody>
      </p:sp>
      <p:sp>
        <p:nvSpPr>
          <p:cNvPr id="19" name="Retângulo 15"/>
          <p:cNvSpPr>
            <a:spLocks noChangeArrowheads="1"/>
          </p:cNvSpPr>
          <p:nvPr/>
        </p:nvSpPr>
        <p:spPr bwMode="auto">
          <a:xfrm>
            <a:off x="2483769" y="2652008"/>
            <a:ext cx="475252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200" b="1" dirty="0">
                <a:solidFill>
                  <a:srgbClr val="FF0000"/>
                </a:solidFill>
              </a:rPr>
              <a:t>As primeiras escolas no mundo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200" b="1" dirty="0"/>
              <a:t>1747 - França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2200" b="1" dirty="0" smtClean="0"/>
              <a:t>1794 - Academia de West Point (EUA)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200" b="1" dirty="0" smtClean="0"/>
              <a:t>1806 </a:t>
            </a:r>
            <a:r>
              <a:rPr lang="pt-BR" altLang="pt-BR" sz="2200" b="1" dirty="0"/>
              <a:t>- Austrália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200" b="1" dirty="0" smtClean="0"/>
              <a:t>1865 </a:t>
            </a:r>
            <a:r>
              <a:rPr lang="pt-BR" altLang="pt-BR" sz="2200" b="1" dirty="0"/>
              <a:t>- Massachusetts (MIT-EUA</a:t>
            </a:r>
            <a:r>
              <a:rPr lang="pt-BR" altLang="pt-BR" sz="2200" b="1" dirty="0" smtClean="0"/>
              <a:t>)</a:t>
            </a:r>
            <a:endParaRPr lang="pt-BR" altLang="pt-BR" sz="2200" b="1" dirty="0"/>
          </a:p>
        </p:txBody>
      </p:sp>
      <p:grpSp>
        <p:nvGrpSpPr>
          <p:cNvPr id="20" name="Grupo 4"/>
          <p:cNvGrpSpPr>
            <a:grpSpLocks/>
          </p:cNvGrpSpPr>
          <p:nvPr/>
        </p:nvGrpSpPr>
        <p:grpSpPr bwMode="auto">
          <a:xfrm>
            <a:off x="335104" y="1268760"/>
            <a:ext cx="1860632" cy="2134955"/>
            <a:chOff x="1691680" y="948342"/>
            <a:chExt cx="2476787" cy="2841307"/>
          </a:xfrm>
        </p:grpSpPr>
        <p:grpSp>
          <p:nvGrpSpPr>
            <p:cNvPr id="21" name="Grupo 5"/>
            <p:cNvGrpSpPr>
              <a:grpSpLocks/>
            </p:cNvGrpSpPr>
            <p:nvPr/>
          </p:nvGrpSpPr>
          <p:grpSpPr bwMode="auto">
            <a:xfrm>
              <a:off x="1691680" y="948342"/>
              <a:ext cx="2476787" cy="2841307"/>
              <a:chOff x="611560" y="343147"/>
              <a:chExt cx="5373114" cy="6163899"/>
            </a:xfrm>
          </p:grpSpPr>
          <p:sp>
            <p:nvSpPr>
              <p:cNvPr id="23" name="Retângulo 10">
                <a:extLst>
                  <a:ext uri="{FF2B5EF4-FFF2-40B4-BE49-F238E27FC236}">
                    <a16:creationId xmlns:a16="http://schemas.microsoft.com/office/drawing/2014/main" xmlns="" id="{A495D19F-6400-4316-8AD4-B547885FC1A4}"/>
                  </a:ext>
                </a:extLst>
              </p:cNvPr>
              <p:cNvSpPr/>
              <p:nvPr/>
            </p:nvSpPr>
            <p:spPr>
              <a:xfrm>
                <a:off x="611560" y="343147"/>
                <a:ext cx="5373114" cy="6163899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400"/>
              </a:p>
            </p:txBody>
          </p:sp>
          <p:sp>
            <p:nvSpPr>
              <p:cNvPr id="25" name="Retângulo 10">
                <a:extLst>
                  <a:ext uri="{FF2B5EF4-FFF2-40B4-BE49-F238E27FC236}">
                    <a16:creationId xmlns:a16="http://schemas.microsoft.com/office/drawing/2014/main" xmlns="" id="{625E0345-276E-4947-8823-15DA83010BE7}"/>
                  </a:ext>
                </a:extLst>
              </p:cNvPr>
              <p:cNvSpPr/>
              <p:nvPr/>
            </p:nvSpPr>
            <p:spPr>
              <a:xfrm>
                <a:off x="973213" y="759814"/>
                <a:ext cx="4649810" cy="5330567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400"/>
              </a:p>
            </p:txBody>
          </p:sp>
          <p:sp>
            <p:nvSpPr>
              <p:cNvPr id="26" name="Retângulo 10"/>
              <p:cNvSpPr>
                <a:spLocks noChangeArrowheads="1"/>
              </p:cNvSpPr>
              <p:nvPr/>
            </p:nvSpPr>
            <p:spPr bwMode="auto">
              <a:xfrm>
                <a:off x="1259632" y="1729839"/>
                <a:ext cx="3888431" cy="1001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" name="Retângulo 2"/>
            <p:cNvSpPr>
              <a:spLocks noChangeArrowheads="1"/>
            </p:cNvSpPr>
            <p:nvPr/>
          </p:nvSpPr>
          <p:spPr bwMode="auto">
            <a:xfrm>
              <a:off x="1858834" y="2020737"/>
              <a:ext cx="2142302" cy="46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 b="1">
                  <a:solidFill>
                    <a:schemeClr val="bg1"/>
                  </a:solidFill>
                </a:rPr>
                <a:t>ONTEM</a:t>
              </a:r>
              <a:endParaRPr lang="pt-BR" altLang="pt-BR" sz="2400"/>
            </a:p>
          </p:txBody>
        </p:sp>
      </p:grpSp>
      <p:sp>
        <p:nvSpPr>
          <p:cNvPr id="2" name="Retângulo 1"/>
          <p:cNvSpPr/>
          <p:nvPr/>
        </p:nvSpPr>
        <p:spPr>
          <a:xfrm>
            <a:off x="2466020" y="1154068"/>
            <a:ext cx="628244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b="1" dirty="0">
                <a:latin typeface="Arial" charset="0"/>
              </a:rPr>
              <a:t>Surgiram há mais de 2 milhões de anos atrás  quando nossos ancestrais passaram a fabricar ferramentas para pesca, caça, cultivo e defesa.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5" name="Grupo 4"/>
          <p:cNvGrpSpPr>
            <a:grpSpLocks/>
          </p:cNvGrpSpPr>
          <p:nvPr/>
        </p:nvGrpSpPr>
        <p:grpSpPr bwMode="auto">
          <a:xfrm>
            <a:off x="292080" y="2060848"/>
            <a:ext cx="2251365" cy="2583295"/>
            <a:chOff x="1691673" y="1665427"/>
            <a:chExt cx="2476460" cy="2842213"/>
          </a:xfrm>
        </p:grpSpPr>
        <p:grpSp>
          <p:nvGrpSpPr>
            <p:cNvPr id="9230" name="Grupo 5"/>
            <p:cNvGrpSpPr>
              <a:grpSpLocks/>
            </p:cNvGrpSpPr>
            <p:nvPr/>
          </p:nvGrpSpPr>
          <p:grpSpPr bwMode="auto">
            <a:xfrm>
              <a:off x="1691673" y="1665427"/>
              <a:ext cx="2476460" cy="2842213"/>
              <a:chOff x="611545" y="1898784"/>
              <a:chExt cx="5372405" cy="6165864"/>
            </a:xfrm>
          </p:grpSpPr>
          <p:sp>
            <p:nvSpPr>
              <p:cNvPr id="9" name="Retângulo 10">
                <a:extLst>
                  <a:ext uri="{FF2B5EF4-FFF2-40B4-BE49-F238E27FC236}">
                    <a16:creationId xmlns:a16="http://schemas.microsoft.com/office/drawing/2014/main" xmlns="" id="{A495D19F-6400-4316-8AD4-B547885FC1A4}"/>
                  </a:ext>
                </a:extLst>
              </p:cNvPr>
              <p:cNvSpPr/>
              <p:nvPr/>
            </p:nvSpPr>
            <p:spPr>
              <a:xfrm>
                <a:off x="611545" y="1898784"/>
                <a:ext cx="5372405" cy="6165864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0" name="Retângulo 10">
                <a:extLst>
                  <a:ext uri="{FF2B5EF4-FFF2-40B4-BE49-F238E27FC236}">
                    <a16:creationId xmlns:a16="http://schemas.microsoft.com/office/drawing/2014/main" xmlns="" id="{625E0345-276E-4947-8823-15DA83010BE7}"/>
                  </a:ext>
                </a:extLst>
              </p:cNvPr>
              <p:cNvSpPr/>
              <p:nvPr/>
            </p:nvSpPr>
            <p:spPr>
              <a:xfrm>
                <a:off x="949042" y="2346584"/>
                <a:ext cx="4649197" cy="5332267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</p:grpSp>
        <p:sp>
          <p:nvSpPr>
            <p:cNvPr id="9231" name="Retângulo 2"/>
            <p:cNvSpPr>
              <a:spLocks noChangeArrowheads="1"/>
            </p:cNvSpPr>
            <p:nvPr/>
          </p:nvSpPr>
          <p:spPr bwMode="auto">
            <a:xfrm>
              <a:off x="1887112" y="2494814"/>
              <a:ext cx="2142302" cy="1200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3600" b="1">
                  <a:solidFill>
                    <a:schemeClr val="bg1"/>
                  </a:solidFill>
                </a:rPr>
                <a:t>ONTEM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3600" b="1">
                  <a:solidFill>
                    <a:schemeClr val="bg1"/>
                  </a:solidFill>
                </a:rPr>
                <a:t>HOJE</a:t>
              </a:r>
              <a:endParaRPr lang="pt-BR" altLang="pt-BR" sz="1800"/>
            </a:p>
          </p:txBody>
        </p:sp>
      </p:grp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CaixaDeTexto 14">
            <a:extLst>
              <a:ext uri="{FF2B5EF4-FFF2-40B4-BE49-F238E27FC236}">
                <a16:creationId xmlns:a16="http://schemas.microsoft.com/office/drawing/2014/main" xmlns="" id="{9DD112BC-EF95-4AB9-8B3D-38E33C4902FD}"/>
              </a:ext>
            </a:extLst>
          </p:cNvPr>
          <p:cNvSpPr txBox="1"/>
          <p:nvPr/>
        </p:nvSpPr>
        <p:spPr>
          <a:xfrm>
            <a:off x="0" y="186530"/>
            <a:ext cx="9180513" cy="571501"/>
          </a:xfrm>
          <a:prstGeom prst="rect">
            <a:avLst/>
          </a:prstGeom>
          <a:noFill/>
        </p:spPr>
        <p:txBody>
          <a:bodyPr wrap="square" lIns="78166" tIns="39083" rIns="78166" bIns="39083">
            <a:spAutoFit/>
          </a:bodyPr>
          <a:lstStyle/>
          <a:p>
            <a:pPr algn="ctr">
              <a:defRPr/>
            </a:pPr>
            <a:r>
              <a:rPr lang="pt-BR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LINHA DO TEMPO</a:t>
            </a:r>
            <a:endParaRPr lang="pt-BR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2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Rectangle 1"/>
          <p:cNvSpPr>
            <a:spLocks noChangeArrowheads="1"/>
          </p:cNvSpPr>
          <p:nvPr/>
        </p:nvSpPr>
        <p:spPr bwMode="auto">
          <a:xfrm>
            <a:off x="2987824" y="1056110"/>
            <a:ext cx="57610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pt-BR" altLang="pt-BR" sz="2400" b="1" dirty="0">
                <a:solidFill>
                  <a:srgbClr val="FF0000"/>
                </a:solidFill>
                <a:latin typeface="Arial" charset="0"/>
              </a:rPr>
              <a:t>Importância do engenheiro nas ondas </a:t>
            </a:r>
          </a:p>
          <a:p>
            <a:pPr algn="ctr"/>
            <a:r>
              <a:rPr lang="pt-BR" altLang="pt-BR" sz="2400" b="1" dirty="0">
                <a:solidFill>
                  <a:srgbClr val="FF0000"/>
                </a:solidFill>
                <a:latin typeface="Arial" charset="0"/>
              </a:rPr>
              <a:t>desenvolvimentistas</a:t>
            </a:r>
            <a:endParaRPr lang="en-US" altLang="pt-BR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9224" name="Rectangle 3"/>
          <p:cNvSpPr>
            <a:spLocks noChangeArrowheads="1"/>
          </p:cNvSpPr>
          <p:nvPr/>
        </p:nvSpPr>
        <p:spPr bwMode="auto">
          <a:xfrm>
            <a:off x="2884153" y="1866304"/>
            <a:ext cx="6008327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sz="2200" b="1" dirty="0"/>
              <a:t>As três revoluções industriais  já consolidadas  e também a quarta revolução  que </a:t>
            </a:r>
            <a:r>
              <a:rPr lang="pt-BR" altLang="pt-BR" sz="2200" b="1" dirty="0" smtClean="0"/>
              <a:t>está </a:t>
            </a:r>
            <a:r>
              <a:rPr lang="pt-BR" altLang="pt-BR" sz="2200" b="1" dirty="0"/>
              <a:t>em curso, estão vinculadas com o ensino e pesquisa dos engenheiros no mundo  </a:t>
            </a:r>
            <a:r>
              <a:rPr lang="pt-BR" altLang="pt-BR" sz="2200" b="1" dirty="0" smtClean="0"/>
              <a:t>inteiro. E </a:t>
            </a:r>
            <a:r>
              <a:rPr lang="pt-BR" altLang="pt-BR" sz="2200" b="1" dirty="0"/>
              <a:t>no </a:t>
            </a:r>
            <a:r>
              <a:rPr lang="pt-BR" altLang="pt-BR" sz="2200" b="1" dirty="0" smtClean="0"/>
              <a:t>Brasil</a:t>
            </a:r>
            <a:r>
              <a:rPr lang="en-US" altLang="pt-BR" sz="2200" b="1" dirty="0" smtClean="0"/>
              <a:t>?</a:t>
            </a:r>
            <a:r>
              <a:rPr lang="pt-BR" altLang="pt-BR" sz="2200" b="1" dirty="0" smtClean="0"/>
              <a:t> </a:t>
            </a:r>
            <a:endParaRPr lang="pt-BR" altLang="pt-BR" sz="2200" b="1" dirty="0"/>
          </a:p>
          <a:p>
            <a:pPr algn="just" eaLnBrk="1" hangingPunct="1">
              <a:lnSpc>
                <a:spcPct val="150000"/>
              </a:lnSpc>
            </a:pPr>
            <a:r>
              <a:rPr lang="pt-BR" altLang="pt-BR" sz="2200" b="1" dirty="0"/>
              <a:t>Nossos engenheiros estão  </a:t>
            </a:r>
            <a:r>
              <a:rPr lang="pt-BR" altLang="pt-BR" sz="2200" b="1" dirty="0" smtClean="0"/>
              <a:t>preparados</a:t>
            </a:r>
            <a:r>
              <a:rPr lang="en-US" altLang="pt-BR" sz="2200" b="1" dirty="0" smtClean="0"/>
              <a:t>?</a:t>
            </a:r>
            <a:endParaRPr lang="pt-BR" altLang="pt-BR" sz="2200" b="1" dirty="0"/>
          </a:p>
          <a:p>
            <a:pPr algn="just" eaLnBrk="1" hangingPunct="1">
              <a:lnSpc>
                <a:spcPct val="150000"/>
              </a:lnSpc>
            </a:pPr>
            <a:r>
              <a:rPr lang="pt-BR" altLang="pt-BR" sz="2200" b="1" dirty="0"/>
              <a:t>As IES estão preparadas para formar os  engenheiros </a:t>
            </a:r>
            <a:r>
              <a:rPr lang="pt-BR" altLang="pt-BR" sz="2200" b="1" dirty="0" smtClean="0"/>
              <a:t>4.0</a:t>
            </a:r>
            <a:r>
              <a:rPr lang="en-US" altLang="pt-BR" sz="2200" b="1" dirty="0" smtClean="0"/>
              <a:t>? </a:t>
            </a:r>
            <a:r>
              <a:rPr lang="pt-BR" altLang="pt-BR" sz="2200" b="1" dirty="0" smtClean="0"/>
              <a:t>O </a:t>
            </a:r>
            <a:r>
              <a:rPr lang="pt-BR" altLang="pt-BR" sz="2200" b="1" dirty="0"/>
              <a:t>mercado de trabalho </a:t>
            </a:r>
            <a:r>
              <a:rPr lang="pt-BR" altLang="pt-BR" sz="2200" b="1" dirty="0" smtClean="0"/>
              <a:t>comporta esses profissionais</a:t>
            </a:r>
            <a:r>
              <a:rPr lang="en-US" altLang="pt-BR" sz="2200" b="1" dirty="0" smtClean="0"/>
              <a:t>?</a:t>
            </a:r>
            <a:r>
              <a:rPr lang="pt-BR" altLang="pt-BR" sz="2200" b="1" dirty="0" smtClean="0"/>
              <a:t> </a:t>
            </a:r>
            <a:endParaRPr lang="pt-BR" altLang="pt-BR" sz="2200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Espaço Reservado para Número de Slide 8">
            <a:extLst>
              <a:ext uri="{FF2B5EF4-FFF2-40B4-BE49-F238E27FC236}">
                <a16:creationId xmlns:a16="http://schemas.microsoft.com/office/drawing/2014/main" xmlns="" id="{B4D5A759-E5CB-4A13-9E0C-8659768664E1}"/>
              </a:ext>
            </a:extLst>
          </p:cNvPr>
          <p:cNvSpPr txBox="1">
            <a:spLocks/>
          </p:cNvSpPr>
          <p:nvPr/>
        </p:nvSpPr>
        <p:spPr>
          <a:xfrm>
            <a:off x="7958138" y="5300663"/>
            <a:ext cx="762000" cy="241300"/>
          </a:xfrm>
          <a:prstGeom prst="rect">
            <a:avLst/>
          </a:prstGeom>
        </p:spPr>
        <p:txBody>
          <a:bodyPr lIns="0" tIns="39083" rIns="0" bIns="39083" anchor="b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909726A-AF00-49BA-9B95-5F9991E0FE4A}" type="slidenum">
              <a:rPr lang="pt-BR" altLang="pt-BR" sz="1100" b="1">
                <a:solidFill>
                  <a:srgbClr val="FFFF00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pt-BR" altLang="pt-BR" sz="1100" b="1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10247" name="Imagem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26"/>
          <a:stretch>
            <a:fillRect/>
          </a:stretch>
        </p:blipFill>
        <p:spPr bwMode="auto">
          <a:xfrm>
            <a:off x="14288" y="980728"/>
            <a:ext cx="9101137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Imagem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3" b="17590"/>
          <a:stretch>
            <a:fillRect/>
          </a:stretch>
        </p:blipFill>
        <p:spPr bwMode="auto">
          <a:xfrm>
            <a:off x="38100" y="1960811"/>
            <a:ext cx="9139238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Imagem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35"/>
          <a:stretch>
            <a:fillRect/>
          </a:stretch>
        </p:blipFill>
        <p:spPr bwMode="auto">
          <a:xfrm>
            <a:off x="38100" y="3859213"/>
            <a:ext cx="9113838" cy="179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CaixaDeTexto 5"/>
          <p:cNvSpPr txBox="1">
            <a:spLocks noChangeArrowheads="1"/>
          </p:cNvSpPr>
          <p:nvPr/>
        </p:nvSpPr>
        <p:spPr bwMode="auto">
          <a:xfrm>
            <a:off x="292100" y="3513138"/>
            <a:ext cx="183162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8166" tIns="39083" rIns="78166" bIns="3908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1800" b="1" dirty="0">
                <a:solidFill>
                  <a:srgbClr val="FF0000"/>
                </a:solidFill>
                <a:latin typeface="Arial" charset="0"/>
              </a:rPr>
              <a:t>INDÚSTRIA 1.0</a:t>
            </a:r>
          </a:p>
        </p:txBody>
      </p:sp>
      <p:sp>
        <p:nvSpPr>
          <p:cNvPr id="10251" name="CaixaDeTexto 15"/>
          <p:cNvSpPr txBox="1">
            <a:spLocks noChangeArrowheads="1"/>
          </p:cNvSpPr>
          <p:nvPr/>
        </p:nvSpPr>
        <p:spPr bwMode="auto">
          <a:xfrm>
            <a:off x="5205413" y="3513138"/>
            <a:ext cx="230663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166" tIns="39083" rIns="78166" bIns="3908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1800" b="1">
                <a:solidFill>
                  <a:srgbClr val="FF0000"/>
                </a:solidFill>
                <a:latin typeface="Arial" charset="0"/>
              </a:rPr>
              <a:t>INDÚSTRIA 2.0</a:t>
            </a:r>
          </a:p>
        </p:txBody>
      </p:sp>
      <p:sp>
        <p:nvSpPr>
          <p:cNvPr id="10252" name="CaixaDeTexto 16"/>
          <p:cNvSpPr txBox="1">
            <a:spLocks noChangeArrowheads="1"/>
          </p:cNvSpPr>
          <p:nvPr/>
        </p:nvSpPr>
        <p:spPr bwMode="auto">
          <a:xfrm>
            <a:off x="611188" y="5708650"/>
            <a:ext cx="2617787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166" tIns="39083" rIns="78166" bIns="3908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1800" b="1">
                <a:solidFill>
                  <a:srgbClr val="FF0000"/>
                </a:solidFill>
                <a:latin typeface="Arial" charset="0"/>
              </a:rPr>
              <a:t>INDÚSTRIA 3.0</a:t>
            </a:r>
          </a:p>
        </p:txBody>
      </p:sp>
      <p:sp>
        <p:nvSpPr>
          <p:cNvPr id="10253" name="CaixaDeTexto 17"/>
          <p:cNvSpPr txBox="1">
            <a:spLocks noChangeArrowheads="1"/>
          </p:cNvSpPr>
          <p:nvPr/>
        </p:nvSpPr>
        <p:spPr bwMode="auto">
          <a:xfrm>
            <a:off x="5341938" y="5722938"/>
            <a:ext cx="26162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166" tIns="39083" rIns="78166" bIns="3908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1800" b="1">
                <a:solidFill>
                  <a:srgbClr val="FF0000"/>
                </a:solidFill>
                <a:latin typeface="Arial" charset="0"/>
              </a:rPr>
              <a:t>INDÚSTRIA 4.0</a:t>
            </a:r>
          </a:p>
        </p:txBody>
      </p:sp>
      <p:sp>
        <p:nvSpPr>
          <p:cNvPr id="10254" name="CaixaDeTexto 6"/>
          <p:cNvSpPr txBox="1">
            <a:spLocks noChangeArrowheads="1"/>
          </p:cNvSpPr>
          <p:nvPr/>
        </p:nvSpPr>
        <p:spPr bwMode="auto">
          <a:xfrm>
            <a:off x="6200775" y="1630363"/>
            <a:ext cx="306863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166" tIns="39083" rIns="78166" bIns="3908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1800" b="1">
                <a:solidFill>
                  <a:srgbClr val="FF0000"/>
                </a:solidFill>
                <a:latin typeface="Arial" charset="0"/>
              </a:rPr>
              <a:t>Motores tecnológicos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9DD112BC-EF95-4AB9-8B3D-38E33C4902FD}"/>
              </a:ext>
            </a:extLst>
          </p:cNvPr>
          <p:cNvSpPr txBox="1"/>
          <p:nvPr/>
        </p:nvSpPr>
        <p:spPr>
          <a:xfrm>
            <a:off x="0" y="186530"/>
            <a:ext cx="9180513" cy="571501"/>
          </a:xfrm>
          <a:prstGeom prst="rect">
            <a:avLst/>
          </a:prstGeom>
          <a:noFill/>
        </p:spPr>
        <p:txBody>
          <a:bodyPr wrap="square" lIns="78166" tIns="39083" rIns="78166" bIns="39083">
            <a:spAutoFit/>
          </a:bodyPr>
          <a:lstStyle/>
          <a:p>
            <a:pPr algn="ctr">
              <a:defRPr/>
            </a:pPr>
            <a:r>
              <a:rPr lang="pt-BR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LINHA DO TEMPO</a:t>
            </a:r>
            <a:endParaRPr lang="pt-BR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CaixaDeTexto 14">
            <a:extLst>
              <a:ext uri="{FF2B5EF4-FFF2-40B4-BE49-F238E27FC236}">
                <a16:creationId xmlns:a16="http://schemas.microsoft.com/office/drawing/2014/main" xmlns="" id="{9DD112BC-EF95-4AB9-8B3D-38E33C4902FD}"/>
              </a:ext>
            </a:extLst>
          </p:cNvPr>
          <p:cNvSpPr txBox="1"/>
          <p:nvPr/>
        </p:nvSpPr>
        <p:spPr>
          <a:xfrm>
            <a:off x="0" y="116632"/>
            <a:ext cx="9180513" cy="571501"/>
          </a:xfrm>
          <a:prstGeom prst="rect">
            <a:avLst/>
          </a:prstGeom>
          <a:noFill/>
        </p:spPr>
        <p:txBody>
          <a:bodyPr wrap="square" lIns="78166" tIns="39083" rIns="78166" bIns="39083">
            <a:spAutoFit/>
          </a:bodyPr>
          <a:lstStyle/>
          <a:p>
            <a:pPr algn="ctr">
              <a:defRPr/>
            </a:pPr>
            <a:r>
              <a:rPr lang="pt-BR" sz="3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Nova onda de desenvolvimento</a:t>
            </a:r>
          </a:p>
        </p:txBody>
      </p:sp>
      <p:pic>
        <p:nvPicPr>
          <p:cNvPr id="11269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Espaço Reservado para Número de Slide 8">
            <a:extLst>
              <a:ext uri="{FF2B5EF4-FFF2-40B4-BE49-F238E27FC236}">
                <a16:creationId xmlns:a16="http://schemas.microsoft.com/office/drawing/2014/main" xmlns="" id="{B4D5A759-E5CB-4A13-9E0C-8659768664E1}"/>
              </a:ext>
            </a:extLst>
          </p:cNvPr>
          <p:cNvSpPr txBox="1">
            <a:spLocks/>
          </p:cNvSpPr>
          <p:nvPr/>
        </p:nvSpPr>
        <p:spPr>
          <a:xfrm>
            <a:off x="7958138" y="5300663"/>
            <a:ext cx="762000" cy="241300"/>
          </a:xfrm>
          <a:prstGeom prst="rect">
            <a:avLst/>
          </a:prstGeom>
        </p:spPr>
        <p:txBody>
          <a:bodyPr lIns="0" tIns="39083" rIns="0" bIns="39083" anchor="b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652ABC6-D8D1-4DFA-A080-478516463BB9}" type="slidenum">
              <a:rPr lang="pt-BR" altLang="pt-BR" sz="1100" b="1">
                <a:solidFill>
                  <a:srgbClr val="FFFF00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pt-BR" altLang="pt-BR" sz="1100" b="1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11271" name="Imagem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3" r="2013"/>
          <a:stretch>
            <a:fillRect/>
          </a:stretch>
        </p:blipFill>
        <p:spPr bwMode="auto">
          <a:xfrm>
            <a:off x="100013" y="1196975"/>
            <a:ext cx="8964612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CaixaDeTexto 14">
            <a:extLst>
              <a:ext uri="{FF2B5EF4-FFF2-40B4-BE49-F238E27FC236}">
                <a16:creationId xmlns:a16="http://schemas.microsoft.com/office/drawing/2014/main" xmlns="" id="{9DD112BC-EF95-4AB9-8B3D-38E33C4902FD}"/>
              </a:ext>
            </a:extLst>
          </p:cNvPr>
          <p:cNvSpPr txBox="1"/>
          <p:nvPr/>
        </p:nvSpPr>
        <p:spPr>
          <a:xfrm>
            <a:off x="178941" y="44624"/>
            <a:ext cx="9001572" cy="817593"/>
          </a:xfrm>
          <a:prstGeom prst="rect">
            <a:avLst/>
          </a:prstGeom>
          <a:noFill/>
        </p:spPr>
        <p:txBody>
          <a:bodyPr wrap="square" lIns="78166" tIns="39083" rIns="78166" bIns="39083">
            <a:spAutoFit/>
          </a:bodyPr>
          <a:lstStyle/>
          <a:p>
            <a:pPr algn="ctr">
              <a:defRPr/>
            </a:pPr>
            <a:r>
              <a:rPr lang="pt-B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LINHA DO TEMPO: </a:t>
            </a:r>
          </a:p>
          <a:p>
            <a:pPr algn="ctr">
              <a:defRPr/>
            </a:pPr>
            <a:r>
              <a:rPr lang="pt-BR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ENGENHARIA E DESENVOLVIMENTO</a:t>
            </a:r>
            <a:endParaRPr lang="pt-BR" sz="24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3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CaixaDeTexto 7"/>
          <p:cNvSpPr txBox="1">
            <a:spLocks noChangeArrowheads="1"/>
          </p:cNvSpPr>
          <p:nvPr/>
        </p:nvSpPr>
        <p:spPr bwMode="auto">
          <a:xfrm>
            <a:off x="300038" y="1119366"/>
            <a:ext cx="8543925" cy="468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altLang="pt-BR" sz="2000" dirty="0">
                <a:latin typeface="Arial" charset="0"/>
              </a:rPr>
              <a:t>	</a:t>
            </a:r>
            <a:r>
              <a:rPr lang="pt-BR" altLang="pt-BR" sz="2200" dirty="0">
                <a:latin typeface="Arial" charset="0"/>
              </a:rPr>
              <a:t>Para fazer funcionar os motores tecnológicos  das revoluções industriais qualquer pais necessita  de um competente quadro de engenheiros. Isso depende </a:t>
            </a:r>
            <a:r>
              <a:rPr lang="pt-BR" altLang="pt-BR" sz="2300" dirty="0">
                <a:latin typeface="Arial" charset="0"/>
              </a:rPr>
              <a:t>fundamentalmente</a:t>
            </a:r>
            <a:r>
              <a:rPr lang="pt-BR" altLang="pt-BR" sz="2200" dirty="0">
                <a:latin typeface="Arial" charset="0"/>
              </a:rPr>
              <a:t> de um modelo desenvolvimentista  que assegure o ensino superior de </a:t>
            </a:r>
            <a:r>
              <a:rPr lang="pt-BR" altLang="pt-BR" sz="2200" dirty="0" smtClean="0">
                <a:latin typeface="Arial" charset="0"/>
              </a:rPr>
              <a:t>qualidade.</a:t>
            </a:r>
            <a:endParaRPr lang="pt-BR" altLang="pt-BR" sz="2200" dirty="0">
              <a:latin typeface="Arial" charset="0"/>
            </a:endParaRPr>
          </a:p>
          <a:p>
            <a:pPr algn="just">
              <a:lnSpc>
                <a:spcPct val="150000"/>
              </a:lnSpc>
            </a:pPr>
            <a:r>
              <a:rPr lang="pt-BR" altLang="pt-BR" sz="2200" dirty="0">
                <a:latin typeface="Arial" charset="0"/>
              </a:rPr>
              <a:t>	Nesse quesito o Brasil sempre jogou mal e chegou </a:t>
            </a:r>
            <a:r>
              <a:rPr lang="pt-BR" altLang="pt-BR" sz="2200" dirty="0" smtClean="0">
                <a:latin typeface="Arial" charset="0"/>
              </a:rPr>
              <a:t>atrasado. </a:t>
            </a:r>
            <a:r>
              <a:rPr lang="pt-BR" altLang="pt-BR" sz="2200" dirty="0">
                <a:latin typeface="Arial" charset="0"/>
              </a:rPr>
              <a:t>Para </a:t>
            </a:r>
            <a:r>
              <a:rPr lang="pt-BR" altLang="pt-BR" sz="2200" dirty="0" err="1" smtClean="0">
                <a:latin typeface="Arial" charset="0"/>
              </a:rPr>
              <a:t>exemplicar</a:t>
            </a:r>
            <a:r>
              <a:rPr lang="pt-BR" altLang="pt-BR" sz="2200" dirty="0" smtClean="0">
                <a:latin typeface="Arial" charset="0"/>
              </a:rPr>
              <a:t>, </a:t>
            </a:r>
            <a:r>
              <a:rPr lang="pt-BR" altLang="pt-BR" sz="2200" dirty="0">
                <a:latin typeface="Arial" charset="0"/>
              </a:rPr>
              <a:t>as </a:t>
            </a:r>
            <a:r>
              <a:rPr lang="pt-BR" altLang="pt-BR" sz="2200" dirty="0" err="1">
                <a:latin typeface="Arial" charset="0"/>
              </a:rPr>
              <a:t>DCN’s</a:t>
            </a:r>
            <a:r>
              <a:rPr lang="pt-BR" altLang="pt-BR" sz="2200" dirty="0">
                <a:latin typeface="Arial" charset="0"/>
              </a:rPr>
              <a:t> propostas, para atender a terceira revolução </a:t>
            </a:r>
            <a:r>
              <a:rPr lang="pt-BR" altLang="pt-BR" sz="2200" dirty="0" smtClean="0">
                <a:latin typeface="Arial" charset="0"/>
              </a:rPr>
              <a:t>industrial (1970</a:t>
            </a:r>
            <a:r>
              <a:rPr lang="pt-BR" altLang="pt-BR" sz="2200" dirty="0">
                <a:latin typeface="Arial" charset="0"/>
              </a:rPr>
              <a:t>), </a:t>
            </a:r>
            <a:r>
              <a:rPr lang="pt-BR" altLang="pt-BR" sz="2200" dirty="0" smtClean="0">
                <a:latin typeface="Arial" charset="0"/>
              </a:rPr>
              <a:t>chegaram </a:t>
            </a:r>
            <a:r>
              <a:rPr lang="pt-BR" altLang="pt-BR" sz="2200" dirty="0">
                <a:latin typeface="Arial" charset="0"/>
              </a:rPr>
              <a:t>com mais de 30 anos de atraso </a:t>
            </a:r>
            <a:r>
              <a:rPr lang="pt-BR" altLang="pt-BR" sz="2200" dirty="0" smtClean="0">
                <a:latin typeface="Arial" charset="0"/>
              </a:rPr>
              <a:t>(</a:t>
            </a:r>
            <a:r>
              <a:rPr lang="pt-BR" altLang="pt-BR" sz="2200" dirty="0">
                <a:latin typeface="Arial" charset="0"/>
              </a:rPr>
              <a:t>2002) e vigoram </a:t>
            </a:r>
            <a:r>
              <a:rPr lang="pt-BR" altLang="pt-BR" sz="2200" dirty="0" smtClean="0">
                <a:latin typeface="Arial" charset="0"/>
              </a:rPr>
              <a:t>até </a:t>
            </a:r>
            <a:r>
              <a:rPr lang="pt-BR" altLang="pt-BR" sz="2200" dirty="0">
                <a:latin typeface="Arial" charset="0"/>
              </a:rPr>
              <a:t>hoje</a:t>
            </a:r>
            <a:r>
              <a:rPr lang="pt-BR" altLang="pt-BR" sz="2200" dirty="0" smtClean="0">
                <a:latin typeface="Arial" charset="0"/>
              </a:rPr>
              <a:t>.</a:t>
            </a:r>
            <a:endParaRPr lang="pt-BR" altLang="pt-BR" sz="2200" dirty="0"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Imagem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31489" cy="392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132310"/>
            <a:ext cx="200025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1772816"/>
            <a:ext cx="6869112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3">
            <a:extLst>
              <a:ext uri="{FF2B5EF4-FFF2-40B4-BE49-F238E27FC236}">
                <a16:creationId xmlns:a16="http://schemas.microsoft.com/office/drawing/2014/main" xmlns="" id="{203E9CA1-842B-48F1-8F98-776E9348C5D8}"/>
              </a:ext>
            </a:extLst>
          </p:cNvPr>
          <p:cNvSpPr txBox="1"/>
          <p:nvPr/>
        </p:nvSpPr>
        <p:spPr>
          <a:xfrm>
            <a:off x="179512" y="1149822"/>
            <a:ext cx="8804275" cy="334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158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Cursos e vagas para o Ensino Superior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Imagem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78" y="1628800"/>
            <a:ext cx="7488831" cy="389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121314C-02CB-4291-A407-6B1D5DC39FD8}"/>
              </a:ext>
            </a:extLst>
          </p:cNvPr>
          <p:cNvSpPr/>
          <p:nvPr/>
        </p:nvSpPr>
        <p:spPr>
          <a:xfrm>
            <a:off x="0" y="17463"/>
            <a:ext cx="91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Número de engenheiros </a:t>
            </a:r>
            <a:r>
              <a:rPr lang="pt-B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formados</a:t>
            </a:r>
          </a:p>
          <a:p>
            <a:pPr algn="ctr">
              <a:defRPr/>
            </a:pPr>
            <a:r>
              <a:rPr lang="pt-B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Brasil e </a:t>
            </a: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mundo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9462" name="Imagem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05" y="1772816"/>
            <a:ext cx="8639175" cy="363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Imagem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709738"/>
            <a:ext cx="8986838" cy="38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5121314C-02CB-4291-A407-6B1D5DC39FD8}"/>
              </a:ext>
            </a:extLst>
          </p:cNvPr>
          <p:cNvSpPr/>
          <p:nvPr/>
        </p:nvSpPr>
        <p:spPr>
          <a:xfrm>
            <a:off x="0" y="17463"/>
            <a:ext cx="91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Número de engenheiros </a:t>
            </a:r>
            <a:r>
              <a:rPr lang="pt-B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formados</a:t>
            </a:r>
          </a:p>
          <a:p>
            <a:pPr algn="ctr">
              <a:defRPr/>
            </a:pPr>
            <a:r>
              <a:rPr lang="pt-B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Brasil e </a:t>
            </a: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mundo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Imagem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369" y="1628800"/>
            <a:ext cx="6077649" cy="3855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5121314C-02CB-4291-A407-6B1D5DC39FD8}"/>
              </a:ext>
            </a:extLst>
          </p:cNvPr>
          <p:cNvSpPr/>
          <p:nvPr/>
        </p:nvSpPr>
        <p:spPr>
          <a:xfrm>
            <a:off x="0" y="17463"/>
            <a:ext cx="91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Número de engenheiros </a:t>
            </a:r>
            <a:r>
              <a:rPr lang="pt-B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formados</a:t>
            </a:r>
          </a:p>
          <a:p>
            <a:pPr algn="ctr">
              <a:defRPr/>
            </a:pPr>
            <a:r>
              <a:rPr lang="pt-B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Brasil e </a:t>
            </a: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mundo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063759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-10320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5121314C-02CB-4291-A407-6B1D5DC39FD8}"/>
              </a:ext>
            </a:extLst>
          </p:cNvPr>
          <p:cNvSpPr/>
          <p:nvPr/>
        </p:nvSpPr>
        <p:spPr>
          <a:xfrm>
            <a:off x="0" y="17463"/>
            <a:ext cx="91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Número de engenheiros </a:t>
            </a:r>
            <a:r>
              <a:rPr lang="pt-B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formados</a:t>
            </a:r>
          </a:p>
          <a:p>
            <a:pPr algn="ctr">
              <a:defRPr/>
            </a:pPr>
            <a:r>
              <a:rPr lang="pt-B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Brasil e </a:t>
            </a: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mundo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79" y="1124278"/>
            <a:ext cx="6870023" cy="485891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121314C-02CB-4291-A407-6B1D5DC39FD8}"/>
              </a:ext>
            </a:extLst>
          </p:cNvPr>
          <p:cNvSpPr/>
          <p:nvPr/>
        </p:nvSpPr>
        <p:spPr>
          <a:xfrm>
            <a:off x="0" y="205443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LINHA DO TEMPO: PROBLEMAS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E78119D-9863-4BE5-B988-32360A335ADC}"/>
              </a:ext>
            </a:extLst>
          </p:cNvPr>
          <p:cNvSpPr/>
          <p:nvPr/>
        </p:nvSpPr>
        <p:spPr>
          <a:xfrm>
            <a:off x="251520" y="1215996"/>
            <a:ext cx="8640960" cy="4661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Como </a:t>
            </a:r>
            <a:r>
              <a:rPr lang="pt-BR" sz="2000" b="1" dirty="0">
                <a:solidFill>
                  <a:srgbClr val="FF0000"/>
                </a:solidFill>
                <a:cs typeface="Arial" panose="020B0604020202020204" pitchFamily="34" charset="0"/>
              </a:rPr>
              <a:t>explicar 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Altas taxas de evasão universitária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Desemprego nas engenharias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Crescimento acelerado das IES principalmente da privadas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Baixa qualidade de ensino 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E no número de engenheiros formados por 100 mil habitantes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pt-BR" sz="2000" b="1" dirty="0">
                <a:solidFill>
                  <a:srgbClr val="FF0000"/>
                </a:solidFill>
                <a:cs typeface="Arial" panose="020B0604020202020204" pitchFamily="34" charset="0"/>
              </a:rPr>
              <a:t>Possibilidades  </a:t>
            </a: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1- problemas com as avaliações das IES (Sistema nacional de avalição 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“</a:t>
            </a: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SINAIS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”)?</a:t>
            </a:r>
            <a:endParaRPr lang="pt-BR" sz="2000" b="1" dirty="0">
              <a:solidFill>
                <a:schemeClr val="tx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2- as universidades 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públicas </a:t>
            </a: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de 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ponta </a:t>
            </a: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oferecem ensino e pesquisa desconectados  da 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realidade?</a:t>
            </a:r>
            <a:endParaRPr lang="pt-BR" sz="2000" b="1" dirty="0">
              <a:solidFill>
                <a:schemeClr val="tx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121314C-02CB-4291-A407-6B1D5DC39FD8}"/>
              </a:ext>
            </a:extLst>
          </p:cNvPr>
          <p:cNvSpPr/>
          <p:nvPr/>
        </p:nvSpPr>
        <p:spPr>
          <a:xfrm>
            <a:off x="15875" y="188640"/>
            <a:ext cx="9164638" cy="522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 pesquisa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4582" name="Imagem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1341438"/>
            <a:ext cx="9109075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121314C-02CB-4291-A407-6B1D5DC39FD8}"/>
              </a:ext>
            </a:extLst>
          </p:cNvPr>
          <p:cNvSpPr/>
          <p:nvPr/>
        </p:nvSpPr>
        <p:spPr>
          <a:xfrm>
            <a:off x="0" y="188640"/>
            <a:ext cx="91773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 pesquisa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765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83269"/>
            <a:ext cx="8187170" cy="3861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4" name="Grupo 4"/>
          <p:cNvGrpSpPr>
            <a:grpSpLocks/>
          </p:cNvGrpSpPr>
          <p:nvPr/>
        </p:nvGrpSpPr>
        <p:grpSpPr bwMode="auto">
          <a:xfrm>
            <a:off x="827584" y="2059462"/>
            <a:ext cx="2476144" cy="2841714"/>
            <a:chOff x="1691680" y="948342"/>
            <a:chExt cx="2476609" cy="2840698"/>
          </a:xfrm>
        </p:grpSpPr>
        <p:grpSp>
          <p:nvGrpSpPr>
            <p:cNvPr id="29709" name="Grupo 5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16" name="Retângulo 10">
                <a:extLst>
                  <a:ext uri="{FF2B5EF4-FFF2-40B4-BE49-F238E27FC236}">
                    <a16:creationId xmlns:a16="http://schemas.microsoft.com/office/drawing/2014/main" xmlns="" id="{555BCA61-A91B-4598-8FE0-5109A54E0357}"/>
                  </a:ext>
                </a:extLst>
              </p:cNvPr>
              <p:cNvSpPr/>
              <p:nvPr/>
            </p:nvSpPr>
            <p:spPr>
              <a:xfrm>
                <a:off x="611560" y="343147"/>
                <a:ext cx="5373500" cy="6162385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8" name="Retângulo 10">
                <a:extLst>
                  <a:ext uri="{FF2B5EF4-FFF2-40B4-BE49-F238E27FC236}">
                    <a16:creationId xmlns:a16="http://schemas.microsoft.com/office/drawing/2014/main" xmlns="" id="{F555D028-427A-4694-B269-AAE2723EE5F4}"/>
                  </a:ext>
                </a:extLst>
              </p:cNvPr>
              <p:cNvSpPr/>
              <p:nvPr/>
            </p:nvSpPr>
            <p:spPr>
              <a:xfrm>
                <a:off x="973237" y="759712"/>
                <a:ext cx="4650145" cy="532925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29713" name="Retângulo 10"/>
              <p:cNvSpPr>
                <a:spLocks noChangeArrowheads="1"/>
              </p:cNvSpPr>
              <p:nvPr/>
            </p:nvSpPr>
            <p:spPr bwMode="auto">
              <a:xfrm>
                <a:off x="1259631" y="1729838"/>
                <a:ext cx="3888432" cy="1448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9710" name="Retângulo 2"/>
            <p:cNvSpPr>
              <a:spLocks noChangeArrowheads="1"/>
            </p:cNvSpPr>
            <p:nvPr/>
          </p:nvSpPr>
          <p:spPr bwMode="auto">
            <a:xfrm>
              <a:off x="1838577" y="1659740"/>
              <a:ext cx="2142302" cy="1200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3600" b="1">
                  <a:solidFill>
                    <a:schemeClr val="bg1"/>
                  </a:solidFill>
                </a:rPr>
                <a:t>HOJE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3600" b="1">
                  <a:solidFill>
                    <a:schemeClr val="bg1"/>
                  </a:solidFill>
                </a:rPr>
                <a:t>AMANHÃ</a:t>
              </a:r>
              <a:endParaRPr lang="pt-BR" altLang="pt-BR" sz="180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8C1C023-EBB0-4195-8806-B5B93D9DE8D6}"/>
              </a:ext>
            </a:extLst>
          </p:cNvPr>
          <p:cNvSpPr txBox="1"/>
          <p:nvPr/>
        </p:nvSpPr>
        <p:spPr bwMode="auto">
          <a:xfrm>
            <a:off x="3347864" y="1956150"/>
            <a:ext cx="5328592" cy="287613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square" lIns="1080000" tIns="144000" rIns="1080000" bIns="144000" anchor="ctr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Há necessidade de </a:t>
            </a:r>
            <a:r>
              <a:rPr lang="pt-BR" sz="2800" b="1" dirty="0" smtClean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mudanças na educação </a:t>
            </a: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para a 4ª  revolução </a:t>
            </a:r>
            <a:r>
              <a:rPr lang="pt-BR" sz="2800" b="1" dirty="0" smtClean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industrial? </a:t>
            </a:r>
            <a:endParaRPr lang="en-US" sz="2800" b="1" dirty="0">
              <a:solidFill>
                <a:schemeClr val="tx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xmlns="" id="{5121314C-02CB-4291-A407-6B1D5DC39FD8}"/>
              </a:ext>
            </a:extLst>
          </p:cNvPr>
          <p:cNvSpPr/>
          <p:nvPr/>
        </p:nvSpPr>
        <p:spPr>
          <a:xfrm>
            <a:off x="15875" y="188640"/>
            <a:ext cx="9164638" cy="522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 pesquisa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925"/>
            <a:ext cx="9144000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4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1474943-5E62-401A-B379-8D70F6478151}"/>
              </a:ext>
            </a:extLst>
          </p:cNvPr>
          <p:cNvSpPr/>
          <p:nvPr/>
        </p:nvSpPr>
        <p:spPr>
          <a:xfrm>
            <a:off x="0" y="4462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estado da arte na </a:t>
            </a:r>
            <a:r>
              <a:rPr lang="pt-B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educação</a:t>
            </a:r>
          </a:p>
          <a:p>
            <a:pPr algn="ctr">
              <a:defRPr/>
            </a:pPr>
            <a:r>
              <a:rPr lang="pt-B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pt-B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engenharia </a:t>
            </a:r>
            <a:r>
              <a:rPr lang="pt-B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pt-B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mundo </a:t>
            </a:r>
            <a:endParaRPr lang="en-US" sz="2400" dirty="0">
              <a:solidFill>
                <a:srgbClr val="FFC000"/>
              </a:solidFill>
              <a:cs typeface="Arial" panose="020B0604020202020204" pitchFamily="34" charset="0"/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4"/>
          <a:srcRect l="16755" t="9098" r="17107" b="24400"/>
          <a:stretch/>
        </p:blipFill>
        <p:spPr bwMode="auto">
          <a:xfrm>
            <a:off x="213069" y="1081764"/>
            <a:ext cx="8736905" cy="48245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925"/>
            <a:ext cx="9144000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8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Imagem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1" t="5267" r="16225" b="28792"/>
          <a:stretch>
            <a:fillRect/>
          </a:stretch>
        </p:blipFill>
        <p:spPr bwMode="auto">
          <a:xfrm>
            <a:off x="147409" y="995242"/>
            <a:ext cx="8904288" cy="503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7009D31-70FD-48C6-936D-809ECE15B024}"/>
              </a:ext>
            </a:extLst>
          </p:cNvPr>
          <p:cNvSpPr/>
          <p:nvPr/>
        </p:nvSpPr>
        <p:spPr>
          <a:xfrm>
            <a:off x="60326" y="206375"/>
            <a:ext cx="9083674" cy="461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Diretrizes Curriculares</a:t>
            </a:r>
            <a:endParaRPr lang="en-US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925"/>
            <a:ext cx="9144000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Imagem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9" t="11543" r="16402" b="33224"/>
          <a:stretch>
            <a:fillRect/>
          </a:stretch>
        </p:blipFill>
        <p:spPr bwMode="auto">
          <a:xfrm>
            <a:off x="12247" y="979488"/>
            <a:ext cx="9097963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C7009D31-70FD-48C6-936D-809ECE15B024}"/>
              </a:ext>
            </a:extLst>
          </p:cNvPr>
          <p:cNvSpPr/>
          <p:nvPr/>
        </p:nvSpPr>
        <p:spPr>
          <a:xfrm>
            <a:off x="60326" y="206375"/>
            <a:ext cx="9083674" cy="461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Diretrizes Curriculares</a:t>
            </a:r>
            <a:endParaRPr lang="en-US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8C1C023-EBB0-4195-8806-B5B93D9DE8D6}"/>
              </a:ext>
            </a:extLst>
          </p:cNvPr>
          <p:cNvSpPr txBox="1"/>
          <p:nvPr/>
        </p:nvSpPr>
        <p:spPr bwMode="auto">
          <a:xfrm>
            <a:off x="2987824" y="1916832"/>
            <a:ext cx="5861451" cy="287613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square" lIns="1080000" tIns="144000" rIns="1080000" bIns="144000" anchor="ctr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Há necessidade de </a:t>
            </a:r>
            <a:r>
              <a:rPr lang="pt-BR" sz="2800" b="1" dirty="0" smtClean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mudanças na política e mercado de trabalho? </a:t>
            </a:r>
            <a:endParaRPr lang="en-US" sz="2800" b="1" dirty="0">
              <a:solidFill>
                <a:schemeClr val="tx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77338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4" name="Grupo 4"/>
          <p:cNvGrpSpPr>
            <a:grpSpLocks/>
          </p:cNvGrpSpPr>
          <p:nvPr/>
        </p:nvGrpSpPr>
        <p:grpSpPr bwMode="auto">
          <a:xfrm>
            <a:off x="827584" y="2059462"/>
            <a:ext cx="2476144" cy="2841714"/>
            <a:chOff x="1691680" y="948342"/>
            <a:chExt cx="2476609" cy="2840698"/>
          </a:xfrm>
        </p:grpSpPr>
        <p:grpSp>
          <p:nvGrpSpPr>
            <p:cNvPr id="29709" name="Grupo 5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16" name="Retângulo 10">
                <a:extLst>
                  <a:ext uri="{FF2B5EF4-FFF2-40B4-BE49-F238E27FC236}">
                    <a16:creationId xmlns:a16="http://schemas.microsoft.com/office/drawing/2014/main" xmlns="" id="{555BCA61-A91B-4598-8FE0-5109A54E0357}"/>
                  </a:ext>
                </a:extLst>
              </p:cNvPr>
              <p:cNvSpPr/>
              <p:nvPr/>
            </p:nvSpPr>
            <p:spPr>
              <a:xfrm>
                <a:off x="611560" y="343147"/>
                <a:ext cx="5373500" cy="6162385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8" name="Retângulo 10">
                <a:extLst>
                  <a:ext uri="{FF2B5EF4-FFF2-40B4-BE49-F238E27FC236}">
                    <a16:creationId xmlns:a16="http://schemas.microsoft.com/office/drawing/2014/main" xmlns="" id="{F555D028-427A-4694-B269-AAE2723EE5F4}"/>
                  </a:ext>
                </a:extLst>
              </p:cNvPr>
              <p:cNvSpPr/>
              <p:nvPr/>
            </p:nvSpPr>
            <p:spPr>
              <a:xfrm>
                <a:off x="973237" y="759712"/>
                <a:ext cx="4650145" cy="532925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29713" name="Retângulo 10"/>
              <p:cNvSpPr>
                <a:spLocks noChangeArrowheads="1"/>
              </p:cNvSpPr>
              <p:nvPr/>
            </p:nvSpPr>
            <p:spPr bwMode="auto">
              <a:xfrm>
                <a:off x="1259631" y="1729838"/>
                <a:ext cx="3888432" cy="1448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9710" name="Retângulo 2"/>
            <p:cNvSpPr>
              <a:spLocks noChangeArrowheads="1"/>
            </p:cNvSpPr>
            <p:nvPr/>
          </p:nvSpPr>
          <p:spPr bwMode="auto">
            <a:xfrm>
              <a:off x="1838577" y="1659740"/>
              <a:ext cx="2142302" cy="1200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3600" b="1">
                  <a:solidFill>
                    <a:schemeClr val="bg1"/>
                  </a:solidFill>
                </a:rPr>
                <a:t>HOJE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3600" b="1">
                  <a:solidFill>
                    <a:schemeClr val="bg1"/>
                  </a:solidFill>
                </a:rPr>
                <a:t>AMANHÃ</a:t>
              </a:r>
              <a:endParaRPr lang="pt-BR" altLang="pt-BR" sz="1800"/>
            </a:p>
          </p:txBody>
        </p:sp>
      </p:grpSp>
      <p:sp>
        <p:nvSpPr>
          <p:cNvPr id="19" name="Rectangle 1">
            <a:extLst>
              <a:ext uri="{FF2B5EF4-FFF2-40B4-BE49-F238E27FC236}">
                <a16:creationId xmlns:a16="http://schemas.microsoft.com/office/drawing/2014/main" xmlns="" id="{5121314C-02CB-4291-A407-6B1D5DC39FD8}"/>
              </a:ext>
            </a:extLst>
          </p:cNvPr>
          <p:cNvSpPr/>
          <p:nvPr/>
        </p:nvSpPr>
        <p:spPr>
          <a:xfrm>
            <a:off x="15875" y="188640"/>
            <a:ext cx="9164638" cy="522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 pesquisa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652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925"/>
            <a:ext cx="9144000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 descr="http://www.creasp.org.br/img/bg/site/bg-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7" b="21234"/>
          <a:stretch>
            <a:fillRect/>
          </a:stretch>
        </p:blipFill>
        <p:spPr bwMode="auto">
          <a:xfrm>
            <a:off x="15875" y="6092825"/>
            <a:ext cx="916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7009D31-70FD-48C6-936D-809ECE15B024}"/>
              </a:ext>
            </a:extLst>
          </p:cNvPr>
          <p:cNvSpPr/>
          <p:nvPr/>
        </p:nvSpPr>
        <p:spPr>
          <a:xfrm>
            <a:off x="15876" y="59138"/>
            <a:ext cx="91281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LINHA DO TEMPO:</a:t>
            </a:r>
          </a:p>
          <a:p>
            <a:pPr algn="ctr">
              <a:defRPr/>
            </a:pPr>
            <a:r>
              <a:rPr lang="pt-BR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 RELAÇÃO À POLÍTICA E MERCADO DE TRABALHO</a:t>
            </a:r>
            <a:endParaRPr lang="en-US" sz="2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grpSp>
        <p:nvGrpSpPr>
          <p:cNvPr id="10" name="Grupo 12"/>
          <p:cNvGrpSpPr>
            <a:grpSpLocks/>
          </p:cNvGrpSpPr>
          <p:nvPr/>
        </p:nvGrpSpPr>
        <p:grpSpPr bwMode="auto">
          <a:xfrm>
            <a:off x="539552" y="2008188"/>
            <a:ext cx="2476500" cy="2840037"/>
            <a:chOff x="1691680" y="948342"/>
            <a:chExt cx="2476609" cy="2840698"/>
          </a:xfrm>
        </p:grpSpPr>
        <p:grpSp>
          <p:nvGrpSpPr>
            <p:cNvPr id="33800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13" name="Retângulo 10">
                <a:extLst>
                  <a:ext uri="{FF2B5EF4-FFF2-40B4-BE49-F238E27FC236}">
                    <a16:creationId xmlns:a16="http://schemas.microsoft.com/office/drawing/2014/main" xmlns="" id="{63874FAE-EAE6-4E5B-94D3-9C9CC76B6BDD}"/>
                  </a:ext>
                </a:extLst>
              </p:cNvPr>
              <p:cNvSpPr/>
              <p:nvPr/>
            </p:nvSpPr>
            <p:spPr>
              <a:xfrm>
                <a:off x="611560" y="343147"/>
                <a:ext cx="5372728" cy="616257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6" name="Retângulo 10">
                <a:extLst>
                  <a:ext uri="{FF2B5EF4-FFF2-40B4-BE49-F238E27FC236}">
                    <a16:creationId xmlns:a16="http://schemas.microsoft.com/office/drawing/2014/main" xmlns="" id="{D5338CDF-C36F-434A-AF17-258BCB72AB52}"/>
                  </a:ext>
                </a:extLst>
              </p:cNvPr>
              <p:cNvSpPr/>
              <p:nvPr/>
            </p:nvSpPr>
            <p:spPr>
              <a:xfrm>
                <a:off x="973185" y="759955"/>
                <a:ext cx="4649476" cy="532896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33804" name="Retângulo 21"/>
              <p:cNvSpPr>
                <a:spLocks noChangeArrowheads="1"/>
              </p:cNvSpPr>
              <p:nvPr/>
            </p:nvSpPr>
            <p:spPr bwMode="auto">
              <a:xfrm>
                <a:off x="1259631" y="1729838"/>
                <a:ext cx="3888432" cy="1448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Retângulo 18">
              <a:extLst>
                <a:ext uri="{FF2B5EF4-FFF2-40B4-BE49-F238E27FC236}">
                  <a16:creationId xmlns:a16="http://schemas.microsoft.com/office/drawing/2014/main" xmlns="" id="{F17B2B74-1B84-4C52-998B-0750E7CE11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8374" y="1937703"/>
              <a:ext cx="2141632" cy="8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b="1" u="sng" dirty="0">
                  <a:solidFill>
                    <a:schemeClr val="tx2">
                      <a:lumMod val="75000"/>
                    </a:schemeClr>
                  </a:solidFill>
                </a:rPr>
                <a:t>Século XIX</a:t>
              </a:r>
              <a:r>
                <a:rPr lang="pt-BR" b="1" dirty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br>
                <a:rPr lang="pt-BR" b="1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pt-BR" altLang="pt-BR" sz="1800" b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HOJE E AMANHÃ</a:t>
              </a:r>
              <a:endParaRPr lang="pt-BR" altLang="pt-BR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Retângulo 2">
            <a:extLst>
              <a:ext uri="{FF2B5EF4-FFF2-40B4-BE49-F238E27FC236}">
                <a16:creationId xmlns:a16="http://schemas.microsoft.com/office/drawing/2014/main" xmlns="" id="{F8ABDDFD-2000-4DF8-97DC-D675DB598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7864" y="1268760"/>
            <a:ext cx="547228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“Não há nada de errado com aqueles que não gostam de </a:t>
            </a:r>
            <a:r>
              <a:rPr lang="pt-BR" altLang="pt-BR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política; eles </a:t>
            </a:r>
            <a:r>
              <a:rPr lang="pt-BR" altLang="pt-BR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simplesmente serão governados por aqueles que gostam”.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b="1" i="1" dirty="0"/>
              <a:t>Platão</a:t>
            </a:r>
            <a:endParaRPr lang="pt-BR" altLang="pt-BR" b="1" i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-110490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550" y="1036638"/>
            <a:ext cx="4572000" cy="40640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400" b="1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CONSTRUTORAS ENVOLVIDAS</a:t>
            </a:r>
          </a:p>
          <a:p>
            <a:pPr eaLnBrk="1" hangingPunct="1">
              <a:defRPr/>
            </a:pPr>
            <a:r>
              <a:rPr lang="pt-BR" altLang="pt-BR" smtClean="0">
                <a:solidFill>
                  <a:prstClr val="black"/>
                </a:solidFill>
              </a:rPr>
              <a:t>Odebrecht</a:t>
            </a:r>
            <a:br>
              <a:rPr lang="pt-BR" altLang="pt-BR" smtClean="0">
                <a:solidFill>
                  <a:prstClr val="black"/>
                </a:solidFill>
              </a:rPr>
            </a:br>
            <a:r>
              <a:rPr lang="pt-BR" altLang="pt-BR" smtClean="0">
                <a:solidFill>
                  <a:prstClr val="black"/>
                </a:solidFill>
              </a:rPr>
              <a:t>OAS</a:t>
            </a:r>
            <a:br>
              <a:rPr lang="pt-BR" altLang="pt-BR" smtClean="0">
                <a:solidFill>
                  <a:prstClr val="black"/>
                </a:solidFill>
              </a:rPr>
            </a:br>
            <a:r>
              <a:rPr lang="pt-BR" altLang="pt-BR" smtClean="0">
                <a:solidFill>
                  <a:prstClr val="black"/>
                </a:solidFill>
              </a:rPr>
              <a:t>Camargo Corrêa</a:t>
            </a:r>
            <a:br>
              <a:rPr lang="pt-BR" altLang="pt-BR" smtClean="0">
                <a:solidFill>
                  <a:prstClr val="black"/>
                </a:solidFill>
              </a:rPr>
            </a:br>
            <a:r>
              <a:rPr lang="pt-BR" altLang="pt-BR" smtClean="0">
                <a:solidFill>
                  <a:prstClr val="black"/>
                </a:solidFill>
              </a:rPr>
              <a:t>Andrade Gutierrez</a:t>
            </a:r>
            <a:br>
              <a:rPr lang="pt-BR" altLang="pt-BR" smtClean="0">
                <a:solidFill>
                  <a:prstClr val="black"/>
                </a:solidFill>
              </a:rPr>
            </a:br>
            <a:r>
              <a:rPr lang="pt-BR" altLang="pt-BR" smtClean="0">
                <a:solidFill>
                  <a:prstClr val="black"/>
                </a:solidFill>
              </a:rPr>
              <a:t>Queiroz Galvão</a:t>
            </a:r>
            <a:br>
              <a:rPr lang="pt-BR" altLang="pt-BR" smtClean="0">
                <a:solidFill>
                  <a:prstClr val="black"/>
                </a:solidFill>
              </a:rPr>
            </a:br>
            <a:r>
              <a:rPr lang="pt-BR" altLang="pt-BR" smtClean="0">
                <a:solidFill>
                  <a:prstClr val="black"/>
                </a:solidFill>
              </a:rPr>
              <a:t>UTC Engenharia</a:t>
            </a:r>
            <a:br>
              <a:rPr lang="pt-BR" altLang="pt-BR" smtClean="0">
                <a:solidFill>
                  <a:prstClr val="black"/>
                </a:solidFill>
              </a:rPr>
            </a:br>
            <a:r>
              <a:rPr lang="pt-BR" altLang="pt-BR" smtClean="0">
                <a:solidFill>
                  <a:prstClr val="black"/>
                </a:solidFill>
              </a:rPr>
              <a:t>Engevix</a:t>
            </a:r>
            <a:br>
              <a:rPr lang="pt-BR" altLang="pt-BR" smtClean="0">
                <a:solidFill>
                  <a:prstClr val="black"/>
                </a:solidFill>
              </a:rPr>
            </a:br>
            <a:r>
              <a:rPr lang="pt-BR" altLang="pt-BR" smtClean="0">
                <a:solidFill>
                  <a:prstClr val="black"/>
                </a:solidFill>
              </a:rPr>
              <a:t>IESA Óleo e Gás</a:t>
            </a:r>
            <a:br>
              <a:rPr lang="pt-BR" altLang="pt-BR" smtClean="0">
                <a:solidFill>
                  <a:prstClr val="black"/>
                </a:solidFill>
              </a:rPr>
            </a:br>
            <a:r>
              <a:rPr lang="pt-BR" altLang="pt-BR" smtClean="0">
                <a:solidFill>
                  <a:prstClr val="black"/>
                </a:solidFill>
              </a:rPr>
              <a:t>Toyo Setal</a:t>
            </a:r>
            <a:br>
              <a:rPr lang="pt-BR" altLang="pt-BR" smtClean="0">
                <a:solidFill>
                  <a:prstClr val="black"/>
                </a:solidFill>
              </a:rPr>
            </a:br>
            <a:r>
              <a:rPr lang="pt-BR" altLang="pt-BR" smtClean="0">
                <a:solidFill>
                  <a:prstClr val="black"/>
                </a:solidFill>
              </a:rPr>
              <a:t>Mendes Júnior</a:t>
            </a:r>
            <a:br>
              <a:rPr lang="pt-BR" altLang="pt-BR" smtClean="0">
                <a:solidFill>
                  <a:prstClr val="black"/>
                </a:solidFill>
              </a:rPr>
            </a:br>
            <a:r>
              <a:rPr lang="pt-BR" altLang="pt-BR" smtClean="0">
                <a:solidFill>
                  <a:prstClr val="black"/>
                </a:solidFill>
              </a:rPr>
              <a:t>Galvão Engenharia</a:t>
            </a:r>
            <a:br>
              <a:rPr lang="pt-BR" altLang="pt-BR" smtClean="0">
                <a:solidFill>
                  <a:prstClr val="black"/>
                </a:solidFill>
              </a:rPr>
            </a:br>
            <a:r>
              <a:rPr lang="pt-BR" altLang="pt-BR" smtClean="0">
                <a:solidFill>
                  <a:prstClr val="black"/>
                </a:solidFill>
              </a:rPr>
              <a:t>Skanska</a:t>
            </a:r>
            <a:br>
              <a:rPr lang="pt-BR" altLang="pt-BR" smtClean="0">
                <a:solidFill>
                  <a:prstClr val="black"/>
                </a:solidFill>
              </a:rPr>
            </a:br>
            <a:endParaRPr lang="pt-BR" altLang="pt-BR" smtClean="0">
              <a:solidFill>
                <a:prstClr val="black"/>
              </a:solidFill>
            </a:endParaRPr>
          </a:p>
        </p:txBody>
      </p:sp>
      <p:sp>
        <p:nvSpPr>
          <p:cNvPr id="18436" name="Retângulo 1"/>
          <p:cNvSpPr>
            <a:spLocks noChangeArrowheads="1"/>
          </p:cNvSpPr>
          <p:nvPr/>
        </p:nvSpPr>
        <p:spPr bwMode="auto">
          <a:xfrm>
            <a:off x="3059113" y="3244850"/>
            <a:ext cx="4572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smtClean="0">
                <a:solidFill>
                  <a:prstClr val="black"/>
                </a:solidFill>
              </a:rPr>
              <a:t>Promon Engenharia</a:t>
            </a:r>
            <a:br>
              <a:rPr lang="pt-BR" altLang="pt-BR" sz="1800" smtClean="0">
                <a:solidFill>
                  <a:prstClr val="black"/>
                </a:solidFill>
              </a:rPr>
            </a:br>
            <a:r>
              <a:rPr lang="pt-BR" altLang="pt-BR" sz="1800" smtClean="0">
                <a:solidFill>
                  <a:prstClr val="black"/>
                </a:solidFill>
              </a:rPr>
              <a:t>GDK</a:t>
            </a:r>
            <a:br>
              <a:rPr lang="pt-BR" altLang="pt-BR" sz="1800" smtClean="0">
                <a:solidFill>
                  <a:prstClr val="black"/>
                </a:solidFill>
              </a:rPr>
            </a:br>
            <a:r>
              <a:rPr lang="pt-BR" altLang="pt-BR" sz="1800" smtClean="0">
                <a:solidFill>
                  <a:prstClr val="black"/>
                </a:solidFill>
              </a:rPr>
              <a:t>Techint</a:t>
            </a:r>
            <a:br>
              <a:rPr lang="pt-BR" altLang="pt-BR" sz="1800" smtClean="0">
                <a:solidFill>
                  <a:prstClr val="black"/>
                </a:solidFill>
              </a:rPr>
            </a:br>
            <a:r>
              <a:rPr lang="pt-BR" altLang="pt-BR" sz="1800" smtClean="0">
                <a:solidFill>
                  <a:prstClr val="black"/>
                </a:solidFill>
              </a:rPr>
              <a:t>Schahin Engenharia</a:t>
            </a:r>
            <a:br>
              <a:rPr lang="pt-BR" altLang="pt-BR" sz="1800" smtClean="0">
                <a:solidFill>
                  <a:prstClr val="black"/>
                </a:solidFill>
              </a:rPr>
            </a:br>
            <a:r>
              <a:rPr lang="pt-BR" altLang="pt-BR" sz="1800" smtClean="0">
                <a:solidFill>
                  <a:prstClr val="black"/>
                </a:solidFill>
              </a:rPr>
              <a:t>Alumini Engenharia</a:t>
            </a:r>
            <a:br>
              <a:rPr lang="pt-BR" altLang="pt-BR" sz="1800" smtClean="0">
                <a:solidFill>
                  <a:prstClr val="black"/>
                </a:solidFill>
              </a:rPr>
            </a:br>
            <a:r>
              <a:rPr lang="pt-BR" altLang="pt-BR" sz="1800" smtClean="0">
                <a:solidFill>
                  <a:prstClr val="black"/>
                </a:solidFill>
              </a:rPr>
              <a:t>MPE Montagens e Projetos</a:t>
            </a:r>
            <a:br>
              <a:rPr lang="pt-BR" altLang="pt-BR" sz="1800" smtClean="0">
                <a:solidFill>
                  <a:prstClr val="black"/>
                </a:solidFill>
              </a:rPr>
            </a:br>
            <a:r>
              <a:rPr lang="pt-BR" altLang="pt-BR" sz="1800" smtClean="0">
                <a:solidFill>
                  <a:prstClr val="black"/>
                </a:solidFill>
              </a:rPr>
              <a:t>Tomé Engenharia</a:t>
            </a:r>
            <a:br>
              <a:rPr lang="pt-BR" altLang="pt-BR" sz="1800" smtClean="0">
                <a:solidFill>
                  <a:prstClr val="black"/>
                </a:solidFill>
              </a:rPr>
            </a:br>
            <a:r>
              <a:rPr lang="pt-BR" altLang="pt-BR" sz="1800" smtClean="0">
                <a:solidFill>
                  <a:prstClr val="black"/>
                </a:solidFill>
              </a:rPr>
              <a:t>Construcap</a:t>
            </a:r>
            <a:br>
              <a:rPr lang="pt-BR" altLang="pt-BR" sz="1800" smtClean="0">
                <a:solidFill>
                  <a:prstClr val="black"/>
                </a:solidFill>
              </a:rPr>
            </a:br>
            <a:r>
              <a:rPr lang="pt-BR" altLang="pt-BR" sz="1800" smtClean="0">
                <a:solidFill>
                  <a:prstClr val="black"/>
                </a:solidFill>
              </a:rPr>
              <a:t>WTorre</a:t>
            </a:r>
            <a:br>
              <a:rPr lang="pt-BR" altLang="pt-BR" sz="1800" smtClean="0">
                <a:solidFill>
                  <a:prstClr val="black"/>
                </a:solidFill>
              </a:rPr>
            </a:br>
            <a:r>
              <a:rPr lang="pt-BR" altLang="pt-BR" sz="1800" smtClean="0">
                <a:solidFill>
                  <a:prstClr val="black"/>
                </a:solidFill>
              </a:rPr>
              <a:t>Egesa</a:t>
            </a:r>
          </a:p>
        </p:txBody>
      </p:sp>
      <p:sp>
        <p:nvSpPr>
          <p:cNvPr id="8" name="Retângulo 10"/>
          <p:cNvSpPr/>
          <p:nvPr/>
        </p:nvSpPr>
        <p:spPr bwMode="auto">
          <a:xfrm>
            <a:off x="6067280" y="333375"/>
            <a:ext cx="2537114" cy="2798763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8438" name="Retângulo 18"/>
          <p:cNvSpPr>
            <a:spLocks noChangeArrowheads="1"/>
          </p:cNvSpPr>
          <p:nvPr/>
        </p:nvSpPr>
        <p:spPr bwMode="auto">
          <a:xfrm>
            <a:off x="6137473" y="1148730"/>
            <a:ext cx="24669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pt-BR" altLang="pt-BR" sz="3600" b="1" dirty="0" smtClean="0">
                <a:solidFill>
                  <a:prstClr val="white"/>
                </a:solidFill>
              </a:rPr>
              <a:t>OPERAÇÃO LAVA JATO</a:t>
            </a:r>
          </a:p>
        </p:txBody>
      </p:sp>
    </p:spTree>
    <p:extLst>
      <p:ext uri="{BB962C8B-B14F-4D97-AF65-F5344CB8AC3E}">
        <p14:creationId xmlns:p14="http://schemas.microsoft.com/office/powerpoint/2010/main" val="266914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-1106488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ângulo 10"/>
          <p:cNvSpPr/>
          <p:nvPr/>
        </p:nvSpPr>
        <p:spPr bwMode="auto">
          <a:xfrm>
            <a:off x="6172200" y="404813"/>
            <a:ext cx="2476500" cy="284003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0" name="Retângulo 10"/>
          <p:cNvSpPr/>
          <p:nvPr/>
        </p:nvSpPr>
        <p:spPr bwMode="auto">
          <a:xfrm>
            <a:off x="6338888" y="612775"/>
            <a:ext cx="2143125" cy="2455863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9461" name="Retângulo 18"/>
          <p:cNvSpPr>
            <a:spLocks noChangeArrowheads="1"/>
          </p:cNvSpPr>
          <p:nvPr/>
        </p:nvSpPr>
        <p:spPr bwMode="auto">
          <a:xfrm>
            <a:off x="6340475" y="1538288"/>
            <a:ext cx="21415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 smtClean="0">
                <a:solidFill>
                  <a:prstClr val="white"/>
                </a:solidFill>
              </a:rPr>
              <a:t>CORRUPÇÃO</a:t>
            </a:r>
            <a:endParaRPr lang="pt-BR" altLang="pt-BR" sz="2800" smtClean="0">
              <a:solidFill>
                <a:prstClr val="black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971550" y="1276350"/>
            <a:ext cx="57277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ESTATAIS</a:t>
            </a:r>
          </a:p>
          <a:p>
            <a:pPr eaLnBrk="1" hangingPunct="1">
              <a:defRPr/>
            </a:pPr>
            <a:r>
              <a:rPr lang="pt-BR" dirty="0">
                <a:solidFill>
                  <a:prstClr val="black"/>
                </a:solidFill>
              </a:rPr>
              <a:t>Petrobras </a:t>
            </a:r>
            <a:br>
              <a:rPr lang="pt-BR" dirty="0">
                <a:solidFill>
                  <a:prstClr val="black"/>
                </a:solidFill>
              </a:rPr>
            </a:br>
            <a:r>
              <a:rPr lang="pt-BR" dirty="0">
                <a:solidFill>
                  <a:prstClr val="black"/>
                </a:solidFill>
              </a:rPr>
              <a:t>BR Distribuidora</a:t>
            </a:r>
            <a:br>
              <a:rPr lang="pt-BR" dirty="0">
                <a:solidFill>
                  <a:prstClr val="black"/>
                </a:solidFill>
              </a:rPr>
            </a:br>
            <a:r>
              <a:rPr lang="pt-BR" dirty="0" err="1">
                <a:solidFill>
                  <a:prstClr val="black"/>
                </a:solidFill>
              </a:rPr>
              <a:t>Transpetro</a:t>
            </a:r>
            <a:endParaRPr lang="pt-BR" dirty="0">
              <a:solidFill>
                <a:prstClr val="black"/>
              </a:solidFill>
            </a:endParaRPr>
          </a:p>
          <a:p>
            <a:pPr eaLnBrk="1" hangingPunct="1">
              <a:defRPr/>
            </a:pPr>
            <a:r>
              <a:rPr lang="pt-BR" dirty="0" err="1">
                <a:solidFill>
                  <a:prstClr val="black"/>
                </a:solidFill>
              </a:rPr>
              <a:t>Eletrobras</a:t>
            </a:r>
            <a:r>
              <a:rPr lang="pt-BR" dirty="0">
                <a:solidFill>
                  <a:prstClr val="black"/>
                </a:solidFill>
              </a:rPr>
              <a:t> Eletronuclear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971550" y="3465513"/>
            <a:ext cx="4572000" cy="184626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REFINARIAS</a:t>
            </a:r>
            <a:r>
              <a:rPr lang="pt-BR" altLang="pt-BR" dirty="0" smtClean="0">
                <a:solidFill>
                  <a:prstClr val="black"/>
                </a:solidFill>
              </a:rPr>
              <a:t/>
            </a:r>
            <a:br>
              <a:rPr lang="pt-BR" altLang="pt-BR" dirty="0" smtClean="0">
                <a:solidFill>
                  <a:prstClr val="black"/>
                </a:solidFill>
              </a:rPr>
            </a:br>
            <a:r>
              <a:rPr lang="pt-BR" altLang="pt-BR" dirty="0" smtClean="0">
                <a:solidFill>
                  <a:prstClr val="black"/>
                </a:solidFill>
              </a:rPr>
              <a:t>Complexo Petroquímico do Rio de Janeiro</a:t>
            </a:r>
            <a:br>
              <a:rPr lang="pt-BR" altLang="pt-BR" dirty="0" smtClean="0">
                <a:solidFill>
                  <a:prstClr val="black"/>
                </a:solidFill>
              </a:rPr>
            </a:br>
            <a:r>
              <a:rPr lang="pt-BR" altLang="pt-BR" dirty="0" smtClean="0">
                <a:solidFill>
                  <a:prstClr val="black"/>
                </a:solidFill>
              </a:rPr>
              <a:t>Pasadena </a:t>
            </a:r>
            <a:r>
              <a:rPr lang="pt-BR" altLang="pt-BR" dirty="0" err="1" smtClean="0">
                <a:solidFill>
                  <a:prstClr val="black"/>
                </a:solidFill>
              </a:rPr>
              <a:t>Refinery</a:t>
            </a:r>
            <a:r>
              <a:rPr lang="pt-BR" altLang="pt-BR" dirty="0" smtClean="0">
                <a:solidFill>
                  <a:prstClr val="black"/>
                </a:solidFill>
              </a:rPr>
              <a:t> System </a:t>
            </a:r>
            <a:r>
              <a:rPr lang="pt-BR" altLang="pt-BR" dirty="0" err="1" smtClean="0">
                <a:solidFill>
                  <a:prstClr val="black"/>
                </a:solidFill>
              </a:rPr>
              <a:t>Inc</a:t>
            </a:r>
            <a:r>
              <a:rPr lang="pt-BR" altLang="pt-BR" dirty="0" smtClean="0">
                <a:solidFill>
                  <a:prstClr val="black"/>
                </a:solidFill>
              </a:rPr>
              <a:t/>
            </a:r>
            <a:br>
              <a:rPr lang="pt-BR" altLang="pt-BR" dirty="0" smtClean="0">
                <a:solidFill>
                  <a:prstClr val="black"/>
                </a:solidFill>
              </a:rPr>
            </a:br>
            <a:r>
              <a:rPr lang="pt-BR" altLang="pt-BR" dirty="0" smtClean="0">
                <a:solidFill>
                  <a:prstClr val="black"/>
                </a:solidFill>
              </a:rPr>
              <a:t>Refinaria Abreu e Lima</a:t>
            </a:r>
            <a:br>
              <a:rPr lang="pt-BR" altLang="pt-BR" dirty="0" smtClean="0">
                <a:solidFill>
                  <a:prstClr val="black"/>
                </a:solidFill>
              </a:rPr>
            </a:br>
            <a:r>
              <a:rPr lang="pt-BR" altLang="pt-BR" dirty="0" smtClean="0">
                <a:solidFill>
                  <a:prstClr val="black"/>
                </a:solidFill>
              </a:rPr>
              <a:t>Refinaria </a:t>
            </a:r>
            <a:r>
              <a:rPr lang="pt-BR" altLang="pt-BR" dirty="0" err="1" smtClean="0">
                <a:solidFill>
                  <a:prstClr val="black"/>
                </a:solidFill>
              </a:rPr>
              <a:t>Landulpho</a:t>
            </a:r>
            <a:r>
              <a:rPr lang="pt-BR" altLang="pt-BR" dirty="0" smtClean="0">
                <a:solidFill>
                  <a:prstClr val="black"/>
                </a:solidFill>
              </a:rPr>
              <a:t> Alves</a:t>
            </a:r>
            <a:br>
              <a:rPr lang="pt-BR" altLang="pt-BR" dirty="0" smtClean="0">
                <a:solidFill>
                  <a:prstClr val="black"/>
                </a:solidFill>
              </a:rPr>
            </a:br>
            <a:r>
              <a:rPr lang="pt-BR" altLang="pt-BR" dirty="0" smtClean="0">
                <a:solidFill>
                  <a:prstClr val="black"/>
                </a:solidFill>
              </a:rPr>
              <a:t>Refinaria Presidente Getúlio Vargas</a:t>
            </a:r>
          </a:p>
        </p:txBody>
      </p:sp>
    </p:spTree>
    <p:extLst>
      <p:ext uri="{BB962C8B-B14F-4D97-AF65-F5344CB8AC3E}">
        <p14:creationId xmlns:p14="http://schemas.microsoft.com/office/powerpoint/2010/main" val="410950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-1106488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tângulo 12"/>
          <p:cNvSpPr>
            <a:spLocks noChangeArrowheads="1"/>
          </p:cNvSpPr>
          <p:nvPr/>
        </p:nvSpPr>
        <p:spPr bwMode="auto">
          <a:xfrm>
            <a:off x="250825" y="2420938"/>
            <a:ext cx="86423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4000" b="1" smtClean="0">
                <a:solidFill>
                  <a:prstClr val="black"/>
                </a:solidFill>
              </a:rPr>
              <a:t>O QUE PODE ACONTECER COM PROFISSIONAIS ENVOLVIDOS?</a:t>
            </a:r>
          </a:p>
        </p:txBody>
      </p:sp>
    </p:spTree>
    <p:extLst>
      <p:ext uri="{BB962C8B-B14F-4D97-AF65-F5344CB8AC3E}">
        <p14:creationId xmlns:p14="http://schemas.microsoft.com/office/powerpoint/2010/main" val="239655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1108075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395288" y="3716338"/>
            <a:ext cx="8401050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b="1" u="sng" smtClean="0">
              <a:solidFill>
                <a:prstClr val="white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smtClean="0">
                <a:solidFill>
                  <a:prstClr val="white"/>
                </a:solidFill>
              </a:rPr>
              <a:t>Assinada no dia 3 de maio de 2017, “dispõe sobre o cancelamento de registro profissional por má conduta pública, escândalo ou crime infamante”, como importante instrumento criado pelo Conselho Federal para o processo de criminalização do exercício ilegal das profissões.</a:t>
            </a:r>
            <a:endParaRPr lang="pt-BR" altLang="pt-BR" sz="2800" b="1" u="sng" smtClean="0">
              <a:solidFill>
                <a:prstClr val="white"/>
              </a:solidFill>
            </a:endParaRPr>
          </a:p>
        </p:txBody>
      </p:sp>
      <p:sp>
        <p:nvSpPr>
          <p:cNvPr id="9" name="Retângulo 10"/>
          <p:cNvSpPr/>
          <p:nvPr/>
        </p:nvSpPr>
        <p:spPr bwMode="auto">
          <a:xfrm>
            <a:off x="5867400" y="188913"/>
            <a:ext cx="2792413" cy="31940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153150" y="1185863"/>
            <a:ext cx="2236788" cy="120015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36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Resolução </a:t>
            </a:r>
            <a:br>
              <a:rPr lang="pt-BR" altLang="pt-BR" sz="36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pt-BR" altLang="pt-BR" sz="36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nº 1090</a:t>
            </a:r>
            <a:endParaRPr lang="pt-BR" altLang="pt-BR" sz="36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1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1108075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12"/>
          <p:cNvSpPr>
            <a:spLocks noChangeArrowheads="1"/>
          </p:cNvSpPr>
          <p:nvPr/>
        </p:nvSpPr>
        <p:spPr bwMode="auto">
          <a:xfrm>
            <a:off x="250825" y="2987675"/>
            <a:ext cx="86423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 dirty="0">
                <a:solidFill>
                  <a:schemeClr val="bg1"/>
                </a:solidFill>
              </a:rPr>
              <a:t>PERSPECTIVAS E INFLUÊNCIA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 dirty="0">
                <a:solidFill>
                  <a:schemeClr val="bg1"/>
                </a:solidFill>
              </a:rPr>
              <a:t>DO CONTEXTO ECONÔMICO BRASILEIRO 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NA ENGENHARIA</a:t>
            </a:r>
          </a:p>
        </p:txBody>
      </p:sp>
    </p:spTree>
    <p:extLst>
      <p:ext uri="{BB962C8B-B14F-4D97-AF65-F5344CB8AC3E}">
        <p14:creationId xmlns:p14="http://schemas.microsoft.com/office/powerpoint/2010/main" val="218469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8338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tângulo 2"/>
          <p:cNvSpPr>
            <a:spLocks noChangeArrowheads="1"/>
          </p:cNvSpPr>
          <p:nvPr/>
        </p:nvSpPr>
        <p:spPr bwMode="auto">
          <a:xfrm>
            <a:off x="454025" y="6524625"/>
            <a:ext cx="82359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b="1"/>
              <a:t>Fonte: </a:t>
            </a:r>
            <a:r>
              <a:rPr lang="pt-BR" altLang="pt-BR" sz="1200"/>
              <a:t>http://www.valor.com.br/brasil/4891164/governo-faz-pacote-de-concessoes-e-preve-investimento-de-r-45-bilhoes</a:t>
            </a:r>
          </a:p>
        </p:txBody>
      </p:sp>
      <p:sp>
        <p:nvSpPr>
          <p:cNvPr id="12" name="Retângulo 10">
            <a:extLst>
              <a:ext uri="{FF2B5EF4-FFF2-40B4-BE49-F238E27FC236}">
                <a16:creationId xmlns:a16="http://schemas.microsoft.com/office/drawing/2014/main" xmlns="" id="{0CC4CBB0-F1AE-48F4-AB00-04E73C12E380}"/>
              </a:ext>
            </a:extLst>
          </p:cNvPr>
          <p:cNvSpPr/>
          <p:nvPr/>
        </p:nvSpPr>
        <p:spPr bwMode="auto">
          <a:xfrm>
            <a:off x="7494588" y="12700"/>
            <a:ext cx="1627187" cy="1792288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3" name="Retângulo 10">
            <a:extLst>
              <a:ext uri="{FF2B5EF4-FFF2-40B4-BE49-F238E27FC236}">
                <a16:creationId xmlns:a16="http://schemas.microsoft.com/office/drawing/2014/main" xmlns="" id="{B634EFCE-09CF-4F23-A7B3-85AD3FFC24B8}"/>
              </a:ext>
            </a:extLst>
          </p:cNvPr>
          <p:cNvSpPr/>
          <p:nvPr/>
        </p:nvSpPr>
        <p:spPr bwMode="auto">
          <a:xfrm>
            <a:off x="7596188" y="157163"/>
            <a:ext cx="1408112" cy="15240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6086" name="Retângulo 18"/>
          <p:cNvSpPr>
            <a:spLocks noChangeArrowheads="1"/>
          </p:cNvSpPr>
          <p:nvPr/>
        </p:nvSpPr>
        <p:spPr bwMode="auto">
          <a:xfrm>
            <a:off x="7597775" y="811213"/>
            <a:ext cx="1406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solidFill>
                  <a:schemeClr val="bg1"/>
                </a:solidFill>
              </a:rPr>
              <a:t>INVESTIMENTO</a:t>
            </a:r>
            <a:endParaRPr lang="pt-BR" altLang="pt-BR" sz="3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1108075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392113" y="2924175"/>
            <a:ext cx="840105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chemeClr val="bg1"/>
                </a:solidFill>
              </a:rPr>
              <a:t>SERÁ?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dirty="0">
                <a:solidFill>
                  <a:schemeClr val="bg1"/>
                </a:solidFill>
              </a:rPr>
              <a:t>Veja informação referente ao 2º semestre de 2018:</a:t>
            </a:r>
          </a:p>
        </p:txBody>
      </p:sp>
    </p:spTree>
    <p:extLst>
      <p:ext uri="{BB962C8B-B14F-4D97-AF65-F5344CB8AC3E}">
        <p14:creationId xmlns:p14="http://schemas.microsoft.com/office/powerpoint/2010/main" val="347298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Y:\_Apresentações\2018 05 08 Palestra Vinícius Revisada\g1_crescimento_julho2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0556" r="12500" b="4167"/>
          <a:stretch>
            <a:fillRect/>
          </a:stretch>
        </p:blipFill>
        <p:spPr bwMode="auto">
          <a:xfrm>
            <a:off x="0" y="-26988"/>
            <a:ext cx="9144000" cy="584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10">
            <a:extLst>
              <a:ext uri="{FF2B5EF4-FFF2-40B4-BE49-F238E27FC236}">
                <a16:creationId xmlns:a16="http://schemas.microsoft.com/office/drawing/2014/main" xmlns="" id="{7CBD37B1-E570-4FBE-B48B-82F24C6EA32B}"/>
              </a:ext>
            </a:extLst>
          </p:cNvPr>
          <p:cNvSpPr/>
          <p:nvPr/>
        </p:nvSpPr>
        <p:spPr bwMode="auto">
          <a:xfrm>
            <a:off x="276225" y="2644775"/>
            <a:ext cx="1744663" cy="19367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Retângulo 10">
            <a:extLst>
              <a:ext uri="{FF2B5EF4-FFF2-40B4-BE49-F238E27FC236}">
                <a16:creationId xmlns:a16="http://schemas.microsoft.com/office/drawing/2014/main" xmlns="" id="{853FA94F-8B00-466D-ABB6-7CB020F42C7E}"/>
              </a:ext>
            </a:extLst>
          </p:cNvPr>
          <p:cNvSpPr/>
          <p:nvPr/>
        </p:nvSpPr>
        <p:spPr bwMode="auto">
          <a:xfrm>
            <a:off x="393700" y="2789238"/>
            <a:ext cx="1509713" cy="1647825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8133" name="Retângulo 18"/>
          <p:cNvSpPr>
            <a:spLocks noChangeArrowheads="1"/>
          </p:cNvSpPr>
          <p:nvPr/>
        </p:nvSpPr>
        <p:spPr bwMode="auto">
          <a:xfrm>
            <a:off x="395288" y="3259138"/>
            <a:ext cx="1508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>
                <a:solidFill>
                  <a:schemeClr val="bg1"/>
                </a:solidFill>
              </a:rPr>
              <a:t>PIB</a:t>
            </a:r>
            <a:endParaRPr lang="pt-BR" altLang="pt-BR" sz="4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1108075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392113" y="2924175"/>
            <a:ext cx="840105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 smtClean="0">
                <a:solidFill>
                  <a:prstClr val="white"/>
                </a:solidFill>
              </a:rPr>
              <a:t>FIM DA RECESSÃO.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smtClean="0">
              <a:solidFill>
                <a:prstClr val="white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smtClean="0">
                <a:solidFill>
                  <a:prstClr val="white"/>
                </a:solidFill>
              </a:rPr>
              <a:t>Será mesmo??</a:t>
            </a:r>
          </a:p>
        </p:txBody>
      </p:sp>
    </p:spTree>
    <p:extLst>
      <p:ext uri="{BB962C8B-B14F-4D97-AF65-F5344CB8AC3E}">
        <p14:creationId xmlns:p14="http://schemas.microsoft.com/office/powerpoint/2010/main" val="11413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Y:\_Apresentações\2018 05 08 Palestra Vinícius Revisada\g1_bovespa_queda2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9" t="10973" r="13203" b="4306"/>
          <a:stretch>
            <a:fillRect/>
          </a:stretch>
        </p:blipFill>
        <p:spPr bwMode="auto">
          <a:xfrm>
            <a:off x="-9525" y="0"/>
            <a:ext cx="9153525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10">
            <a:extLst>
              <a:ext uri="{FF2B5EF4-FFF2-40B4-BE49-F238E27FC236}">
                <a16:creationId xmlns:a16="http://schemas.microsoft.com/office/drawing/2014/main" xmlns="" id="{C6FE315A-AC6E-4D66-9513-4933E646974B}"/>
              </a:ext>
            </a:extLst>
          </p:cNvPr>
          <p:cNvSpPr/>
          <p:nvPr/>
        </p:nvSpPr>
        <p:spPr bwMode="auto">
          <a:xfrm>
            <a:off x="7154863" y="2492375"/>
            <a:ext cx="1744662" cy="19367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" name="Retângulo 10">
            <a:extLst>
              <a:ext uri="{FF2B5EF4-FFF2-40B4-BE49-F238E27FC236}">
                <a16:creationId xmlns:a16="http://schemas.microsoft.com/office/drawing/2014/main" xmlns="" id="{C11FE69D-B434-4632-93AD-6476E3C48F78}"/>
              </a:ext>
            </a:extLst>
          </p:cNvPr>
          <p:cNvSpPr/>
          <p:nvPr/>
        </p:nvSpPr>
        <p:spPr bwMode="auto">
          <a:xfrm>
            <a:off x="7272338" y="2636838"/>
            <a:ext cx="1509712" cy="1647825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0181" name="Retângulo 18"/>
          <p:cNvSpPr>
            <a:spLocks noChangeArrowheads="1"/>
          </p:cNvSpPr>
          <p:nvPr/>
        </p:nvSpPr>
        <p:spPr bwMode="auto">
          <a:xfrm>
            <a:off x="7273925" y="3106738"/>
            <a:ext cx="1508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chemeClr val="bg1"/>
                </a:solidFill>
              </a:rPr>
              <a:t>BOLSA</a:t>
            </a:r>
            <a:endParaRPr lang="pt-BR" altLang="pt-BR" sz="2800"/>
          </a:p>
        </p:txBody>
      </p:sp>
      <p:sp>
        <p:nvSpPr>
          <p:cNvPr id="50182" name="Seta para cima 5"/>
          <p:cNvSpPr>
            <a:spLocks noChangeArrowheads="1"/>
          </p:cNvSpPr>
          <p:nvPr/>
        </p:nvSpPr>
        <p:spPr bwMode="auto">
          <a:xfrm rot="10800000">
            <a:off x="7812088" y="3624263"/>
            <a:ext cx="431800" cy="366712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6000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800" b="1">
              <a:solidFill>
                <a:srgbClr val="28E3FC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0"/>
            <a:ext cx="7410450" cy="658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03" name="Grupo 1"/>
          <p:cNvGrpSpPr>
            <a:grpSpLocks/>
          </p:cNvGrpSpPr>
          <p:nvPr/>
        </p:nvGrpSpPr>
        <p:grpSpPr bwMode="auto">
          <a:xfrm>
            <a:off x="246063" y="260350"/>
            <a:ext cx="1439862" cy="1584325"/>
            <a:chOff x="6588224" y="4339649"/>
            <a:chExt cx="2016224" cy="2197100"/>
          </a:xfrm>
        </p:grpSpPr>
        <p:sp>
          <p:nvSpPr>
            <p:cNvPr id="10" name="Retângulo 10">
              <a:extLst>
                <a:ext uri="{FF2B5EF4-FFF2-40B4-BE49-F238E27FC236}">
                  <a16:creationId xmlns:a16="http://schemas.microsoft.com/office/drawing/2014/main" xmlns="" id="{65E4D32C-4711-4595-A460-37E2F9C99F3D}"/>
                </a:ext>
              </a:extLst>
            </p:cNvPr>
            <p:cNvSpPr/>
            <p:nvPr/>
          </p:nvSpPr>
          <p:spPr bwMode="auto">
            <a:xfrm>
              <a:off x="6588224" y="4339649"/>
              <a:ext cx="2016224" cy="2197100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rgbClr val="0C2344"/>
            </a:solidFill>
            <a:ln>
              <a:solidFill>
                <a:srgbClr val="407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51206" name="Retângulo 10"/>
            <p:cNvSpPr>
              <a:spLocks noChangeArrowheads="1"/>
            </p:cNvSpPr>
            <p:nvPr/>
          </p:nvSpPr>
          <p:spPr bwMode="auto">
            <a:xfrm>
              <a:off x="6652689" y="5114371"/>
              <a:ext cx="1887294" cy="810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b="1">
                  <a:solidFill>
                    <a:schemeClr val="bg1"/>
                  </a:solidFill>
                </a:rPr>
                <a:t>EMPREGO </a:t>
              </a:r>
              <a:r>
                <a:rPr lang="pt-BR" altLang="pt-BR" sz="1200" b="1">
                  <a:solidFill>
                    <a:schemeClr val="bg1"/>
                  </a:solidFill>
                </a:rPr>
                <a:t>(A REALIDADE!)</a:t>
              </a:r>
            </a:p>
          </p:txBody>
        </p:sp>
      </p:grpSp>
      <p:sp>
        <p:nvSpPr>
          <p:cNvPr id="51204" name="Retângulo 6"/>
          <p:cNvSpPr>
            <a:spLocks noChangeArrowheads="1"/>
          </p:cNvSpPr>
          <p:nvPr/>
        </p:nvSpPr>
        <p:spPr bwMode="auto">
          <a:xfrm>
            <a:off x="296863" y="6623050"/>
            <a:ext cx="88471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/>
              <a:t>http://economia.estadao.com.br/noticias/sua-careira,crise-e-lava-jato-fazem-diploma-de-engenharia-voltar-para-a-gaveta,70001873299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5" descr="Y:\_Apresentações\2018 05 08 Palestra Vinícius Revisada\dw - Por que é um problema o Brasil não precisar de engenhei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2088"/>
            <a:ext cx="8856662" cy="662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606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Retângulo 6"/>
          <p:cNvSpPr>
            <a:spLocks noChangeArrowheads="1"/>
          </p:cNvSpPr>
          <p:nvPr/>
        </p:nvSpPr>
        <p:spPr bwMode="auto">
          <a:xfrm>
            <a:off x="296863" y="6623050"/>
            <a:ext cx="88471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/>
              <a:t>http://economia.estadao.com.br/noticias/geral,investimento-publico-cai-para-1-17-do-pib-e-atinge-o-menor-nivel-em-50-anos,70002285682</a:t>
            </a:r>
          </a:p>
        </p:txBody>
      </p:sp>
      <p:sp>
        <p:nvSpPr>
          <p:cNvPr id="12" name="Retângulo 10">
            <a:extLst>
              <a:ext uri="{FF2B5EF4-FFF2-40B4-BE49-F238E27FC236}">
                <a16:creationId xmlns:a16="http://schemas.microsoft.com/office/drawing/2014/main" xmlns="" id="{BB542337-18E9-42A7-B26D-07FAFD19DE39}"/>
              </a:ext>
            </a:extLst>
          </p:cNvPr>
          <p:cNvSpPr/>
          <p:nvPr/>
        </p:nvSpPr>
        <p:spPr bwMode="auto">
          <a:xfrm>
            <a:off x="6732588" y="3822700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3" name="Retângulo 10">
            <a:extLst>
              <a:ext uri="{FF2B5EF4-FFF2-40B4-BE49-F238E27FC236}">
                <a16:creationId xmlns:a16="http://schemas.microsoft.com/office/drawing/2014/main" xmlns="" id="{68023CCA-6E0B-4E9B-A99A-00E505786ECA}"/>
              </a:ext>
            </a:extLst>
          </p:cNvPr>
          <p:cNvSpPr/>
          <p:nvPr/>
        </p:nvSpPr>
        <p:spPr bwMode="auto">
          <a:xfrm>
            <a:off x="6875463" y="3997325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3254" name="Retângulo 18"/>
          <p:cNvSpPr>
            <a:spLocks noChangeArrowheads="1"/>
          </p:cNvSpPr>
          <p:nvPr/>
        </p:nvSpPr>
        <p:spPr bwMode="auto">
          <a:xfrm>
            <a:off x="6877050" y="4640263"/>
            <a:ext cx="1824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INVESTIMENTO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PÚBLICO</a:t>
            </a:r>
            <a:endParaRPr lang="pt-BR" altLang="pt-BR" sz="2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 descr="Y:\_Apresentações\2018 05 08 Palestra Vinícius Revisada\fsp_infraestrutura_encolhe2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8" t="10861" r="9142" b="12750"/>
          <a:stretch>
            <a:fillRect/>
          </a:stretch>
        </p:blipFill>
        <p:spPr bwMode="auto">
          <a:xfrm>
            <a:off x="0" y="1412875"/>
            <a:ext cx="9144000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2" descr="Y:\_Apresentações\2018 05 08 Palestra Vinícius Revisada\folha - inovacao para futu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" b="86797"/>
          <a:stretch>
            <a:fillRect/>
          </a:stretch>
        </p:blipFill>
        <p:spPr bwMode="auto">
          <a:xfrm>
            <a:off x="65088" y="549275"/>
            <a:ext cx="9078912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10">
            <a:extLst>
              <a:ext uri="{FF2B5EF4-FFF2-40B4-BE49-F238E27FC236}">
                <a16:creationId xmlns:a16="http://schemas.microsoft.com/office/drawing/2014/main" xmlns="" id="{BADDF667-22A1-4DCF-A791-9E317BA17D02}"/>
              </a:ext>
            </a:extLst>
          </p:cNvPr>
          <p:cNvSpPr/>
          <p:nvPr/>
        </p:nvSpPr>
        <p:spPr bwMode="auto">
          <a:xfrm>
            <a:off x="5796136" y="797818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6" name="Retângulo 10">
            <a:extLst>
              <a:ext uri="{FF2B5EF4-FFF2-40B4-BE49-F238E27FC236}">
                <a16:creationId xmlns:a16="http://schemas.microsoft.com/office/drawing/2014/main" xmlns="" id="{9AE32AE2-F0AA-4BBB-8D6F-8A6AE2ED38E6}"/>
              </a:ext>
            </a:extLst>
          </p:cNvPr>
          <p:cNvSpPr/>
          <p:nvPr/>
        </p:nvSpPr>
        <p:spPr bwMode="auto">
          <a:xfrm>
            <a:off x="5918374" y="964506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4278" name="Retângulo 18"/>
          <p:cNvSpPr>
            <a:spLocks noChangeArrowheads="1"/>
          </p:cNvSpPr>
          <p:nvPr/>
        </p:nvSpPr>
        <p:spPr bwMode="auto">
          <a:xfrm>
            <a:off x="5939011" y="1732856"/>
            <a:ext cx="1825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DEPRECIAÇÃO</a:t>
            </a:r>
            <a:endParaRPr lang="pt-BR" altLang="pt-BR" sz="2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10">
            <a:extLst>
              <a:ext uri="{FF2B5EF4-FFF2-40B4-BE49-F238E27FC236}">
                <a16:creationId xmlns:a16="http://schemas.microsoft.com/office/drawing/2014/main" xmlns="" id="{20F45D75-F87A-48BB-9285-897176F44932}"/>
              </a:ext>
            </a:extLst>
          </p:cNvPr>
          <p:cNvSpPr/>
          <p:nvPr/>
        </p:nvSpPr>
        <p:spPr bwMode="auto">
          <a:xfrm>
            <a:off x="6394450" y="765175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6" name="Retângulo 10">
            <a:extLst>
              <a:ext uri="{FF2B5EF4-FFF2-40B4-BE49-F238E27FC236}">
                <a16:creationId xmlns:a16="http://schemas.microsoft.com/office/drawing/2014/main" xmlns="" id="{DC362949-FA7F-4118-8DD6-37BACD34B34E}"/>
              </a:ext>
            </a:extLst>
          </p:cNvPr>
          <p:cNvSpPr/>
          <p:nvPr/>
        </p:nvSpPr>
        <p:spPr bwMode="auto">
          <a:xfrm>
            <a:off x="6516688" y="931863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5300" name="Retângulo 18"/>
          <p:cNvSpPr>
            <a:spLocks noChangeArrowheads="1"/>
          </p:cNvSpPr>
          <p:nvPr/>
        </p:nvSpPr>
        <p:spPr bwMode="auto">
          <a:xfrm>
            <a:off x="6537325" y="1700213"/>
            <a:ext cx="1825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DEPRECIAÇÃO</a:t>
            </a:r>
            <a:endParaRPr lang="pt-BR" altLang="pt-BR" sz="2000"/>
          </a:p>
        </p:txBody>
      </p:sp>
      <p:pic>
        <p:nvPicPr>
          <p:cNvPr id="55301" name="Picture 2" descr="Y:\_Apresentações\2018 05 08 Palestra Vinícius Revisada\folha - automaca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"/>
          <a:stretch>
            <a:fillRect/>
          </a:stretch>
        </p:blipFill>
        <p:spPr bwMode="auto">
          <a:xfrm>
            <a:off x="-760413" y="260350"/>
            <a:ext cx="10001251" cy="602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0"/>
            <a:ext cx="7847012" cy="661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1108075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B2AD865-F663-4576-9AE9-65E10C761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003847"/>
            <a:ext cx="840105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TEMOS TECNOLOGIA PARA ATENDER OS DESAFIOS DAS MACROTENDÊNCIAS MUNDIAIS ? </a:t>
            </a:r>
            <a:endParaRPr lang="pt-BR" alt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812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398463" y="260648"/>
            <a:ext cx="8424862" cy="87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chemeClr val="bg1"/>
                </a:solidFill>
              </a:rPr>
              <a:t>NÃO.</a:t>
            </a:r>
          </a:p>
        </p:txBody>
      </p:sp>
      <p:pic>
        <p:nvPicPr>
          <p:cNvPr id="6" name="Imagem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6" t="20186" r="29411"/>
          <a:stretch>
            <a:fillRect/>
          </a:stretch>
        </p:blipFill>
        <p:spPr bwMode="auto">
          <a:xfrm>
            <a:off x="6500813" y="1752600"/>
            <a:ext cx="2016125" cy="319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-46038" y="4089400"/>
            <a:ext cx="9144001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-46038" y="6461125"/>
            <a:ext cx="9144001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1200">
                <a:solidFill>
                  <a:srgbClr val="212121"/>
                </a:solidFill>
                <a:latin typeface="Arial" charset="0"/>
                <a:cs typeface="Times New Roman" pitchFamily="18" charset="0"/>
              </a:rPr>
              <a:t> </a:t>
            </a:r>
            <a:endParaRPr lang="pt-BR" altLang="pt-BR" sz="18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74676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11" name="Imagem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6" r="2740" b="6790"/>
          <a:stretch>
            <a:fillRect/>
          </a:stretch>
        </p:blipFill>
        <p:spPr bwMode="auto">
          <a:xfrm>
            <a:off x="0" y="1973263"/>
            <a:ext cx="4754563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ângulo 1"/>
          <p:cNvSpPr>
            <a:spLocks noChangeArrowheads="1"/>
          </p:cNvSpPr>
          <p:nvPr/>
        </p:nvSpPr>
        <p:spPr bwMode="auto">
          <a:xfrm>
            <a:off x="6389688" y="1333500"/>
            <a:ext cx="2495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chemeClr val="bg1"/>
                </a:solidFill>
              </a:rPr>
              <a:t>RANKING DE INOVAÇÃO</a:t>
            </a:r>
            <a:endParaRPr lang="pt-BR" altLang="pt-BR" sz="1800"/>
          </a:p>
        </p:txBody>
      </p:sp>
      <p:sp>
        <p:nvSpPr>
          <p:cNvPr id="13" name="Retângulo 2"/>
          <p:cNvSpPr>
            <a:spLocks noChangeArrowheads="1"/>
          </p:cNvSpPr>
          <p:nvPr/>
        </p:nvSpPr>
        <p:spPr bwMode="auto">
          <a:xfrm>
            <a:off x="1814513" y="1557338"/>
            <a:ext cx="11255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chemeClr val="bg1"/>
                </a:solidFill>
              </a:rPr>
              <a:t>PATENTES</a:t>
            </a:r>
            <a:endParaRPr lang="pt-BR" altLang="pt-BR" sz="1800"/>
          </a:p>
        </p:txBody>
      </p:sp>
      <p:pic>
        <p:nvPicPr>
          <p:cNvPr id="14" name="Imagem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" y="4970463"/>
            <a:ext cx="3832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78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215900"/>
            <a:ext cx="9096375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16068B3-E079-4517-BA48-C3CC803153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252213" y="2996952"/>
            <a:ext cx="2895786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BA6D732-F8A3-49B4-BBB1-175096D9BE00}"/>
              </a:ext>
            </a:extLst>
          </p:cNvPr>
          <p:cNvSpPr txBox="1"/>
          <p:nvPr/>
        </p:nvSpPr>
        <p:spPr bwMode="auto">
          <a:xfrm>
            <a:off x="684213" y="6281738"/>
            <a:ext cx="3600450" cy="46037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lIns="1080000" tIns="144000" rIns="1080000" bIns="144000" anchor="ctr">
            <a:spAutoFit/>
          </a:bodyPr>
          <a:lstStyle/>
          <a:p>
            <a:pPr eaLnBrk="1" hangingPunct="1">
              <a:defRPr/>
            </a:pPr>
            <a:endPara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044C2A6E-1D09-4DC6-BADC-EEF43ACA7B65}"/>
              </a:ext>
            </a:extLst>
          </p:cNvPr>
          <p:cNvSpPr/>
          <p:nvPr/>
        </p:nvSpPr>
        <p:spPr>
          <a:xfrm>
            <a:off x="25400" y="6470650"/>
            <a:ext cx="1409700" cy="26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FONTE: FIESP / CIESP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7148512" cy="623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8A311B50-E18D-42B8-94E4-3F5806EAA9B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2854929" y="559801"/>
            <a:ext cx="5810406" cy="684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915988"/>
            <a:ext cx="9042400" cy="589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08A7C1F7-D94F-4AC3-9BCC-7A80FE1B10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" y="0"/>
            <a:ext cx="3252715" cy="433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2">
            <a:extLst>
              <a:ext uri="{FF2B5EF4-FFF2-40B4-BE49-F238E27FC236}">
                <a16:creationId xmlns:a16="http://schemas.microsoft.com/office/drawing/2014/main" xmlns="" id="{AC31B470-20F7-4043-BF0D-DA2D574EF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97364" y="2514423"/>
            <a:ext cx="3252715" cy="433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1108075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392113" y="2924175"/>
            <a:ext cx="840105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dirty="0">
                <a:solidFill>
                  <a:schemeClr val="bg1"/>
                </a:solidFill>
              </a:rPr>
              <a:t>Então, independentemente das oscilações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dirty="0">
                <a:solidFill>
                  <a:schemeClr val="bg1"/>
                </a:solidFill>
              </a:rPr>
              <a:t>de ordem econômica/política/social,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 dirty="0">
                <a:solidFill>
                  <a:schemeClr val="bg1"/>
                </a:solidFill>
              </a:rPr>
              <a:t>qual é o papel do Sistema? </a:t>
            </a:r>
            <a:endParaRPr lang="pt-BR" alt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34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>
            <a:grpSpLocks/>
          </p:cNvGrpSpPr>
          <p:nvPr/>
        </p:nvGrpSpPr>
        <p:grpSpPr bwMode="auto">
          <a:xfrm>
            <a:off x="3276600" y="695325"/>
            <a:ext cx="5372100" cy="6162675"/>
            <a:chOff x="611560" y="343147"/>
            <a:chExt cx="5372728" cy="6162578"/>
          </a:xfrm>
        </p:grpSpPr>
        <p:sp>
          <p:nvSpPr>
            <p:cNvPr id="7" name="Retângulo 10">
              <a:extLst>
                <a:ext uri="{FF2B5EF4-FFF2-40B4-BE49-F238E27FC236}">
                  <a16:creationId xmlns:a16="http://schemas.microsoft.com/office/drawing/2014/main" xmlns="" id="{F6EF42B1-61BA-45F8-9B42-AF8E6B7A0EE1}"/>
                </a:ext>
              </a:extLst>
            </p:cNvPr>
            <p:cNvSpPr/>
            <p:nvPr/>
          </p:nvSpPr>
          <p:spPr>
            <a:xfrm>
              <a:off x="611560" y="343147"/>
              <a:ext cx="5372728" cy="6162578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rgbClr val="407FDC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8" name="Retângulo 10">
              <a:extLst>
                <a:ext uri="{FF2B5EF4-FFF2-40B4-BE49-F238E27FC236}">
                  <a16:creationId xmlns:a16="http://schemas.microsoft.com/office/drawing/2014/main" xmlns="" id="{DCE4E80C-258A-4F13-BF63-B6BAF00AFD42}"/>
                </a:ext>
              </a:extLst>
            </p:cNvPr>
            <p:cNvSpPr/>
            <p:nvPr/>
          </p:nvSpPr>
          <p:spPr>
            <a:xfrm>
              <a:off x="973552" y="759065"/>
              <a:ext cx="4648743" cy="5330741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rgbClr val="407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xmlns="" id="{F5826236-8E2C-45EE-BD1E-FA375B41F252}"/>
                </a:ext>
              </a:extLst>
            </p:cNvPr>
            <p:cNvSpPr/>
            <p:nvPr/>
          </p:nvSpPr>
          <p:spPr>
            <a:xfrm>
              <a:off x="973552" y="759065"/>
              <a:ext cx="4648743" cy="5330741"/>
            </a:xfrm>
            <a:prstGeom prst="rect">
              <a:avLst/>
            </a:prstGeom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  <a:t>Fiscalizar, atualizar, orientar e valorizar o exercício profissional da área tecnológica, contribuindo para a segurança e a qualidade de vida da comunidade.</a:t>
              </a:r>
              <a:endParaRPr lang="pt-BR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17" name="Grupo 16"/>
          <p:cNvGrpSpPr>
            <a:grpSpLocks/>
          </p:cNvGrpSpPr>
          <p:nvPr/>
        </p:nvGrpSpPr>
        <p:grpSpPr bwMode="auto">
          <a:xfrm>
            <a:off x="684213" y="404813"/>
            <a:ext cx="2476500" cy="2840037"/>
            <a:chOff x="1691680" y="948342"/>
            <a:chExt cx="2476609" cy="2840698"/>
          </a:xfrm>
        </p:grpSpPr>
        <p:grpSp>
          <p:nvGrpSpPr>
            <p:cNvPr id="69637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20" name="Retângulo 10">
                <a:extLst>
                  <a:ext uri="{FF2B5EF4-FFF2-40B4-BE49-F238E27FC236}">
                    <a16:creationId xmlns:a16="http://schemas.microsoft.com/office/drawing/2014/main" xmlns="" id="{8CA61C1B-B820-4CFC-955D-BC42EFFA5D61}"/>
                  </a:ext>
                </a:extLst>
              </p:cNvPr>
              <p:cNvSpPr/>
              <p:nvPr/>
            </p:nvSpPr>
            <p:spPr>
              <a:xfrm>
                <a:off x="611560" y="343147"/>
                <a:ext cx="5372728" cy="616257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21" name="Retângulo 10">
                <a:extLst>
                  <a:ext uri="{FF2B5EF4-FFF2-40B4-BE49-F238E27FC236}">
                    <a16:creationId xmlns:a16="http://schemas.microsoft.com/office/drawing/2014/main" xmlns="" id="{0A46F12C-2B0C-4417-84B8-CCD9514BD5EE}"/>
                  </a:ext>
                </a:extLst>
              </p:cNvPr>
              <p:cNvSpPr/>
              <p:nvPr/>
            </p:nvSpPr>
            <p:spPr>
              <a:xfrm>
                <a:off x="973185" y="759955"/>
                <a:ext cx="4649476" cy="532896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69641" name="Retângulo 21"/>
              <p:cNvSpPr>
                <a:spLocks noChangeArrowheads="1"/>
              </p:cNvSpPr>
              <p:nvPr/>
            </p:nvSpPr>
            <p:spPr bwMode="auto">
              <a:xfrm>
                <a:off x="1259631" y="1729838"/>
                <a:ext cx="3888432" cy="1448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638" name="Retângulo 18"/>
            <p:cNvSpPr>
              <a:spLocks noChangeArrowheads="1"/>
            </p:cNvSpPr>
            <p:nvPr/>
          </p:nvSpPr>
          <p:spPr bwMode="auto">
            <a:xfrm>
              <a:off x="1858834" y="2020737"/>
              <a:ext cx="214230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3600" b="1">
                  <a:solidFill>
                    <a:schemeClr val="bg1"/>
                  </a:solidFill>
                </a:rPr>
                <a:t>MISSÃO</a:t>
              </a:r>
              <a:endParaRPr lang="pt-BR" altLang="pt-BR" sz="1800"/>
            </a:p>
          </p:txBody>
        </p:sp>
      </p:grpSp>
      <p:pic>
        <p:nvPicPr>
          <p:cNvPr id="23" name="Imagem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516563"/>
            <a:ext cx="1346200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>
            <a:grpSpLocks/>
          </p:cNvGrpSpPr>
          <p:nvPr/>
        </p:nvGrpSpPr>
        <p:grpSpPr bwMode="auto">
          <a:xfrm>
            <a:off x="3276600" y="695325"/>
            <a:ext cx="5372100" cy="6162675"/>
            <a:chOff x="611560" y="343147"/>
            <a:chExt cx="5372728" cy="6162578"/>
          </a:xfrm>
        </p:grpSpPr>
        <p:sp>
          <p:nvSpPr>
            <p:cNvPr id="7" name="Retângulo 10">
              <a:extLst>
                <a:ext uri="{FF2B5EF4-FFF2-40B4-BE49-F238E27FC236}">
                  <a16:creationId xmlns:a16="http://schemas.microsoft.com/office/drawing/2014/main" xmlns="" id="{B909E185-5F81-46ED-B27B-172E3D16D20E}"/>
                </a:ext>
              </a:extLst>
            </p:cNvPr>
            <p:cNvSpPr/>
            <p:nvPr/>
          </p:nvSpPr>
          <p:spPr>
            <a:xfrm>
              <a:off x="611560" y="343147"/>
              <a:ext cx="5372728" cy="6162578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rgbClr val="407FDC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8" name="Retângulo 10">
              <a:extLst>
                <a:ext uri="{FF2B5EF4-FFF2-40B4-BE49-F238E27FC236}">
                  <a16:creationId xmlns:a16="http://schemas.microsoft.com/office/drawing/2014/main" xmlns="" id="{179AA8B0-2B86-469E-A115-C53D1CD79984}"/>
                </a:ext>
              </a:extLst>
            </p:cNvPr>
            <p:cNvSpPr/>
            <p:nvPr/>
          </p:nvSpPr>
          <p:spPr>
            <a:xfrm>
              <a:off x="973552" y="759065"/>
              <a:ext cx="4648743" cy="5330741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rgbClr val="407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xmlns="" id="{512532A5-2D89-421C-9E1D-3FC6E5F310E1}"/>
                </a:ext>
              </a:extLst>
            </p:cNvPr>
            <p:cNvSpPr/>
            <p:nvPr/>
          </p:nvSpPr>
          <p:spPr>
            <a:xfrm>
              <a:off x="973552" y="759065"/>
              <a:ext cx="4648743" cy="5330741"/>
            </a:xfrm>
            <a:prstGeom prst="rect">
              <a:avLst/>
            </a:prstGeom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  <a:t> </a:t>
              </a:r>
              <a:r>
                <a:rPr lang="pt-BR" sz="2400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  <a:t>Que o Crea-SP seja reconhecido como uma organização ágil e eficaz, com credibilidade perante os profissionais e as empresas da área tecnológica e a sociedade, pela qualidade dos serviços prestados.</a:t>
              </a:r>
            </a:p>
          </p:txBody>
        </p:sp>
      </p:grpSp>
      <p:grpSp>
        <p:nvGrpSpPr>
          <p:cNvPr id="17" name="Grupo 16"/>
          <p:cNvGrpSpPr>
            <a:grpSpLocks/>
          </p:cNvGrpSpPr>
          <p:nvPr/>
        </p:nvGrpSpPr>
        <p:grpSpPr bwMode="auto">
          <a:xfrm>
            <a:off x="684213" y="404813"/>
            <a:ext cx="2476500" cy="2840037"/>
            <a:chOff x="1691680" y="948342"/>
            <a:chExt cx="2476609" cy="2840698"/>
          </a:xfrm>
        </p:grpSpPr>
        <p:grpSp>
          <p:nvGrpSpPr>
            <p:cNvPr id="70661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20" name="Retângulo 10">
                <a:extLst>
                  <a:ext uri="{FF2B5EF4-FFF2-40B4-BE49-F238E27FC236}">
                    <a16:creationId xmlns:a16="http://schemas.microsoft.com/office/drawing/2014/main" xmlns="" id="{57395E52-8C10-4943-A712-5D0F372CF51B}"/>
                  </a:ext>
                </a:extLst>
              </p:cNvPr>
              <p:cNvSpPr/>
              <p:nvPr/>
            </p:nvSpPr>
            <p:spPr>
              <a:xfrm>
                <a:off x="611560" y="343147"/>
                <a:ext cx="5372728" cy="616257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21" name="Retângulo 10">
                <a:extLst>
                  <a:ext uri="{FF2B5EF4-FFF2-40B4-BE49-F238E27FC236}">
                    <a16:creationId xmlns:a16="http://schemas.microsoft.com/office/drawing/2014/main" xmlns="" id="{B3796715-7D7E-41EB-920C-AF805004C269}"/>
                  </a:ext>
                </a:extLst>
              </p:cNvPr>
              <p:cNvSpPr/>
              <p:nvPr/>
            </p:nvSpPr>
            <p:spPr>
              <a:xfrm>
                <a:off x="973185" y="759955"/>
                <a:ext cx="4649476" cy="532896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70665" name="Retângulo 21"/>
              <p:cNvSpPr>
                <a:spLocks noChangeArrowheads="1"/>
              </p:cNvSpPr>
              <p:nvPr/>
            </p:nvSpPr>
            <p:spPr bwMode="auto">
              <a:xfrm>
                <a:off x="1259631" y="1729838"/>
                <a:ext cx="3888432" cy="1448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0662" name="Retângulo 18"/>
            <p:cNvSpPr>
              <a:spLocks noChangeArrowheads="1"/>
            </p:cNvSpPr>
            <p:nvPr/>
          </p:nvSpPr>
          <p:spPr bwMode="auto">
            <a:xfrm>
              <a:off x="1858834" y="2020737"/>
              <a:ext cx="214230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3600" b="1">
                  <a:solidFill>
                    <a:schemeClr val="bg1"/>
                  </a:solidFill>
                </a:rPr>
                <a:t>VISÃO</a:t>
              </a:r>
              <a:endParaRPr lang="pt-BR" altLang="pt-BR" sz="1800"/>
            </a:p>
          </p:txBody>
        </p:sp>
      </p:grpSp>
      <p:pic>
        <p:nvPicPr>
          <p:cNvPr id="70660" name="Imagem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516563"/>
            <a:ext cx="1346200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>
            <a:grpSpLocks/>
          </p:cNvGrpSpPr>
          <p:nvPr/>
        </p:nvGrpSpPr>
        <p:grpSpPr bwMode="auto">
          <a:xfrm>
            <a:off x="3276600" y="695325"/>
            <a:ext cx="5372100" cy="6162675"/>
            <a:chOff x="611560" y="343147"/>
            <a:chExt cx="5372728" cy="6162578"/>
          </a:xfrm>
        </p:grpSpPr>
        <p:sp>
          <p:nvSpPr>
            <p:cNvPr id="7" name="Retângulo 10">
              <a:extLst>
                <a:ext uri="{FF2B5EF4-FFF2-40B4-BE49-F238E27FC236}">
                  <a16:creationId xmlns:a16="http://schemas.microsoft.com/office/drawing/2014/main" xmlns="" id="{F16F653C-44CC-4ED5-87DB-4E3DBA592663}"/>
                </a:ext>
              </a:extLst>
            </p:cNvPr>
            <p:cNvSpPr/>
            <p:nvPr/>
          </p:nvSpPr>
          <p:spPr>
            <a:xfrm>
              <a:off x="611560" y="343147"/>
              <a:ext cx="5372728" cy="6162578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rgbClr val="407FDC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8" name="Retângulo 10">
              <a:extLst>
                <a:ext uri="{FF2B5EF4-FFF2-40B4-BE49-F238E27FC236}">
                  <a16:creationId xmlns:a16="http://schemas.microsoft.com/office/drawing/2014/main" xmlns="" id="{6E695FBF-1CA3-40F6-B010-FFB62F1B7859}"/>
                </a:ext>
              </a:extLst>
            </p:cNvPr>
            <p:cNvSpPr/>
            <p:nvPr/>
          </p:nvSpPr>
          <p:spPr>
            <a:xfrm>
              <a:off x="973552" y="759065"/>
              <a:ext cx="4648743" cy="5330741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rgbClr val="407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xmlns="" id="{18AB5D82-2782-46E8-8F27-9579DBE5F3FE}"/>
                </a:ext>
              </a:extLst>
            </p:cNvPr>
            <p:cNvSpPr/>
            <p:nvPr/>
          </p:nvSpPr>
          <p:spPr>
            <a:xfrm>
              <a:off x="973552" y="759065"/>
              <a:ext cx="4648743" cy="5330741"/>
            </a:xfrm>
            <a:prstGeom prst="rect">
              <a:avLst/>
            </a:prstGeom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  <a:t> </a:t>
              </a:r>
              <a:r>
                <a:rPr lang="pt-BR" sz="2400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  <a:t>Lealdade e imparcialidade </a:t>
              </a:r>
              <a:br>
                <a:rPr lang="pt-BR" sz="2400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</a:br>
              <a:r>
                <a:rPr lang="pt-BR" sz="2400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  <a:t>com todas as nossas relações internas e externas, visualizando sempre os clientes e a sociedade como merecedores de toda a </a:t>
              </a:r>
              <a:br>
                <a:rPr lang="pt-BR" sz="2400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</a:br>
              <a:r>
                <a:rPr lang="pt-BR" sz="2400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  <a:t>nossa atenção, educação e cortesia, garantindo-lhes </a:t>
              </a:r>
              <a:br>
                <a:rPr lang="pt-BR" sz="2400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</a:br>
              <a:r>
                <a:rPr lang="pt-BR" sz="2400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  <a:t>confidencialidade e sigilo.</a:t>
              </a:r>
            </a:p>
          </p:txBody>
        </p:sp>
      </p:grpSp>
      <p:grpSp>
        <p:nvGrpSpPr>
          <p:cNvPr id="17" name="Grupo 16"/>
          <p:cNvGrpSpPr>
            <a:grpSpLocks/>
          </p:cNvGrpSpPr>
          <p:nvPr/>
        </p:nvGrpSpPr>
        <p:grpSpPr bwMode="auto">
          <a:xfrm>
            <a:off x="684213" y="404813"/>
            <a:ext cx="2476500" cy="2840037"/>
            <a:chOff x="1691680" y="948342"/>
            <a:chExt cx="2476609" cy="2840698"/>
          </a:xfrm>
        </p:grpSpPr>
        <p:grpSp>
          <p:nvGrpSpPr>
            <p:cNvPr id="71685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20" name="Retângulo 10">
                <a:extLst>
                  <a:ext uri="{FF2B5EF4-FFF2-40B4-BE49-F238E27FC236}">
                    <a16:creationId xmlns:a16="http://schemas.microsoft.com/office/drawing/2014/main" xmlns="" id="{FDC3BA77-2055-4CB9-A8B3-362EE9B2B194}"/>
                  </a:ext>
                </a:extLst>
              </p:cNvPr>
              <p:cNvSpPr/>
              <p:nvPr/>
            </p:nvSpPr>
            <p:spPr>
              <a:xfrm>
                <a:off x="611560" y="343147"/>
                <a:ext cx="5372728" cy="616257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21" name="Retângulo 10">
                <a:extLst>
                  <a:ext uri="{FF2B5EF4-FFF2-40B4-BE49-F238E27FC236}">
                    <a16:creationId xmlns:a16="http://schemas.microsoft.com/office/drawing/2014/main" xmlns="" id="{1B946465-2B8D-4489-A981-9BB18B46B73B}"/>
                  </a:ext>
                </a:extLst>
              </p:cNvPr>
              <p:cNvSpPr/>
              <p:nvPr/>
            </p:nvSpPr>
            <p:spPr>
              <a:xfrm>
                <a:off x="973185" y="759955"/>
                <a:ext cx="4649476" cy="532896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71689" name="Retângulo 21"/>
              <p:cNvSpPr>
                <a:spLocks noChangeArrowheads="1"/>
              </p:cNvSpPr>
              <p:nvPr/>
            </p:nvSpPr>
            <p:spPr bwMode="auto">
              <a:xfrm>
                <a:off x="1259631" y="1729838"/>
                <a:ext cx="3888432" cy="1448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1686" name="Retângulo 18"/>
            <p:cNvSpPr>
              <a:spLocks noChangeArrowheads="1"/>
            </p:cNvSpPr>
            <p:nvPr/>
          </p:nvSpPr>
          <p:spPr bwMode="auto">
            <a:xfrm>
              <a:off x="1858834" y="2020737"/>
              <a:ext cx="214230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3600" b="1">
                  <a:solidFill>
                    <a:schemeClr val="bg1"/>
                  </a:solidFill>
                </a:rPr>
                <a:t>VALORES</a:t>
              </a:r>
              <a:endParaRPr lang="pt-BR" altLang="pt-BR" sz="1800"/>
            </a:p>
          </p:txBody>
        </p:sp>
      </p:grpSp>
      <p:pic>
        <p:nvPicPr>
          <p:cNvPr id="71684" name="Imagem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516563"/>
            <a:ext cx="1346200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upo 6"/>
          <p:cNvGrpSpPr>
            <a:grpSpLocks/>
          </p:cNvGrpSpPr>
          <p:nvPr/>
        </p:nvGrpSpPr>
        <p:grpSpPr bwMode="auto">
          <a:xfrm>
            <a:off x="1196975" y="168275"/>
            <a:ext cx="2111375" cy="2343150"/>
            <a:chOff x="814388" y="1223516"/>
            <a:chExt cx="2111375" cy="2343150"/>
          </a:xfrm>
        </p:grpSpPr>
        <p:sp>
          <p:nvSpPr>
            <p:cNvPr id="2" name="Retângulo 10">
              <a:extLst>
                <a:ext uri="{FF2B5EF4-FFF2-40B4-BE49-F238E27FC236}">
                  <a16:creationId xmlns:a16="http://schemas.microsoft.com/office/drawing/2014/main" xmlns="" id="{AE28980A-5CC2-4207-908F-49CE8E76C056}"/>
                </a:ext>
              </a:extLst>
            </p:cNvPr>
            <p:cNvSpPr/>
            <p:nvPr/>
          </p:nvSpPr>
          <p:spPr bwMode="auto">
            <a:xfrm>
              <a:off x="814388" y="1223516"/>
              <a:ext cx="2111375" cy="2343150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rgbClr val="407FDC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3" name="Retângulo 10">
              <a:extLst>
                <a:ext uri="{FF2B5EF4-FFF2-40B4-BE49-F238E27FC236}">
                  <a16:creationId xmlns:a16="http://schemas.microsoft.com/office/drawing/2014/main" xmlns="" id="{3CB05B6E-28D1-4821-A832-7F2346A2A72B}"/>
                </a:ext>
              </a:extLst>
            </p:cNvPr>
            <p:cNvSpPr/>
            <p:nvPr/>
          </p:nvSpPr>
          <p:spPr bwMode="auto">
            <a:xfrm>
              <a:off x="935038" y="1391791"/>
              <a:ext cx="1825625" cy="1993900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rgbClr val="0C2344"/>
            </a:solidFill>
            <a:ln>
              <a:solidFill>
                <a:srgbClr val="407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72724" name="Retângulo 18"/>
            <p:cNvSpPr>
              <a:spLocks noChangeArrowheads="1"/>
            </p:cNvSpPr>
            <p:nvPr/>
          </p:nvSpPr>
          <p:spPr bwMode="auto">
            <a:xfrm>
              <a:off x="935038" y="2160141"/>
              <a:ext cx="18256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b="1">
                  <a:solidFill>
                    <a:schemeClr val="bg1"/>
                  </a:solidFill>
                </a:rPr>
                <a:t>PARCERIA</a:t>
              </a:r>
              <a:endParaRPr lang="pt-BR" altLang="pt-BR" sz="2000"/>
            </a:p>
          </p:txBody>
        </p:sp>
      </p:grpSp>
      <p:sp>
        <p:nvSpPr>
          <p:cNvPr id="5" name="Retângulo 10">
            <a:extLst>
              <a:ext uri="{FF2B5EF4-FFF2-40B4-BE49-F238E27FC236}">
                <a16:creationId xmlns:a16="http://schemas.microsoft.com/office/drawing/2014/main" xmlns="" id="{F4B11432-5C56-45F2-9774-394A68D7E407}"/>
              </a:ext>
            </a:extLst>
          </p:cNvPr>
          <p:cNvSpPr/>
          <p:nvPr/>
        </p:nvSpPr>
        <p:spPr bwMode="auto">
          <a:xfrm>
            <a:off x="1019175" y="2906713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6" name="Retângulo 10">
            <a:extLst>
              <a:ext uri="{FF2B5EF4-FFF2-40B4-BE49-F238E27FC236}">
                <a16:creationId xmlns:a16="http://schemas.microsoft.com/office/drawing/2014/main" xmlns="" id="{5524EAE2-1252-46F8-814F-EF336675C055}"/>
              </a:ext>
            </a:extLst>
          </p:cNvPr>
          <p:cNvSpPr/>
          <p:nvPr/>
        </p:nvSpPr>
        <p:spPr bwMode="auto">
          <a:xfrm>
            <a:off x="1141413" y="3073400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2709" name="Retângulo 18"/>
          <p:cNvSpPr>
            <a:spLocks noChangeArrowheads="1"/>
          </p:cNvSpPr>
          <p:nvPr/>
        </p:nvSpPr>
        <p:spPr bwMode="auto">
          <a:xfrm>
            <a:off x="1141413" y="3709988"/>
            <a:ext cx="1825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EXERCÍCIO ILEGAL</a:t>
            </a:r>
            <a:endParaRPr lang="pt-BR" altLang="pt-BR" sz="2000"/>
          </a:p>
        </p:txBody>
      </p:sp>
      <p:sp>
        <p:nvSpPr>
          <p:cNvPr id="8" name="Retângulo 10">
            <a:extLst>
              <a:ext uri="{FF2B5EF4-FFF2-40B4-BE49-F238E27FC236}">
                <a16:creationId xmlns:a16="http://schemas.microsoft.com/office/drawing/2014/main" xmlns="" id="{847A9BB1-9E1B-465F-BECB-3A5F86528EEB}"/>
              </a:ext>
            </a:extLst>
          </p:cNvPr>
          <p:cNvSpPr/>
          <p:nvPr/>
        </p:nvSpPr>
        <p:spPr bwMode="auto">
          <a:xfrm>
            <a:off x="5808663" y="139700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Retângulo 10">
            <a:extLst>
              <a:ext uri="{FF2B5EF4-FFF2-40B4-BE49-F238E27FC236}">
                <a16:creationId xmlns:a16="http://schemas.microsoft.com/office/drawing/2014/main" xmlns="" id="{944CF2E4-BD57-49A1-8050-AFB4772292C4}"/>
              </a:ext>
            </a:extLst>
          </p:cNvPr>
          <p:cNvSpPr/>
          <p:nvPr/>
        </p:nvSpPr>
        <p:spPr bwMode="auto">
          <a:xfrm>
            <a:off x="5930900" y="307975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2712" name="Retângulo 18"/>
          <p:cNvSpPr>
            <a:spLocks noChangeArrowheads="1"/>
          </p:cNvSpPr>
          <p:nvPr/>
        </p:nvSpPr>
        <p:spPr bwMode="auto">
          <a:xfrm>
            <a:off x="5930900" y="1076325"/>
            <a:ext cx="1825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ÉTICA</a:t>
            </a:r>
            <a:endParaRPr lang="pt-BR" altLang="pt-BR" sz="200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6AC1B8D7-933D-4118-890B-85A54C07CFBF}"/>
              </a:ext>
            </a:extLst>
          </p:cNvPr>
          <p:cNvSpPr/>
          <p:nvPr/>
        </p:nvSpPr>
        <p:spPr bwMode="auto">
          <a:xfrm>
            <a:off x="3465513" y="4413250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2" name="Retângulo 10">
            <a:extLst>
              <a:ext uri="{FF2B5EF4-FFF2-40B4-BE49-F238E27FC236}">
                <a16:creationId xmlns:a16="http://schemas.microsoft.com/office/drawing/2014/main" xmlns="" id="{4D6DC200-B1B6-475C-8732-8510E3AC296B}"/>
              </a:ext>
            </a:extLst>
          </p:cNvPr>
          <p:cNvSpPr/>
          <p:nvPr/>
        </p:nvSpPr>
        <p:spPr bwMode="auto">
          <a:xfrm>
            <a:off x="3587750" y="4581525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2715" name="Retângulo 18"/>
          <p:cNvSpPr>
            <a:spLocks noChangeArrowheads="1"/>
          </p:cNvSpPr>
          <p:nvPr/>
        </p:nvSpPr>
        <p:spPr bwMode="auto">
          <a:xfrm>
            <a:off x="3587750" y="5202238"/>
            <a:ext cx="1825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MERCADO DE TRABALHO</a:t>
            </a:r>
            <a:endParaRPr lang="pt-BR" altLang="pt-BR" sz="2000"/>
          </a:p>
        </p:txBody>
      </p:sp>
      <p:sp>
        <p:nvSpPr>
          <p:cNvPr id="14" name="Retângulo 10">
            <a:extLst>
              <a:ext uri="{FF2B5EF4-FFF2-40B4-BE49-F238E27FC236}">
                <a16:creationId xmlns:a16="http://schemas.microsoft.com/office/drawing/2014/main" xmlns="" id="{8AA2FB32-CD9D-4A95-83CD-EEAA5143B147}"/>
              </a:ext>
            </a:extLst>
          </p:cNvPr>
          <p:cNvSpPr/>
          <p:nvPr/>
        </p:nvSpPr>
        <p:spPr bwMode="auto">
          <a:xfrm>
            <a:off x="5989638" y="2852738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5" name="Retângulo 10">
            <a:extLst>
              <a:ext uri="{FF2B5EF4-FFF2-40B4-BE49-F238E27FC236}">
                <a16:creationId xmlns:a16="http://schemas.microsoft.com/office/drawing/2014/main" xmlns="" id="{803BD30D-1782-4F29-A412-3EFBC2048734}"/>
              </a:ext>
            </a:extLst>
          </p:cNvPr>
          <p:cNvSpPr/>
          <p:nvPr/>
        </p:nvSpPr>
        <p:spPr bwMode="auto">
          <a:xfrm>
            <a:off x="6111875" y="3021013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2718" name="Retângulo 18"/>
          <p:cNvSpPr>
            <a:spLocks noChangeArrowheads="1"/>
          </p:cNvSpPr>
          <p:nvPr/>
        </p:nvSpPr>
        <p:spPr bwMode="auto">
          <a:xfrm>
            <a:off x="6111875" y="3643313"/>
            <a:ext cx="18256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PROFISSIONAL DO FUTURO</a:t>
            </a:r>
            <a:endParaRPr lang="pt-BR" altLang="pt-BR" sz="2000"/>
          </a:p>
        </p:txBody>
      </p:sp>
      <p:sp>
        <p:nvSpPr>
          <p:cNvPr id="17" name="Retângulo 10">
            <a:extLst>
              <a:ext uri="{FF2B5EF4-FFF2-40B4-BE49-F238E27FC236}">
                <a16:creationId xmlns:a16="http://schemas.microsoft.com/office/drawing/2014/main" xmlns="" id="{68DB5024-B7C4-4CBE-8CAE-C70E62B2E779}"/>
              </a:ext>
            </a:extLst>
          </p:cNvPr>
          <p:cNvSpPr/>
          <p:nvPr/>
        </p:nvSpPr>
        <p:spPr bwMode="auto">
          <a:xfrm>
            <a:off x="3279775" y="1514475"/>
            <a:ext cx="2563813" cy="28448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FFC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8" name="Retângulo 10">
            <a:extLst>
              <a:ext uri="{FF2B5EF4-FFF2-40B4-BE49-F238E27FC236}">
                <a16:creationId xmlns:a16="http://schemas.microsoft.com/office/drawing/2014/main" xmlns="" id="{EF756B92-8AE6-4CC0-BCA6-9D15998DA50A}"/>
              </a:ext>
            </a:extLst>
          </p:cNvPr>
          <p:cNvSpPr/>
          <p:nvPr/>
        </p:nvSpPr>
        <p:spPr bwMode="auto">
          <a:xfrm>
            <a:off x="3429000" y="1717675"/>
            <a:ext cx="2216150" cy="2422525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2721" name="Retângulo 18"/>
          <p:cNvSpPr>
            <a:spLocks noChangeArrowheads="1"/>
          </p:cNvSpPr>
          <p:nvPr/>
        </p:nvSpPr>
        <p:spPr bwMode="auto">
          <a:xfrm>
            <a:off x="3492500" y="2679700"/>
            <a:ext cx="2216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400" b="1">
                <a:solidFill>
                  <a:schemeClr val="bg1"/>
                </a:solidFill>
              </a:rPr>
              <a:t>FISCALIZAÇÃO</a:t>
            </a:r>
            <a:endParaRPr lang="pt-BR" altLang="pt-BR" sz="24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14" descr="C:\Users\susan.siqueira4270\Desktop\screenshot-www.creasp.org.br-2018.09.27-15-48-2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4" t="8357" r="16663" b="53744"/>
          <a:stretch/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10">
            <a:extLst>
              <a:ext uri="{FF2B5EF4-FFF2-40B4-BE49-F238E27FC236}">
                <a16:creationId xmlns:a16="http://schemas.microsoft.com/office/drawing/2014/main" xmlns="" id="{EC6B9F0C-5BA4-4F92-9BC2-2BA3E0C4BEF2}"/>
              </a:ext>
            </a:extLst>
          </p:cNvPr>
          <p:cNvSpPr/>
          <p:nvPr/>
        </p:nvSpPr>
        <p:spPr bwMode="auto">
          <a:xfrm>
            <a:off x="6492875" y="2436416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8" name="Retângulo 10">
            <a:extLst>
              <a:ext uri="{FF2B5EF4-FFF2-40B4-BE49-F238E27FC236}">
                <a16:creationId xmlns:a16="http://schemas.microsoft.com/office/drawing/2014/main" xmlns="" id="{61C095D7-64F5-42EE-8A5A-3BCC04845C80}"/>
              </a:ext>
            </a:extLst>
          </p:cNvPr>
          <p:cNvSpPr/>
          <p:nvPr/>
        </p:nvSpPr>
        <p:spPr bwMode="auto">
          <a:xfrm>
            <a:off x="6613525" y="2604691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3733" name="Retângulo 18"/>
          <p:cNvSpPr>
            <a:spLocks noChangeArrowheads="1"/>
          </p:cNvSpPr>
          <p:nvPr/>
        </p:nvSpPr>
        <p:spPr bwMode="auto">
          <a:xfrm>
            <a:off x="6613525" y="3373041"/>
            <a:ext cx="1825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FISCALIZAÇÃO</a:t>
            </a:r>
            <a:endParaRPr lang="pt-BR" altLang="pt-BR" sz="20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15425" cy="6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Retângulo 6"/>
          <p:cNvSpPr>
            <a:spLocks noChangeArrowheads="1"/>
          </p:cNvSpPr>
          <p:nvPr/>
        </p:nvSpPr>
        <p:spPr bwMode="auto">
          <a:xfrm>
            <a:off x="296863" y="6623050"/>
            <a:ext cx="88471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/>
              <a:t>http://www.creasp.org.br/noticia/institucional/2017/10/20/crea-sp-integra-comite-do-governo-federal/2675</a:t>
            </a:r>
          </a:p>
        </p:txBody>
      </p:sp>
      <p:sp>
        <p:nvSpPr>
          <p:cNvPr id="7" name="Retângulo 10">
            <a:extLst>
              <a:ext uri="{FF2B5EF4-FFF2-40B4-BE49-F238E27FC236}">
                <a16:creationId xmlns:a16="http://schemas.microsoft.com/office/drawing/2014/main" xmlns="" id="{A2075C72-289F-401D-A649-9DE8D2863B29}"/>
              </a:ext>
            </a:extLst>
          </p:cNvPr>
          <p:cNvSpPr/>
          <p:nvPr/>
        </p:nvSpPr>
        <p:spPr bwMode="auto">
          <a:xfrm>
            <a:off x="6754813" y="2940050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8" name="Retângulo 10">
            <a:extLst>
              <a:ext uri="{FF2B5EF4-FFF2-40B4-BE49-F238E27FC236}">
                <a16:creationId xmlns:a16="http://schemas.microsoft.com/office/drawing/2014/main" xmlns="" id="{67641D0A-BBA2-47DC-AACE-5CFBFFEC2E68}"/>
              </a:ext>
            </a:extLst>
          </p:cNvPr>
          <p:cNvSpPr/>
          <p:nvPr/>
        </p:nvSpPr>
        <p:spPr bwMode="auto">
          <a:xfrm>
            <a:off x="6875463" y="3108325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4758" name="Retângulo 18"/>
          <p:cNvSpPr>
            <a:spLocks noChangeArrowheads="1"/>
          </p:cNvSpPr>
          <p:nvPr/>
        </p:nvSpPr>
        <p:spPr bwMode="auto">
          <a:xfrm>
            <a:off x="6875463" y="3876675"/>
            <a:ext cx="1825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PARCERIA</a:t>
            </a:r>
            <a:endParaRPr lang="pt-BR" altLang="pt-BR" sz="20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Y:\_Apresentações\2018 05 08 Palestra Vinícius Revisada\site_criminalizacao2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4" t="8037" r="17371" b="8037"/>
          <a:stretch>
            <a:fillRect/>
          </a:stretch>
        </p:blipFill>
        <p:spPr bwMode="auto">
          <a:xfrm>
            <a:off x="0" y="404813"/>
            <a:ext cx="9144000" cy="612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10">
            <a:extLst>
              <a:ext uri="{FF2B5EF4-FFF2-40B4-BE49-F238E27FC236}">
                <a16:creationId xmlns:a16="http://schemas.microsoft.com/office/drawing/2014/main" xmlns="" id="{E888EA63-67D4-441C-898D-73094A16557B}"/>
              </a:ext>
            </a:extLst>
          </p:cNvPr>
          <p:cNvSpPr/>
          <p:nvPr/>
        </p:nvSpPr>
        <p:spPr bwMode="auto">
          <a:xfrm>
            <a:off x="6394450" y="765175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Retângulo 10">
            <a:extLst>
              <a:ext uri="{FF2B5EF4-FFF2-40B4-BE49-F238E27FC236}">
                <a16:creationId xmlns:a16="http://schemas.microsoft.com/office/drawing/2014/main" xmlns="" id="{821AAFE0-DD74-43D8-86E2-DF37D746ED58}"/>
              </a:ext>
            </a:extLst>
          </p:cNvPr>
          <p:cNvSpPr/>
          <p:nvPr/>
        </p:nvSpPr>
        <p:spPr bwMode="auto">
          <a:xfrm>
            <a:off x="6516688" y="931863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5781" name="Retângulo 18"/>
          <p:cNvSpPr>
            <a:spLocks noChangeArrowheads="1"/>
          </p:cNvSpPr>
          <p:nvPr/>
        </p:nvSpPr>
        <p:spPr bwMode="auto">
          <a:xfrm>
            <a:off x="6516688" y="1568450"/>
            <a:ext cx="1825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EXERCÍCIO ILEGAL</a:t>
            </a:r>
            <a:endParaRPr lang="pt-BR" altLang="pt-BR" sz="20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0" t="8823" r="14935" b="12386"/>
          <a:stretch>
            <a:fillRect/>
          </a:stretch>
        </p:blipFill>
        <p:spPr bwMode="auto">
          <a:xfrm>
            <a:off x="-36513" y="631825"/>
            <a:ext cx="9144001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10">
            <a:extLst>
              <a:ext uri="{FF2B5EF4-FFF2-40B4-BE49-F238E27FC236}">
                <a16:creationId xmlns:a16="http://schemas.microsoft.com/office/drawing/2014/main" xmlns="" id="{F002EA31-D0F6-4B28-9FCE-B3451CD3A8E4}"/>
              </a:ext>
            </a:extLst>
          </p:cNvPr>
          <p:cNvSpPr/>
          <p:nvPr/>
        </p:nvSpPr>
        <p:spPr bwMode="auto">
          <a:xfrm>
            <a:off x="6227763" y="2940050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" name="Retângulo 10">
            <a:extLst>
              <a:ext uri="{FF2B5EF4-FFF2-40B4-BE49-F238E27FC236}">
                <a16:creationId xmlns:a16="http://schemas.microsoft.com/office/drawing/2014/main" xmlns="" id="{78114B20-1C84-4A9A-861C-D4AF5D003051}"/>
              </a:ext>
            </a:extLst>
          </p:cNvPr>
          <p:cNvSpPr/>
          <p:nvPr/>
        </p:nvSpPr>
        <p:spPr bwMode="auto">
          <a:xfrm>
            <a:off x="6350000" y="3108325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6805" name="Retângulo 18"/>
          <p:cNvSpPr>
            <a:spLocks noChangeArrowheads="1"/>
          </p:cNvSpPr>
          <p:nvPr/>
        </p:nvSpPr>
        <p:spPr bwMode="auto">
          <a:xfrm>
            <a:off x="6350000" y="3876675"/>
            <a:ext cx="1825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ÉTICA</a:t>
            </a:r>
            <a:endParaRPr lang="pt-BR" altLang="pt-BR" sz="20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Y:\_Apresentações\2018 05 08 Palestra Vinícius Revisada\site_fiesp_parceria2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8287" r="17053" b="12648"/>
          <a:stretch>
            <a:fillRect/>
          </a:stretch>
        </p:blipFill>
        <p:spPr bwMode="auto">
          <a:xfrm>
            <a:off x="36513" y="549275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10">
            <a:extLst>
              <a:ext uri="{FF2B5EF4-FFF2-40B4-BE49-F238E27FC236}">
                <a16:creationId xmlns:a16="http://schemas.microsoft.com/office/drawing/2014/main" xmlns="" id="{64B06FEA-8617-48DF-BCDF-0A97F110D5D4}"/>
              </a:ext>
            </a:extLst>
          </p:cNvPr>
          <p:cNvSpPr/>
          <p:nvPr/>
        </p:nvSpPr>
        <p:spPr bwMode="auto">
          <a:xfrm>
            <a:off x="6227763" y="2940050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Retângulo 10">
            <a:extLst>
              <a:ext uri="{FF2B5EF4-FFF2-40B4-BE49-F238E27FC236}">
                <a16:creationId xmlns:a16="http://schemas.microsoft.com/office/drawing/2014/main" xmlns="" id="{D616AAC6-0E04-4B19-9459-3C4CCA253717}"/>
              </a:ext>
            </a:extLst>
          </p:cNvPr>
          <p:cNvSpPr/>
          <p:nvPr/>
        </p:nvSpPr>
        <p:spPr bwMode="auto">
          <a:xfrm>
            <a:off x="6350000" y="3108325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7829" name="Retângulo 18"/>
          <p:cNvSpPr>
            <a:spLocks noChangeArrowheads="1"/>
          </p:cNvSpPr>
          <p:nvPr/>
        </p:nvSpPr>
        <p:spPr bwMode="auto">
          <a:xfrm>
            <a:off x="6350000" y="3729038"/>
            <a:ext cx="1825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MERCADO DE TRABALHO</a:t>
            </a:r>
            <a:endParaRPr lang="pt-BR" altLang="pt-BR" sz="20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Y:\_Apresentações\2018 05 08 Palestra Vinícius Revisada\site_forum_politico2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7" t="8926" r="17355" b="12639"/>
          <a:stretch>
            <a:fillRect/>
          </a:stretch>
        </p:blipFill>
        <p:spPr bwMode="auto">
          <a:xfrm>
            <a:off x="0" y="531813"/>
            <a:ext cx="9144000" cy="592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10">
            <a:extLst>
              <a:ext uri="{FF2B5EF4-FFF2-40B4-BE49-F238E27FC236}">
                <a16:creationId xmlns:a16="http://schemas.microsoft.com/office/drawing/2014/main" xmlns="" id="{E5C9CCF9-F186-45AA-B620-A9C197E351AA}"/>
              </a:ext>
            </a:extLst>
          </p:cNvPr>
          <p:cNvSpPr/>
          <p:nvPr/>
        </p:nvSpPr>
        <p:spPr bwMode="auto">
          <a:xfrm>
            <a:off x="6227763" y="2940050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Retângulo 10">
            <a:extLst>
              <a:ext uri="{FF2B5EF4-FFF2-40B4-BE49-F238E27FC236}">
                <a16:creationId xmlns:a16="http://schemas.microsoft.com/office/drawing/2014/main" xmlns="" id="{138712ED-DC7F-47EA-A8E1-47987034282B}"/>
              </a:ext>
            </a:extLst>
          </p:cNvPr>
          <p:cNvSpPr/>
          <p:nvPr/>
        </p:nvSpPr>
        <p:spPr bwMode="auto">
          <a:xfrm>
            <a:off x="6350000" y="3108325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8853" name="Retângulo 18"/>
          <p:cNvSpPr>
            <a:spLocks noChangeArrowheads="1"/>
          </p:cNvSpPr>
          <p:nvPr/>
        </p:nvSpPr>
        <p:spPr bwMode="auto">
          <a:xfrm>
            <a:off x="6350000" y="3729038"/>
            <a:ext cx="1825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ARTICULAÇÃO POLÍTICA</a:t>
            </a:r>
            <a:endParaRPr lang="pt-BR" altLang="pt-BR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4967287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10">
            <a:extLst>
              <a:ext uri="{FF2B5EF4-FFF2-40B4-BE49-F238E27FC236}">
                <a16:creationId xmlns:a16="http://schemas.microsoft.com/office/drawing/2014/main" xmlns="" id="{54810B1A-D206-4733-B85B-A3DBBE2284C6}"/>
              </a:ext>
            </a:extLst>
          </p:cNvPr>
          <p:cNvSpPr/>
          <p:nvPr/>
        </p:nvSpPr>
        <p:spPr bwMode="auto">
          <a:xfrm>
            <a:off x="6827838" y="1735138"/>
            <a:ext cx="2111375" cy="23431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407FDC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8" name="Retângulo 10">
            <a:extLst>
              <a:ext uri="{FF2B5EF4-FFF2-40B4-BE49-F238E27FC236}">
                <a16:creationId xmlns:a16="http://schemas.microsoft.com/office/drawing/2014/main" xmlns="" id="{276C427A-7313-47E4-AC74-805EF15C7803}"/>
              </a:ext>
            </a:extLst>
          </p:cNvPr>
          <p:cNvSpPr/>
          <p:nvPr/>
        </p:nvSpPr>
        <p:spPr bwMode="auto">
          <a:xfrm>
            <a:off x="6950075" y="1903413"/>
            <a:ext cx="1825625" cy="19939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C2344"/>
          </a:solidFill>
          <a:ln>
            <a:solidFill>
              <a:srgbClr val="407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9877" name="Retângulo 18"/>
          <p:cNvSpPr>
            <a:spLocks noChangeArrowheads="1"/>
          </p:cNvSpPr>
          <p:nvPr/>
        </p:nvSpPr>
        <p:spPr bwMode="auto">
          <a:xfrm>
            <a:off x="6950075" y="2525713"/>
            <a:ext cx="182562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PROFISSIONAL DO FUTURO</a:t>
            </a:r>
            <a:endParaRPr lang="pt-BR" altLang="pt-BR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 bwMode="auto">
          <a:xfrm>
            <a:off x="0" y="5809386"/>
            <a:ext cx="4537609" cy="104861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square" lIns="360000" tIns="180000" rIns="360000" bIns="180000" rtlCol="0" anchor="ctr" anchorCtr="0">
            <a:spAutoFit/>
          </a:bodyPr>
          <a:lstStyle/>
          <a:p>
            <a:pPr>
              <a:spcBef>
                <a:spcPts val="125"/>
              </a:spcBef>
              <a:spcAft>
                <a:spcPts val="125"/>
              </a:spcAft>
              <a:buNone/>
            </a:pPr>
            <a:r>
              <a:rPr lang="pt-BR" altLang="pt-BR" sz="1600" b="1" dirty="0" smtClean="0">
                <a:solidFill>
                  <a:schemeClr val="tx2"/>
                </a:solidFill>
              </a:rPr>
              <a:t>www.creasp.org.br </a:t>
            </a:r>
          </a:p>
          <a:p>
            <a:pPr>
              <a:spcBef>
                <a:spcPts val="125"/>
              </a:spcBef>
              <a:spcAft>
                <a:spcPts val="125"/>
              </a:spcAft>
              <a:buNone/>
            </a:pPr>
            <a:r>
              <a:rPr lang="pt-BR" altLang="pt-BR" sz="1600" i="1" dirty="0" smtClean="0">
                <a:solidFill>
                  <a:srgbClr val="0D0D0D"/>
                </a:solidFill>
              </a:rPr>
              <a:t>presidente@creasp.org.br</a:t>
            </a:r>
            <a:endParaRPr lang="pt-BR" altLang="pt-BR" sz="1600" i="1" dirty="0">
              <a:solidFill>
                <a:srgbClr val="0D0D0D"/>
              </a:solidFill>
            </a:endParaRPr>
          </a:p>
          <a:p>
            <a:pPr>
              <a:spcBef>
                <a:spcPts val="125"/>
              </a:spcBef>
              <a:spcAft>
                <a:spcPts val="125"/>
              </a:spcAft>
              <a:buFont typeface="Arial" charset="0"/>
              <a:buNone/>
            </a:pPr>
            <a:r>
              <a:rPr lang="pt-BR" altLang="pt-BR" sz="1600" b="1" dirty="0" smtClean="0">
                <a:solidFill>
                  <a:schemeClr val="tx2"/>
                </a:solidFill>
              </a:rPr>
              <a:t>    </a:t>
            </a:r>
            <a:r>
              <a:rPr lang="pt-BR" altLang="pt-BR" sz="1600" b="1" dirty="0" err="1" smtClean="0">
                <a:solidFill>
                  <a:schemeClr val="tx2"/>
                </a:solidFill>
              </a:rPr>
              <a:t>creasaopaulo</a:t>
            </a:r>
            <a:endParaRPr lang="pt-BR" altLang="pt-BR" sz="1600" b="1" dirty="0">
              <a:solidFill>
                <a:schemeClr val="tx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 bwMode="auto">
          <a:xfrm>
            <a:off x="4588635" y="5809385"/>
            <a:ext cx="4555365" cy="104861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square" lIns="360000" tIns="180000" rIns="360000" bIns="180000" rtlCol="0" anchor="ctr" anchorCtr="0">
            <a:noAutofit/>
          </a:bodyPr>
          <a:lstStyle/>
          <a:p>
            <a:pPr>
              <a:spcBef>
                <a:spcPts val="125"/>
              </a:spcBef>
              <a:spcAft>
                <a:spcPts val="125"/>
              </a:spcAft>
              <a:buFont typeface="Arial" charset="0"/>
              <a:buNone/>
            </a:pPr>
            <a:r>
              <a:rPr lang="pt-BR" altLang="pt-BR" sz="1600" b="1" dirty="0" smtClean="0">
                <a:solidFill>
                  <a:schemeClr val="tx2"/>
                </a:solidFill>
              </a:rPr>
              <a:t>       </a:t>
            </a:r>
            <a:r>
              <a:rPr lang="pt-BR" altLang="pt-BR" sz="1600" b="1" dirty="0" err="1" smtClean="0">
                <a:solidFill>
                  <a:schemeClr val="tx2"/>
                </a:solidFill>
              </a:rPr>
              <a:t>ViniciusMarcheseOficial</a:t>
            </a:r>
            <a:endParaRPr lang="pt-BR" altLang="pt-BR" sz="1600" b="1" dirty="0">
              <a:solidFill>
                <a:schemeClr val="tx2"/>
              </a:solidFill>
            </a:endParaRPr>
          </a:p>
          <a:p>
            <a:pPr>
              <a:spcBef>
                <a:spcPts val="125"/>
              </a:spcBef>
              <a:spcAft>
                <a:spcPts val="125"/>
              </a:spcAft>
              <a:buFont typeface="Arial" charset="0"/>
              <a:buNone/>
            </a:pPr>
            <a:r>
              <a:rPr lang="pt-BR" altLang="pt-BR" sz="1600" b="1" dirty="0" smtClean="0">
                <a:solidFill>
                  <a:schemeClr val="tx2"/>
                </a:solidFill>
              </a:rPr>
              <a:t>       </a:t>
            </a:r>
            <a:r>
              <a:rPr lang="pt-BR" altLang="pt-BR" sz="1600" b="1" dirty="0" err="1" smtClean="0">
                <a:solidFill>
                  <a:schemeClr val="tx2"/>
                </a:solidFill>
              </a:rPr>
              <a:t>viniciusmarchese</a:t>
            </a:r>
            <a:endParaRPr lang="pt-BR" altLang="pt-BR" sz="1600" b="1" dirty="0" smtClean="0">
              <a:solidFill>
                <a:schemeClr val="tx2"/>
              </a:solidFill>
            </a:endParaRPr>
          </a:p>
        </p:txBody>
      </p:sp>
      <p:sp>
        <p:nvSpPr>
          <p:cNvPr id="9" name="Retângulo 2"/>
          <p:cNvSpPr>
            <a:spLocks noChangeArrowheads="1"/>
          </p:cNvSpPr>
          <p:nvPr/>
        </p:nvSpPr>
        <p:spPr bwMode="auto">
          <a:xfrm>
            <a:off x="-5145" y="44624"/>
            <a:ext cx="4145097" cy="1210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5400" b="1" dirty="0" smtClean="0">
                <a:solidFill>
                  <a:schemeClr val="tx2"/>
                </a:solidFill>
              </a:rPr>
              <a:t>OBRIGADO!</a:t>
            </a:r>
            <a:endParaRPr lang="pt-BR" altLang="pt-BR" sz="5400" b="1" dirty="0">
              <a:solidFill>
                <a:schemeClr val="tx2"/>
              </a:solidFill>
            </a:endParaRPr>
          </a:p>
        </p:txBody>
      </p:sp>
      <p:sp>
        <p:nvSpPr>
          <p:cNvPr id="12" name="Retângulo 2"/>
          <p:cNvSpPr>
            <a:spLocks noChangeArrowheads="1"/>
          </p:cNvSpPr>
          <p:nvPr/>
        </p:nvSpPr>
        <p:spPr bwMode="auto">
          <a:xfrm>
            <a:off x="5017631" y="433605"/>
            <a:ext cx="38748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pt-BR" altLang="pt-BR" sz="2000" b="1" dirty="0">
                <a:solidFill>
                  <a:schemeClr val="tx2"/>
                </a:solidFill>
              </a:rPr>
              <a:t>Eng. Vinicius </a:t>
            </a:r>
            <a:r>
              <a:rPr lang="pt-BR" altLang="pt-BR" sz="2000" b="1" dirty="0" err="1">
                <a:solidFill>
                  <a:schemeClr val="tx2"/>
                </a:solidFill>
              </a:rPr>
              <a:t>Marchese</a:t>
            </a:r>
            <a:r>
              <a:rPr lang="pt-BR" altLang="pt-BR" sz="2000" b="1" dirty="0">
                <a:solidFill>
                  <a:schemeClr val="tx2"/>
                </a:solidFill>
              </a:rPr>
              <a:t> </a:t>
            </a:r>
            <a:r>
              <a:rPr lang="pt-BR" altLang="pt-BR" sz="2000" b="1" dirty="0" err="1">
                <a:solidFill>
                  <a:schemeClr val="tx2"/>
                </a:solidFill>
              </a:rPr>
              <a:t>Marinelli</a:t>
            </a:r>
            <a:r>
              <a:rPr lang="pt-BR" altLang="pt-BR" sz="2000" b="1" dirty="0">
                <a:solidFill>
                  <a:schemeClr val="tx2"/>
                </a:solidFill>
              </a:rPr>
              <a:t/>
            </a:r>
            <a:br>
              <a:rPr lang="pt-BR" altLang="pt-BR" sz="2000" b="1" dirty="0">
                <a:solidFill>
                  <a:schemeClr val="tx2"/>
                </a:solidFill>
              </a:rPr>
            </a:br>
            <a:r>
              <a:rPr lang="pt-BR" altLang="pt-BR" sz="2000" b="1" dirty="0">
                <a:solidFill>
                  <a:srgbClr val="0D0D0D"/>
                </a:solidFill>
              </a:rPr>
              <a:t>Presidente</a:t>
            </a:r>
          </a:p>
        </p:txBody>
      </p:sp>
      <p:sp>
        <p:nvSpPr>
          <p:cNvPr id="14" name="Retângulo 2"/>
          <p:cNvSpPr>
            <a:spLocks noChangeArrowheads="1"/>
          </p:cNvSpPr>
          <p:nvPr/>
        </p:nvSpPr>
        <p:spPr bwMode="auto">
          <a:xfrm>
            <a:off x="1131888" y="3788047"/>
            <a:ext cx="668020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pt-BR" altLang="pt-BR" sz="2400" b="1">
                <a:solidFill>
                  <a:schemeClr val="bg1"/>
                </a:solidFill>
              </a:rPr>
              <a:t> </a:t>
            </a:r>
            <a:endParaRPr lang="pt-BR" altLang="pt-BR" sz="2400">
              <a:solidFill>
                <a:schemeClr val="bg1"/>
              </a:solidFill>
            </a:endParaRPr>
          </a:p>
        </p:txBody>
      </p:sp>
      <p:pic>
        <p:nvPicPr>
          <p:cNvPr id="16" name="Picture 12" descr="C:\Users\susan.siqueira4270\Desktop\instagra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079" y="6352831"/>
            <a:ext cx="245442" cy="24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 descr="C:\Users\susan.siqueira4270\Desktop\facebook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657" y="6098906"/>
            <a:ext cx="222234" cy="22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200" y="1225693"/>
            <a:ext cx="2422431" cy="548085"/>
          </a:xfrm>
          <a:prstGeom prst="rect">
            <a:avLst/>
          </a:prstGeom>
        </p:spPr>
      </p:pic>
      <p:pic>
        <p:nvPicPr>
          <p:cNvPr id="19" name="Picture 13" descr="C:\Users\susan.siqueira4270\Desktop\facebook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70" y="6488422"/>
            <a:ext cx="222234" cy="22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397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>
          <a:noFill/>
        </a:ln>
      </a:spPr>
      <a:bodyPr wrap="square" lIns="396000">
        <a:spAutoFit/>
      </a:bodyPr>
      <a:lstStyle>
        <a:defPPr eaLnBrk="1" hangingPunct="1">
          <a:spcBef>
            <a:spcPct val="0"/>
          </a:spcBef>
          <a:buFontTx/>
          <a:buNone/>
          <a:defRPr b="1" dirty="0">
            <a:solidFill>
              <a:srgbClr val="28E3FC"/>
            </a:solidFill>
          </a:defRPr>
        </a:defPPr>
      </a:lstStyle>
    </a:spDef>
    <a:txDef>
      <a:spPr bwMode="auto">
        <a:solidFill>
          <a:schemeClr val="bg1">
            <a:alpha val="90000"/>
          </a:schemeClr>
        </a:solidFill>
        <a:ln>
          <a:noFill/>
        </a:ln>
      </a:spPr>
      <a:bodyPr lIns="1080000" tIns="144000" rIns="1080000" bIns="144000" anchor="ctr" anchorCtr="0"/>
      <a:lstStyle>
        <a:defPPr algn="ctr" eaLnBrk="1" hangingPunct="1">
          <a:defRPr sz="1600" b="1" dirty="0">
            <a:solidFill>
              <a:schemeClr val="tx2">
                <a:lumMod val="50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>
          <a:noFill/>
        </a:ln>
      </a:spPr>
      <a:bodyPr wrap="square" lIns="396000">
        <a:spAutoFit/>
      </a:bodyPr>
      <a:lstStyle>
        <a:defPPr eaLnBrk="1" hangingPunct="1">
          <a:spcBef>
            <a:spcPct val="0"/>
          </a:spcBef>
          <a:buFontTx/>
          <a:buNone/>
          <a:defRPr b="1" dirty="0">
            <a:solidFill>
              <a:srgbClr val="28E3FC"/>
            </a:solidFill>
          </a:defRPr>
        </a:defPPr>
      </a:lstStyle>
    </a:spDef>
    <a:txDef>
      <a:spPr bwMode="auto">
        <a:solidFill>
          <a:schemeClr val="bg1">
            <a:alpha val="90000"/>
          </a:schemeClr>
        </a:solidFill>
        <a:ln>
          <a:noFill/>
        </a:ln>
      </a:spPr>
      <a:bodyPr lIns="1080000" tIns="144000" rIns="1080000" bIns="144000" anchor="ctr" anchorCtr="0"/>
      <a:lstStyle>
        <a:defPPr algn="ctr" eaLnBrk="1" hangingPunct="1">
          <a:defRPr sz="1600" b="1" dirty="0">
            <a:solidFill>
              <a:schemeClr val="tx2">
                <a:lumMod val="50000"/>
              </a:schemeClr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3258</TotalTime>
  <Words>770</Words>
  <Application>Microsoft Office PowerPoint</Application>
  <PresentationFormat>Apresentação na tela (4:3)</PresentationFormat>
  <Paragraphs>171</Paragraphs>
  <Slides>59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59</vt:i4>
      </vt:variant>
    </vt:vector>
  </HeadingPairs>
  <TitlesOfParts>
    <vt:vector size="61" baseType="lpstr">
      <vt:lpstr>Tema do Office</vt:lpstr>
      <vt:lpstr>1_Tema do Office</vt:lpstr>
      <vt:lpstr>Apresentação do PowerPoint</vt:lpstr>
      <vt:lpstr>      </vt:lpstr>
      <vt:lpstr>   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 PEREIRA SIQUEIRA</dc:creator>
  <cp:lastModifiedBy>GUSTAVO LEUTWILER FERNANDEZ</cp:lastModifiedBy>
  <cp:revision>565</cp:revision>
  <cp:lastPrinted>2018-10-29T12:47:55Z</cp:lastPrinted>
  <dcterms:created xsi:type="dcterms:W3CDTF">2016-11-25T10:49:11Z</dcterms:created>
  <dcterms:modified xsi:type="dcterms:W3CDTF">2018-10-29T13:12:53Z</dcterms:modified>
</cp:coreProperties>
</file>