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57" r:id="rId2"/>
    <p:sldId id="588" r:id="rId3"/>
    <p:sldId id="608" r:id="rId4"/>
    <p:sldId id="626" r:id="rId5"/>
    <p:sldId id="631" r:id="rId6"/>
    <p:sldId id="606" r:id="rId7"/>
    <p:sldId id="611" r:id="rId8"/>
    <p:sldId id="625" r:id="rId9"/>
    <p:sldId id="622" r:id="rId10"/>
    <p:sldId id="624" r:id="rId11"/>
    <p:sldId id="633" r:id="rId12"/>
    <p:sldId id="632" r:id="rId13"/>
    <p:sldId id="618" r:id="rId14"/>
    <p:sldId id="619" r:id="rId15"/>
    <p:sldId id="616" r:id="rId16"/>
    <p:sldId id="617" r:id="rId17"/>
    <p:sldId id="634" r:id="rId18"/>
    <p:sldId id="628" r:id="rId19"/>
  </p:sldIdLst>
  <p:sldSz cx="9144000" cy="6858000" type="screen4x3"/>
  <p:notesSz cx="6797675" cy="992822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02D0"/>
    <a:srgbClr val="003399"/>
    <a:srgbClr val="003300"/>
    <a:srgbClr val="FFFF66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1" autoAdjust="0"/>
    <p:restoredTop sz="94660"/>
  </p:normalViewPr>
  <p:slideViewPr>
    <p:cSldViewPr showGuides="1">
      <p:cViewPr varScale="1">
        <p:scale>
          <a:sx n="89" d="100"/>
          <a:sy n="89" d="100"/>
        </p:scale>
        <p:origin x="-954" y="-96"/>
      </p:cViewPr>
      <p:guideLst>
        <p:guide orient="horz" pos="2931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BE3D417-3E2A-4AF0-842F-8281BF45ABBB}" type="datetimeFigureOut">
              <a:rPr lang="pt-BR"/>
              <a:pPr>
                <a:defRPr/>
              </a:pPr>
              <a:t>21/6/2011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64993AF-B840-4EC9-B3EB-1F137B9E97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F09E03D-5F5E-4093-9943-0F0EDB9EAC57}" type="datetimeFigureOut">
              <a:rPr lang="pt-BR"/>
              <a:pPr>
                <a:defRPr/>
              </a:pPr>
              <a:t>21/6/2011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0DB85A-B5C6-4936-85C8-EBAEAB96F1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8FFD6B-177B-408B-AF69-7C87106E027E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ctor\Desktop\SPTuris\SPTURISMO\fundo.jpg"/>
          <p:cNvPicPr>
            <a:picLocks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463" y="-9525"/>
            <a:ext cx="9178926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victor\Desktop\SpTuris\rodape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7938" y="6167438"/>
            <a:ext cx="9161463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8" descr="bola futebol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929563" y="5815013"/>
            <a:ext cx="10477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ctor\Desktop\SPTuris\SPTURISMO\fundo.jpg"/>
          <p:cNvPicPr>
            <a:picLocks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463" y="-9525"/>
            <a:ext cx="9178926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victor\Desktop\SpTuris\rodape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7938" y="6167438"/>
            <a:ext cx="9161463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rapezoide 6"/>
          <p:cNvSpPr/>
          <p:nvPr userDrawn="1"/>
        </p:nvSpPr>
        <p:spPr>
          <a:xfrm>
            <a:off x="5983900" y="6283148"/>
            <a:ext cx="2160000" cy="432000"/>
          </a:xfrm>
          <a:prstGeom prst="roundRect">
            <a:avLst/>
          </a:prstGeom>
          <a:gradFill>
            <a:gsLst>
              <a:gs pos="97500">
                <a:schemeClr val="tx1">
                  <a:lumMod val="85000"/>
                  <a:lumOff val="15000"/>
                </a:schemeClr>
              </a:gs>
              <a:gs pos="0">
                <a:schemeClr val="tx1">
                  <a:lumMod val="95000"/>
                  <a:lumOff val="5000"/>
                </a:schemeClr>
              </a:gs>
              <a:gs pos="4900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</a:gsLst>
          </a:gra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reezing" dir="t">
              <a:rot lat="0" lon="0" rev="4200000"/>
            </a:lightRig>
          </a:scene3d>
          <a:sp3d prstMaterial="dkEdge">
            <a:bevelT w="3175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Nice to </a:t>
            </a:r>
            <a:r>
              <a:rPr lang="pt-BR" sz="2000" b="1" dirty="0" err="1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Have</a:t>
            </a:r>
            <a:endParaRPr lang="pt-BR" sz="2000" b="1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5" name="Imagem 9" descr="bola futebol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893050" y="5794375"/>
            <a:ext cx="1123950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ctor\Desktop\SPTuris\SPTURISMO\fundo.jpg"/>
          <p:cNvPicPr>
            <a:picLocks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463" y="-9525"/>
            <a:ext cx="9178926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victor\Desktop\SpTuris\rodape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7938" y="6167438"/>
            <a:ext cx="9161463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rapezoide 6"/>
          <p:cNvSpPr/>
          <p:nvPr userDrawn="1"/>
        </p:nvSpPr>
        <p:spPr>
          <a:xfrm>
            <a:off x="5983900" y="6283148"/>
            <a:ext cx="2160000" cy="432000"/>
          </a:xfrm>
          <a:prstGeom prst="roundRect">
            <a:avLst/>
          </a:prstGeom>
          <a:gradFill>
            <a:gsLst>
              <a:gs pos="97500">
                <a:schemeClr val="tx1">
                  <a:lumMod val="85000"/>
                  <a:lumOff val="15000"/>
                </a:schemeClr>
              </a:gs>
              <a:gs pos="0">
                <a:schemeClr val="tx1">
                  <a:lumMod val="95000"/>
                  <a:lumOff val="5000"/>
                </a:schemeClr>
              </a:gs>
              <a:gs pos="4900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</a:gsLst>
          </a:gra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reezing" dir="t">
              <a:rot lat="0" lon="0" rev="4200000"/>
            </a:lightRig>
          </a:scene3d>
          <a:sp3d prstMaterial="dkEdge">
            <a:bevelT w="3175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Must</a:t>
            </a:r>
            <a:r>
              <a:rPr lang="pt-B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pt-B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Have</a:t>
            </a:r>
            <a:endParaRPr lang="pt-BR" sz="2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5" name="Imagem 9" descr="bola futebol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893050" y="5794375"/>
            <a:ext cx="1123950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ctor\Desktop\SPTuris\SPTURISMO\fundo.jpg"/>
          <p:cNvPicPr>
            <a:picLocks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463" y="-9525"/>
            <a:ext cx="9178926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7" descr="bola futebol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29563" y="5815013"/>
            <a:ext cx="10477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8" descr="bola_rodap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29563" y="5786438"/>
            <a:ext cx="1039812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8" descr="bola_rodap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29563" y="5786438"/>
            <a:ext cx="1039812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ctor\Desktop\SPTuris\SPTURISMO\fundo.jpg"/>
          <p:cNvPicPr>
            <a:picLocks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463" y="-9525"/>
            <a:ext cx="9178926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8" descr="bola_rodape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29563" y="5786438"/>
            <a:ext cx="1039812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F6478F4-150A-4196-AD35-7376CE51CBF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e diagrama ou 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A64DE80-C707-4C11-A570-6AC8C0561EB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749883-6492-4BA4-876F-4AFE0E4A3EDD}" type="datetimeFigureOut">
              <a:rPr lang="pt-BR"/>
              <a:pPr>
                <a:defRPr/>
              </a:pPr>
              <a:t>21/6/2011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A85F8A-D4A1-487B-8683-BD2D4BAECC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702" r:id="rId6"/>
    <p:sldLayoutId id="2147483703" r:id="rId7"/>
    <p:sldLayoutId id="2147483710" r:id="rId8"/>
    <p:sldLayoutId id="2147483715" r:id="rId9"/>
    <p:sldLayoutId id="2147483716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142875" y="3141663"/>
            <a:ext cx="9539288" cy="1214437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5084763"/>
            <a:ext cx="7812088" cy="1214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026" name="Picture 2" descr="C:\Users\victor\Desktop\SpTuris\Logo-SP-Host-City.pn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3563938" y="280988"/>
            <a:ext cx="1944687" cy="264953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539750" y="3284984"/>
            <a:ext cx="7992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/>
                </a:solidFill>
              </a:rPr>
              <a:t>LEGADO FÍSICO, INSTITUCIONAL, TECNOLÓGICO E SOCIAL DA COPA</a:t>
            </a:r>
            <a:endParaRPr lang="pt-B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AutoShape 2" descr="https://mail.google.com/mail/?ui=2&amp;ik=0f6606095d&amp;view=att&amp;th=1309562ce718d359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412" name="AutoShape 4" descr="https://mail.google.com/mail/?ui=2&amp;ik=0f6606095d&amp;view=att&amp;th=1309562ce718d359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4428" y="5301208"/>
            <a:ext cx="4299820" cy="54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0" y="1989138"/>
            <a:ext cx="9144000" cy="3519487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2" name="Grupo 23"/>
          <p:cNvGrpSpPr>
            <a:grpSpLocks/>
          </p:cNvGrpSpPr>
          <p:nvPr/>
        </p:nvGrpSpPr>
        <p:grpSpPr bwMode="auto">
          <a:xfrm>
            <a:off x="1403350" y="3213100"/>
            <a:ext cx="7740650" cy="1223963"/>
            <a:chOff x="3563888" y="3012543"/>
            <a:chExt cx="5580112" cy="926411"/>
          </a:xfrm>
        </p:grpSpPr>
        <p:cxnSp>
          <p:nvCxnSpPr>
            <p:cNvPr id="25" name="Conector reto 24"/>
            <p:cNvCxnSpPr/>
            <p:nvPr/>
          </p:nvCxnSpPr>
          <p:spPr>
            <a:xfrm>
              <a:off x="3563888" y="3012543"/>
              <a:ext cx="5580112" cy="0"/>
            </a:xfrm>
            <a:prstGeom prst="line">
              <a:avLst/>
            </a:prstGeom>
            <a:ln w="222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/>
          </p:nvCxnSpPr>
          <p:spPr>
            <a:xfrm>
              <a:off x="3563888" y="3938954"/>
              <a:ext cx="5580112" cy="0"/>
            </a:xfrm>
            <a:prstGeom prst="line">
              <a:avLst/>
            </a:prstGeom>
            <a:ln w="222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tângulo 10"/>
          <p:cNvSpPr>
            <a:spLocks noChangeArrowheads="1"/>
          </p:cNvSpPr>
          <p:nvPr/>
        </p:nvSpPr>
        <p:spPr bwMode="auto">
          <a:xfrm>
            <a:off x="3633788" y="2198688"/>
            <a:ext cx="5510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CONSOLIDAR-SE COMO DESTINO DE EVENTOS INTERNACIONAIS</a:t>
            </a:r>
          </a:p>
        </p:txBody>
      </p:sp>
      <p:sp>
        <p:nvSpPr>
          <p:cNvPr id="28" name="Retângulo 10"/>
          <p:cNvSpPr>
            <a:spLocks noChangeArrowheads="1"/>
          </p:cNvSpPr>
          <p:nvPr/>
        </p:nvSpPr>
        <p:spPr bwMode="auto">
          <a:xfrm>
            <a:off x="3633788" y="3244850"/>
            <a:ext cx="5510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ALCANÇAR NÍVEL DE EXCELÊNCIA NA PRESTAÇÃO DE SERVIÇOS AO TURISTA </a:t>
            </a:r>
          </a:p>
        </p:txBody>
      </p:sp>
      <p:sp>
        <p:nvSpPr>
          <p:cNvPr id="29" name="Retângulo 10"/>
          <p:cNvSpPr>
            <a:spLocks noChangeArrowheads="1"/>
          </p:cNvSpPr>
          <p:nvPr/>
        </p:nvSpPr>
        <p:spPr bwMode="auto">
          <a:xfrm>
            <a:off x="3714750" y="4572000"/>
            <a:ext cx="5429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GARANTIR OBRAS E AÇÕES COMO LEGADO À POPULAÇÃO</a:t>
            </a:r>
          </a:p>
        </p:txBody>
      </p:sp>
      <p:pic>
        <p:nvPicPr>
          <p:cNvPr id="18" name="Picture 2" descr="C:\Users\Victor\Desktop\shutterstock_3392907 copy.png"/>
          <p:cNvPicPr>
            <a:picLocks noChangeAspect="1" noChangeArrowheads="1"/>
          </p:cNvPicPr>
          <p:nvPr/>
        </p:nvPicPr>
        <p:blipFill rotWithShape="1">
          <a:blip r:embed="rId3" cstate="print"/>
          <a:srcRect l="10994" r="50023"/>
          <a:stretch/>
        </p:blipFill>
        <p:spPr bwMode="auto">
          <a:xfrm>
            <a:off x="0" y="0"/>
            <a:ext cx="4013200" cy="68659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pic>
        <p:nvPicPr>
          <p:cNvPr id="18440" name="Picture 2" descr="C:\Users\Victor\Desktop\red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088" y="2714625"/>
            <a:ext cx="3230562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rapezoide 6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>
              <a:rot lat="0" lon="0" rev="0"/>
            </a:camera>
            <a:lightRig rig="freezing" dir="t">
              <a:rot lat="0" lon="0" rev="4200000"/>
            </a:lightRig>
          </a:scene3d>
          <a:sp3d prstMaterial="dkEdge">
            <a:bevelT w="3175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1600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PRINCIPAIS OBJETIVOS DE SÃO PAULO NA COPA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mapa do estado sao paulo com imagens cópi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12976"/>
            <a:ext cx="4536504" cy="3969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-252536" y="188640"/>
            <a:ext cx="6696744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C:\Documents and Settings\CPD\Desktop\pacfifa\mapa_com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645024"/>
            <a:ext cx="1604793" cy="2521818"/>
          </a:xfrm>
          <a:prstGeom prst="rect">
            <a:avLst/>
          </a:prstGeom>
          <a:noFill/>
        </p:spPr>
      </p:pic>
      <p:pic>
        <p:nvPicPr>
          <p:cNvPr id="4" name="Picture 2" descr="C:\Documents and Settings\CPD\Desktop\pacfifa\mapa_com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5426474"/>
            <a:ext cx="189497" cy="297781"/>
          </a:xfrm>
          <a:prstGeom prst="rect">
            <a:avLst/>
          </a:prstGeom>
          <a:noFill/>
        </p:spPr>
      </p:pic>
      <p:cxnSp>
        <p:nvCxnSpPr>
          <p:cNvPr id="6" name="Conector reto 5"/>
          <p:cNvCxnSpPr>
            <a:stCxn id="4" idx="0"/>
          </p:cNvCxnSpPr>
          <p:nvPr/>
        </p:nvCxnSpPr>
        <p:spPr>
          <a:xfrm rot="5400000" flipH="1" flipV="1">
            <a:off x="4412725" y="2746920"/>
            <a:ext cx="1637434" cy="3721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>
            <a:stCxn id="4" idx="2"/>
          </p:cNvCxnSpPr>
          <p:nvPr/>
        </p:nvCxnSpPr>
        <p:spPr>
          <a:xfrm rot="16200000" flipH="1">
            <a:off x="5082926" y="4011933"/>
            <a:ext cx="441049" cy="38656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67544" y="395372"/>
            <a:ext cx="5382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A COPA NÃO É SÓ NA CIDADE DE SÃO PAULO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7544" y="1124744"/>
            <a:ext cx="7276031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 Incentivar a participação dos demais municípios no evento;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47% dos estrangeiros que vem ao país, chegam por São Paulo;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29% dos turistas domésticos vem para São Paulo;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O Estado responde por 43% do volume de negócios com turismo no Brasil;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Dos 30 destinos mais visitados do Brasil, 5 estão em São Paulo.</a:t>
            </a:r>
            <a:endParaRPr lang="pt-BR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788024" y="901812"/>
            <a:ext cx="3960440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 smtClean="0">
                <a:latin typeface="Calibri" pitchFamily="34" charset="0"/>
                <a:sym typeface="Verdana" pitchFamily="34" charset="0"/>
              </a:rPr>
              <a:t> </a:t>
            </a:r>
            <a:r>
              <a:rPr lang="en-US" sz="1600" dirty="0" smtClean="0">
                <a:latin typeface="+mn-lt"/>
                <a:sym typeface="Verdana" pitchFamily="34" charset="0"/>
              </a:rPr>
              <a:t>40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milhões</a:t>
            </a:r>
            <a:r>
              <a:rPr lang="en-US" sz="1600" dirty="0" smtClean="0">
                <a:latin typeface="+mn-lt"/>
                <a:sym typeface="Verdana" pitchFamily="34" charset="0"/>
              </a:rPr>
              <a:t> de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turistas</a:t>
            </a: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ao</a:t>
            </a: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ano</a:t>
            </a:r>
            <a:endParaRPr lang="en-US" sz="1600" dirty="0" smtClean="0">
              <a:latin typeface="+mn-lt"/>
              <a:sym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Mais</a:t>
            </a:r>
            <a:r>
              <a:rPr lang="en-US" sz="1600" dirty="0">
                <a:latin typeface="+mn-lt"/>
                <a:sym typeface="Verdana" pitchFamily="34" charset="0"/>
              </a:rPr>
              <a:t> de 5.700 </a:t>
            </a:r>
            <a:r>
              <a:rPr lang="en-US" sz="1600" dirty="0" err="1">
                <a:latin typeface="+mn-lt"/>
                <a:sym typeface="Verdana" pitchFamily="34" charset="0"/>
              </a:rPr>
              <a:t>estabelecimentos</a:t>
            </a:r>
            <a:r>
              <a:rPr lang="en-US" sz="1600" dirty="0">
                <a:latin typeface="+mn-lt"/>
                <a:sym typeface="Verdana" pitchFamily="34" charset="0"/>
              </a:rPr>
              <a:t> de </a:t>
            </a:r>
            <a:r>
              <a:rPr lang="en-US" sz="1600" dirty="0" err="1">
                <a:latin typeface="+mn-lt"/>
                <a:sym typeface="Verdana" pitchFamily="34" charset="0"/>
              </a:rPr>
              <a:t>hospedagem</a:t>
            </a:r>
            <a:r>
              <a:rPr lang="en-US" sz="1600" dirty="0">
                <a:latin typeface="+mn-lt"/>
                <a:sym typeface="Verdana" pitchFamily="34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300 </a:t>
            </a:r>
            <a:r>
              <a:rPr lang="en-US" sz="1600" dirty="0" err="1">
                <a:latin typeface="+mn-lt"/>
                <a:sym typeface="Verdana" pitchFamily="34" charset="0"/>
              </a:rPr>
              <a:t>municípios</a:t>
            </a:r>
            <a:r>
              <a:rPr lang="en-US" sz="1600" dirty="0">
                <a:latin typeface="+mn-lt"/>
                <a:sym typeface="Verdana" pitchFamily="34" charset="0"/>
              </a:rPr>
              <a:t> com </a:t>
            </a:r>
            <a:r>
              <a:rPr lang="en-US" sz="1600" dirty="0" err="1">
                <a:latin typeface="+mn-lt"/>
                <a:sym typeface="Verdana" pitchFamily="34" charset="0"/>
              </a:rPr>
              <a:t>potencial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turístico</a:t>
            </a:r>
            <a:r>
              <a:rPr lang="en-US" sz="1600" dirty="0">
                <a:latin typeface="+mn-lt"/>
                <a:sym typeface="Verdana" pitchFamily="34" charset="0"/>
              </a:rPr>
              <a:t>;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Mais</a:t>
            </a:r>
            <a:r>
              <a:rPr lang="en-US" sz="1600" dirty="0">
                <a:latin typeface="+mn-lt"/>
                <a:sym typeface="Verdana" pitchFamily="34" charset="0"/>
              </a:rPr>
              <a:t> de 40 </a:t>
            </a:r>
            <a:r>
              <a:rPr lang="en-US" sz="1600" dirty="0" err="1">
                <a:latin typeface="+mn-lt"/>
                <a:sym typeface="Verdana" pitchFamily="34" charset="0"/>
              </a:rPr>
              <a:t>roteiros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turísticos</a:t>
            </a:r>
            <a:r>
              <a:rPr lang="en-US" sz="1600" dirty="0">
                <a:latin typeface="+mn-lt"/>
                <a:sym typeface="Verdana" pitchFamily="34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>
                <a:latin typeface="+mn-lt"/>
                <a:sym typeface="Verdana" pitchFamily="34" charset="0"/>
              </a:rPr>
              <a:t>34 </a:t>
            </a:r>
            <a:r>
              <a:rPr lang="en-US" sz="1600" dirty="0" err="1">
                <a:latin typeface="+mn-lt"/>
                <a:sym typeface="Verdana" pitchFamily="34" charset="0"/>
              </a:rPr>
              <a:t>aeroportos</a:t>
            </a:r>
            <a:r>
              <a:rPr lang="en-US" sz="1600" dirty="0">
                <a:latin typeface="+mn-lt"/>
                <a:sym typeface="Verdana" pitchFamily="34" charset="0"/>
              </a:rPr>
              <a:t>, </a:t>
            </a:r>
            <a:r>
              <a:rPr lang="en-US" sz="1600" dirty="0" err="1">
                <a:latin typeface="+mn-lt"/>
                <a:sym typeface="Verdana" pitchFamily="34" charset="0"/>
              </a:rPr>
              <a:t>sendo</a:t>
            </a:r>
            <a:r>
              <a:rPr lang="en-US" sz="1600" dirty="0">
                <a:latin typeface="+mn-lt"/>
                <a:sym typeface="Verdana" pitchFamily="34" charset="0"/>
              </a:rPr>
              <a:t> 31 </a:t>
            </a:r>
            <a:r>
              <a:rPr lang="en-US" sz="1600" dirty="0" err="1">
                <a:latin typeface="+mn-lt"/>
                <a:sym typeface="Verdana" pitchFamily="34" charset="0"/>
              </a:rPr>
              <a:t>regionais</a:t>
            </a:r>
            <a:r>
              <a:rPr lang="en-US" sz="1600" dirty="0">
                <a:latin typeface="+mn-lt"/>
                <a:sym typeface="Verdana" pitchFamily="34" charset="0"/>
              </a:rPr>
              <a:t> e 3 </a:t>
            </a:r>
            <a:r>
              <a:rPr lang="en-US" sz="1600" dirty="0" err="1">
                <a:latin typeface="+mn-lt"/>
                <a:sym typeface="Verdana" pitchFamily="34" charset="0"/>
              </a:rPr>
              <a:t>internacionais</a:t>
            </a:r>
            <a:r>
              <a:rPr lang="en-US" sz="1600" dirty="0">
                <a:latin typeface="+mn-lt"/>
                <a:sym typeface="Verdana" pitchFamily="34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Mais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moderna</a:t>
            </a:r>
            <a:r>
              <a:rPr lang="en-US" sz="1600" dirty="0">
                <a:latin typeface="+mn-lt"/>
                <a:sym typeface="Verdana" pitchFamily="34" charset="0"/>
              </a:rPr>
              <a:t> e </a:t>
            </a:r>
            <a:r>
              <a:rPr lang="en-US" sz="1600" dirty="0" err="1">
                <a:latin typeface="+mn-lt"/>
                <a:sym typeface="Verdana" pitchFamily="34" charset="0"/>
              </a:rPr>
              <a:t>segura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malha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rodoviária</a:t>
            </a:r>
            <a:r>
              <a:rPr lang="en-US" sz="1600" dirty="0">
                <a:latin typeface="+mn-lt"/>
                <a:sym typeface="Verdana" pitchFamily="34" charset="0"/>
              </a:rPr>
              <a:t> do </a:t>
            </a:r>
            <a:r>
              <a:rPr lang="en-US" sz="1600" dirty="0" err="1">
                <a:latin typeface="+mn-lt"/>
                <a:sym typeface="Verdana" pitchFamily="34" charset="0"/>
              </a:rPr>
              <a:t>país</a:t>
            </a:r>
            <a:r>
              <a:rPr lang="en-US" sz="1600" dirty="0">
                <a:latin typeface="+mn-lt"/>
                <a:sym typeface="Verdana" pitchFamily="34" charset="0"/>
              </a:rPr>
              <a:t>;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>
                <a:latin typeface="+mn-lt"/>
                <a:sym typeface="Verdana" pitchFamily="34" charset="0"/>
              </a:rPr>
              <a:t>Principal </a:t>
            </a:r>
            <a:r>
              <a:rPr lang="en-US" sz="1600" dirty="0" err="1">
                <a:latin typeface="+mn-lt"/>
                <a:sym typeface="Verdana" pitchFamily="34" charset="0"/>
              </a:rPr>
              <a:t>rota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nacional</a:t>
            </a:r>
            <a:r>
              <a:rPr lang="en-US" sz="1600" dirty="0">
                <a:latin typeface="+mn-lt"/>
                <a:sym typeface="Verdana" pitchFamily="34" charset="0"/>
              </a:rPr>
              <a:t> de </a:t>
            </a:r>
            <a:r>
              <a:rPr lang="en-US" sz="1600" dirty="0" err="1">
                <a:latin typeface="+mn-lt"/>
                <a:sym typeface="Verdana" pitchFamily="34" charset="0"/>
              </a:rPr>
              <a:t>cruzeiros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>
                <a:latin typeface="+mn-lt"/>
                <a:sym typeface="Verdana" pitchFamily="34" charset="0"/>
              </a:rPr>
              <a:t>marítimos</a:t>
            </a:r>
            <a:r>
              <a:rPr lang="en-US" sz="1600" dirty="0">
                <a:latin typeface="+mn-lt"/>
                <a:sym typeface="Verdana" pitchFamily="34" charset="0"/>
              </a:rPr>
              <a:t> de </a:t>
            </a:r>
            <a:r>
              <a:rPr lang="en-US" sz="1600" dirty="0" err="1">
                <a:latin typeface="+mn-lt"/>
                <a:sym typeface="Verdana" pitchFamily="34" charset="0"/>
              </a:rPr>
              <a:t>grande</a:t>
            </a:r>
            <a:r>
              <a:rPr lang="en-US" sz="1600" dirty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porte</a:t>
            </a:r>
            <a:r>
              <a:rPr lang="en-US" sz="1600" dirty="0" smtClean="0">
                <a:latin typeface="+mn-lt"/>
                <a:sym typeface="Verdana" pitchFamily="34" charset="0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Estrutura</a:t>
            </a: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diversificada</a:t>
            </a: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para</a:t>
            </a:r>
            <a:r>
              <a:rPr lang="en-US" sz="1600" dirty="0" smtClean="0">
                <a:latin typeface="+mn-lt"/>
                <a:sym typeface="Verdana" pitchFamily="34" charset="0"/>
              </a:rPr>
              <a:t> </a:t>
            </a:r>
            <a:r>
              <a:rPr lang="en-US" sz="1600" dirty="0" err="1" smtClean="0">
                <a:latin typeface="+mn-lt"/>
                <a:sym typeface="Verdana" pitchFamily="34" charset="0"/>
              </a:rPr>
              <a:t>eventos</a:t>
            </a:r>
            <a:r>
              <a:rPr lang="en-US" sz="1600" dirty="0" smtClean="0">
                <a:latin typeface="+mn-lt"/>
                <a:sym typeface="Verdana" pitchFamily="34" charset="0"/>
              </a:rPr>
              <a:t>.</a:t>
            </a:r>
            <a:endParaRPr lang="en-US" sz="1600" dirty="0">
              <a:latin typeface="+mn-lt"/>
              <a:sym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pt-BR" sz="1600" dirty="0">
              <a:latin typeface="+mn-lt"/>
              <a:sym typeface="Verdana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-252536" y="188640"/>
            <a:ext cx="7992888" cy="64807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Os grandes números do TURISMO no Estado de SÃO PAULO</a:t>
            </a:r>
            <a:endParaRPr lang="pt-BR" b="1" dirty="0"/>
          </a:p>
        </p:txBody>
      </p:sp>
      <p:pic>
        <p:nvPicPr>
          <p:cNvPr id="30722" name="Picture 2" descr="http://www.bibliotecavirtual.sp.gov.br/fotos/turis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196752"/>
            <a:ext cx="3810000" cy="2857500"/>
          </a:xfrm>
          <a:prstGeom prst="rect">
            <a:avLst/>
          </a:prstGeom>
          <a:noFill/>
        </p:spPr>
      </p:pic>
      <p:pic>
        <p:nvPicPr>
          <p:cNvPr id="30724" name="Picture 4" descr="http://www.indoviajar.com.br/img/fotos/capas/5013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1" y="4019550"/>
            <a:ext cx="3816226" cy="2001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DA COPA DA FIFA BRASIL 2014 – SÃO PAULO</a:t>
            </a:r>
            <a:endParaRPr lang="pt-BR" b="1" dirty="0"/>
          </a:p>
        </p:txBody>
      </p:sp>
      <p:pic>
        <p:nvPicPr>
          <p:cNvPr id="12" name="Imagem 11" descr="Cidade de São Paulo, Terraço Itália - Crédito Rubens Chi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39750" y="908720"/>
            <a:ext cx="4464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Legado de infra-estrutura esportiva;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solidFill>
                  <a:schemeClr val="bg1"/>
                </a:solidFill>
              </a:rPr>
              <a:t> Legado de infra-estrutura urbana 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solidFill>
                  <a:schemeClr val="bg1"/>
                </a:solidFill>
              </a:rPr>
              <a:t> Legado de imagem;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solidFill>
                  <a:schemeClr val="bg1"/>
                </a:solidFill>
              </a:rPr>
              <a:t> Legado de conhecimento;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t-BR" b="1" dirty="0" smtClean="0">
                <a:solidFill>
                  <a:schemeClr val="bg1"/>
                </a:solidFill>
              </a:rPr>
              <a:t> Legado social;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Legado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Econômico</a:t>
            </a:r>
            <a:endParaRPr lang="pt-BR" b="1" dirty="0" smtClean="0">
              <a:solidFill>
                <a:schemeClr val="bg1"/>
              </a:solidFill>
            </a:endParaRP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QUAL O LEGADO DA COPA?</a:t>
            </a:r>
            <a:endParaRPr lang="pt-BR" b="1" dirty="0"/>
          </a:p>
        </p:txBody>
      </p:sp>
      <p:pic>
        <p:nvPicPr>
          <p:cNvPr id="5" name="Imagem 4" descr="turismo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2060848"/>
            <a:ext cx="3513588" cy="235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467544" y="4725144"/>
            <a:ext cx="1308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TANGÍVEL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976499" y="4797152"/>
            <a:ext cx="1539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INTANGÍVEL</a:t>
            </a:r>
            <a:endParaRPr lang="pt-BR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3283"/>
          <a:stretch>
            <a:fillRect/>
          </a:stretch>
        </p:blipFill>
        <p:spPr bwMode="auto">
          <a:xfrm>
            <a:off x="539750" y="2060849"/>
            <a:ext cx="3894511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ESPORTIVA</a:t>
            </a:r>
            <a:endParaRPr lang="pt-BR" b="1" dirty="0"/>
          </a:p>
        </p:txBody>
      </p:sp>
      <p:pic>
        <p:nvPicPr>
          <p:cNvPr id="3" name="Imagem 2" descr="171-cam16_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4932040" cy="241012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355976" y="98072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Estádio do Sport </a:t>
            </a:r>
            <a:r>
              <a:rPr lang="pt-BR" dirty="0" err="1" smtClean="0"/>
              <a:t>Club</a:t>
            </a:r>
            <a:r>
              <a:rPr lang="pt-BR" dirty="0" smtClean="0"/>
              <a:t> Corinthians Paulista</a:t>
            </a:r>
            <a:endParaRPr lang="pt-BR" dirty="0"/>
          </a:p>
        </p:txBody>
      </p:sp>
      <p:pic>
        <p:nvPicPr>
          <p:cNvPr id="5" name="Imagem 4" descr="Aerea Geral 1.JPG"/>
          <p:cNvPicPr>
            <a:picLocks noChangeAspect="1"/>
          </p:cNvPicPr>
          <p:nvPr/>
        </p:nvPicPr>
        <p:blipFill>
          <a:blip r:embed="rId3" cstate="screen">
            <a:lum bright="-31000" contrast="36000"/>
          </a:blip>
          <a:srcRect/>
          <a:stretch>
            <a:fillRect/>
          </a:stretch>
        </p:blipFill>
        <p:spPr bwMode="auto">
          <a:xfrm>
            <a:off x="5220072" y="1412776"/>
            <a:ext cx="3600400" cy="241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79512" y="4221088"/>
            <a:ext cx="7545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Campos </a:t>
            </a:r>
            <a:r>
              <a:rPr lang="en-US" b="1" dirty="0" err="1" smtClean="0"/>
              <a:t>Oficiais</a:t>
            </a:r>
            <a:r>
              <a:rPr lang="en-US" b="1" dirty="0" smtClean="0"/>
              <a:t> de </a:t>
            </a:r>
            <a:r>
              <a:rPr lang="en-US" b="1" dirty="0" err="1" smtClean="0"/>
              <a:t>Treinamento</a:t>
            </a:r>
            <a:r>
              <a:rPr lang="en-US" b="1" dirty="0" smtClean="0"/>
              <a:t>: </a:t>
            </a:r>
            <a:r>
              <a:rPr lang="en-US" dirty="0" smtClean="0"/>
              <a:t>7 </a:t>
            </a:r>
            <a:r>
              <a:rPr lang="en-US" dirty="0" err="1" smtClean="0"/>
              <a:t>opções</a:t>
            </a:r>
            <a:endParaRPr lang="en-US" dirty="0" smtClean="0"/>
          </a:p>
          <a:p>
            <a:r>
              <a:rPr lang="en-US" dirty="0" err="1" smtClean="0"/>
              <a:t>Palmeiras</a:t>
            </a:r>
            <a:r>
              <a:rPr lang="en-US" dirty="0" smtClean="0"/>
              <a:t>, SPFC, Corinthians, Portuguesa, </a:t>
            </a:r>
            <a:r>
              <a:rPr lang="en-US" dirty="0" err="1" smtClean="0"/>
              <a:t>Pão</a:t>
            </a:r>
            <a:r>
              <a:rPr lang="en-US" dirty="0" smtClean="0"/>
              <a:t> de </a:t>
            </a:r>
            <a:r>
              <a:rPr lang="en-US" dirty="0" err="1" smtClean="0"/>
              <a:t>Açúcar</a:t>
            </a:r>
            <a:r>
              <a:rPr lang="en-US" dirty="0" smtClean="0"/>
              <a:t> e </a:t>
            </a:r>
            <a:r>
              <a:rPr lang="en-US" dirty="0" err="1" smtClean="0"/>
              <a:t>Pacaembu</a:t>
            </a:r>
            <a:endParaRPr lang="pt-BR" dirty="0"/>
          </a:p>
        </p:txBody>
      </p:sp>
      <p:pic>
        <p:nvPicPr>
          <p:cNvPr id="1026" name="Picture 2" descr="D:\COPA\COLpacaembu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229200"/>
            <a:ext cx="1886261" cy="1296317"/>
          </a:xfrm>
          <a:prstGeom prst="rect">
            <a:avLst/>
          </a:prstGeom>
          <a:noFill/>
        </p:spPr>
      </p:pic>
      <p:pic>
        <p:nvPicPr>
          <p:cNvPr id="1029" name="Picture 5" descr="D:\COPA\COLpalmeiras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5013176"/>
            <a:ext cx="2232248" cy="1534094"/>
          </a:xfrm>
          <a:prstGeom prst="rect">
            <a:avLst/>
          </a:prstGeom>
          <a:noFill/>
        </p:spPr>
      </p:pic>
      <p:pic>
        <p:nvPicPr>
          <p:cNvPr id="1030" name="Picture 6" descr="D:\COPA\COLT24imã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5085184"/>
            <a:ext cx="2200596" cy="1512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ESPORTIVA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052736"/>
            <a:ext cx="48245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Projeto Cidade Base</a:t>
            </a:r>
          </a:p>
          <a:p>
            <a:endParaRPr lang="pt-BR" sz="900" dirty="0" smtClean="0"/>
          </a:p>
          <a:p>
            <a:r>
              <a:rPr lang="pt-BR" dirty="0" smtClean="0"/>
              <a:t>Dos 145 Centros de Treinamento (CT)  selecionados pelo COL, no Brasil, 65 estão no Estado de São Paulo. (32 cidades)</a:t>
            </a:r>
            <a:endParaRPr lang="pt-BR" dirty="0"/>
          </a:p>
        </p:txBody>
      </p:sp>
      <p:pic>
        <p:nvPicPr>
          <p:cNvPr id="9" name="Imagem 8" descr="110113 - Arte Book Cidade Base 2 Edição - Guaruja_Pa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708920"/>
            <a:ext cx="2559567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110113 - Arte Book Cidade Base 2 Edição - aprovado - Book_02_Cap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4763">
            <a:off x="6344637" y="1268688"/>
            <a:ext cx="2144763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110113 - Arte Book Cidade Base 2 Edição - Guaruja_Page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9119" y="2715010"/>
            <a:ext cx="2592288" cy="366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URBANA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88024" y="1203717"/>
            <a:ext cx="46085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Melhorias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sistemas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Viário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Transporte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“</a:t>
            </a:r>
            <a:r>
              <a:rPr lang="en-US" dirty="0" err="1" smtClean="0"/>
              <a:t>Aceleração</a:t>
            </a:r>
            <a:r>
              <a:rPr lang="en-US" dirty="0" smtClean="0"/>
              <a:t>”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Requalificação</a:t>
            </a:r>
            <a:r>
              <a:rPr lang="en-US" dirty="0" smtClean="0"/>
              <a:t> Urbana </a:t>
            </a:r>
          </a:p>
          <a:p>
            <a:pPr lvl="1">
              <a:buFontTx/>
              <a:buChar char="-"/>
            </a:pPr>
            <a:r>
              <a:rPr lang="en-US" dirty="0" smtClean="0"/>
              <a:t>Polo </a:t>
            </a:r>
            <a:r>
              <a:rPr lang="en-US" dirty="0" err="1" smtClean="0"/>
              <a:t>Institucional</a:t>
            </a:r>
            <a:r>
              <a:rPr lang="en-US" dirty="0" smtClean="0"/>
              <a:t> </a:t>
            </a:r>
          </a:p>
          <a:p>
            <a:pPr lvl="1">
              <a:buFontTx/>
              <a:buChar char="-"/>
            </a:pPr>
            <a:r>
              <a:rPr lang="en-US" dirty="0" err="1" smtClean="0"/>
              <a:t>Acessibilidade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r>
              <a:rPr lang="en-US" dirty="0" smtClean="0"/>
              <a:t> </a:t>
            </a:r>
            <a:endParaRPr lang="pt-BR" dirty="0"/>
          </a:p>
        </p:txBody>
      </p:sp>
      <p:pic>
        <p:nvPicPr>
          <p:cNvPr id="2054" name="Picture 6" descr="http://blogdosilvinho.files.wordpress.com/2010/07/polo-institucional1_1274476291.jpeg?w=450&amp;h=3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1" y="3714618"/>
            <a:ext cx="3159719" cy="2162654"/>
          </a:xfrm>
          <a:prstGeom prst="rect">
            <a:avLst/>
          </a:prstGeom>
          <a:noFill/>
        </p:spPr>
      </p:pic>
      <p:pic>
        <p:nvPicPr>
          <p:cNvPr id="2058" name="Picture 10" descr="http://www.sampaonline.com.br/postais/radialeste2007set08.jpg"/>
          <p:cNvPicPr>
            <a:picLocks noChangeAspect="1" noChangeArrowheads="1"/>
          </p:cNvPicPr>
          <p:nvPr/>
        </p:nvPicPr>
        <p:blipFill>
          <a:blip r:embed="rId3" cstate="print"/>
          <a:srcRect t="7059"/>
          <a:stretch>
            <a:fillRect/>
          </a:stretch>
        </p:blipFill>
        <p:spPr bwMode="auto">
          <a:xfrm>
            <a:off x="539750" y="1196752"/>
            <a:ext cx="3816226" cy="2300550"/>
          </a:xfrm>
          <a:prstGeom prst="rect">
            <a:avLst/>
          </a:prstGeom>
          <a:noFill/>
        </p:spPr>
      </p:pic>
      <p:pic>
        <p:nvPicPr>
          <p:cNvPr id="2060" name="Picture 12" descr="CPTM Mapa do Metrô SP CPTM Mapa do Metrô 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717032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URBANA </a:t>
            </a:r>
            <a:endParaRPr lang="pt-BR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96752"/>
            <a:ext cx="4519556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93" y="1196751"/>
            <a:ext cx="4067175" cy="2520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539552" y="4025676"/>
            <a:ext cx="6574300" cy="1923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LINHA OURO </a:t>
            </a:r>
          </a:p>
          <a:p>
            <a:endParaRPr lang="pt-BR" sz="1100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Ligação do Aeroporto de Congonhas à Rede </a:t>
            </a:r>
            <a:r>
              <a:rPr lang="pt-BR" dirty="0" err="1" smtClean="0"/>
              <a:t>Metroferroviária</a:t>
            </a: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21,5Km de vias elevadas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20 estações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28 trens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280mil passageiros/dia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URBANA</a:t>
            </a:r>
            <a:endParaRPr lang="pt-BR" b="1" dirty="0"/>
          </a:p>
        </p:txBody>
      </p:sp>
      <p:pic>
        <p:nvPicPr>
          <p:cNvPr id="5" name="Imagem 10" descr="http://blog.cleveland.com/browns_impact/2008/12/large_securecamsl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3896" y="3789040"/>
            <a:ext cx="2954448" cy="211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683568" y="2843644"/>
            <a:ext cx="3326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Sinalização Bilíngüe / Turística</a:t>
            </a:r>
          </a:p>
          <a:p>
            <a:r>
              <a:rPr lang="pt-BR" dirty="0" smtClean="0"/>
              <a:t>Sistema Viário e transporte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28010" y="5951021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Atendimento Médico</a:t>
            </a:r>
          </a:p>
          <a:p>
            <a:r>
              <a:rPr lang="pt-BR" dirty="0" smtClean="0"/>
              <a:t>UTI Aérea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641888" y="6023029"/>
            <a:ext cx="2121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Segurança Pública</a:t>
            </a:r>
          </a:p>
          <a:p>
            <a:r>
              <a:rPr lang="pt-BR" dirty="0" smtClean="0"/>
              <a:t>Estádio e CCOI</a:t>
            </a:r>
          </a:p>
        </p:txBody>
      </p:sp>
      <p:pic>
        <p:nvPicPr>
          <p:cNvPr id="11266" name="Picture 2" descr="http://www.alagoas24horas.com.br/legba/bancoDeMidia/7/0/%7B70027dbc-7e25-477a-bda8-08bde4895214%7D_aerom%C3%A9d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862789"/>
            <a:ext cx="2685977" cy="2014483"/>
          </a:xfrm>
          <a:prstGeom prst="rect">
            <a:avLst/>
          </a:prstGeom>
          <a:noFill/>
        </p:spPr>
      </p:pic>
      <p:pic>
        <p:nvPicPr>
          <p:cNvPr id="33794" name="Picture 2" descr="http://i107.photobucket.com/albums/m284/esouzab/Sao%20Paulo/Sao%20Paulo/Terminal%20Rodoviario%20Tiete/DSC042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908720"/>
            <a:ext cx="2592288" cy="1944216"/>
          </a:xfrm>
          <a:prstGeom prst="rect">
            <a:avLst/>
          </a:prstGeom>
          <a:noFill/>
        </p:spPr>
      </p:pic>
      <p:pic>
        <p:nvPicPr>
          <p:cNvPr id="33796" name="Picture 4" descr="http://www.imoveisemsaopaulo-sp.com.br/images/hoteis-sao-paul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1888" y="908720"/>
            <a:ext cx="3024336" cy="1956670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4569880" y="2843644"/>
            <a:ext cx="236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Oferta Hoteleira </a:t>
            </a:r>
          </a:p>
          <a:p>
            <a:r>
              <a:rPr lang="pt-BR" dirty="0" smtClean="0"/>
              <a:t>(Produtos e serviços)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INFRA-ESTRUTURA URBANA</a:t>
            </a:r>
            <a:endParaRPr lang="pt-BR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187624" y="2926685"/>
            <a:ext cx="5865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Acessibilidade</a:t>
            </a:r>
            <a:r>
              <a:rPr lang="en-US" dirty="0" smtClean="0"/>
              <a:t>  - </a:t>
            </a:r>
            <a:r>
              <a:rPr lang="en-US" dirty="0" err="1" smtClean="0"/>
              <a:t>calçadas</a:t>
            </a:r>
            <a:r>
              <a:rPr lang="en-US" dirty="0" smtClean="0"/>
              <a:t>, </a:t>
            </a:r>
            <a:r>
              <a:rPr lang="en-US" dirty="0" err="1" smtClean="0"/>
              <a:t>aumento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frota</a:t>
            </a:r>
            <a:r>
              <a:rPr lang="en-US" dirty="0" smtClean="0"/>
              <a:t> </a:t>
            </a:r>
            <a:r>
              <a:rPr lang="en-US" dirty="0" err="1" smtClean="0"/>
              <a:t>adaptada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3" name="Retângulo 12"/>
          <p:cNvSpPr/>
          <p:nvPr/>
        </p:nvSpPr>
        <p:spPr>
          <a:xfrm>
            <a:off x="1403648" y="5805264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Meio</a:t>
            </a:r>
            <a:r>
              <a:rPr lang="en-US" dirty="0" smtClean="0"/>
              <a:t> </a:t>
            </a:r>
            <a:r>
              <a:rPr lang="en-US" dirty="0" err="1" smtClean="0"/>
              <a:t>Ambiente</a:t>
            </a:r>
            <a:r>
              <a:rPr lang="en-US" dirty="0" smtClean="0"/>
              <a:t> - </a:t>
            </a:r>
            <a:r>
              <a:rPr lang="en-US" dirty="0" err="1" smtClean="0"/>
              <a:t>frota</a:t>
            </a:r>
            <a:r>
              <a:rPr lang="en-US" dirty="0" smtClean="0"/>
              <a:t> com bio diesel, </a:t>
            </a:r>
            <a:r>
              <a:rPr lang="en-US" dirty="0" err="1" smtClean="0"/>
              <a:t>uso</a:t>
            </a:r>
            <a:r>
              <a:rPr lang="en-US" dirty="0" smtClean="0"/>
              <a:t> </a:t>
            </a:r>
            <a:r>
              <a:rPr lang="en-US" dirty="0" err="1" smtClean="0"/>
              <a:t>transporte</a:t>
            </a:r>
            <a:r>
              <a:rPr lang="en-US" dirty="0" smtClean="0"/>
              <a:t> </a:t>
            </a:r>
            <a:r>
              <a:rPr lang="en-US" dirty="0" err="1" smtClean="0"/>
              <a:t>coletivo</a:t>
            </a:r>
            <a:r>
              <a:rPr lang="en-US" dirty="0" smtClean="0"/>
              <a:t>, etc</a:t>
            </a:r>
            <a:endParaRPr lang="pt-BR" dirty="0"/>
          </a:p>
        </p:txBody>
      </p:sp>
      <p:pic>
        <p:nvPicPr>
          <p:cNvPr id="14" name="Picture 2" descr="C:\Documents and Settings\CPD\Desktop\apre Gov\onibus_acessibilidade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980728"/>
            <a:ext cx="2736304" cy="1783245"/>
          </a:xfrm>
          <a:prstGeom prst="rect">
            <a:avLst/>
          </a:prstGeom>
          <a:noFill/>
        </p:spPr>
      </p:pic>
      <p:pic>
        <p:nvPicPr>
          <p:cNvPr id="15" name="Picture 4" descr="http://www.gersonbittencourt.com.br/novo/NetManager/imagens/upload/Calcadas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80728"/>
            <a:ext cx="2400265" cy="1800199"/>
          </a:xfrm>
          <a:prstGeom prst="rect">
            <a:avLst/>
          </a:prstGeom>
          <a:noFill/>
        </p:spPr>
      </p:pic>
      <p:pic>
        <p:nvPicPr>
          <p:cNvPr id="32772" name="Picture 4" descr="http://3.bp.blogspot.com/_gncWdizGDoI/TP_7HSUV9oI/AAAAAAAAFVc/pwmcU4qWqnE/s1600/SO_PAU%257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823519"/>
            <a:ext cx="2725316" cy="1658888"/>
          </a:xfrm>
          <a:prstGeom prst="rect">
            <a:avLst/>
          </a:prstGeom>
          <a:noFill/>
        </p:spPr>
      </p:pic>
      <p:pic>
        <p:nvPicPr>
          <p:cNvPr id="32776" name="Picture 8" descr="http://3.bp.blogspot.com/_zSUHynkaUQc/Sw6QXlBAWPI/AAAAAAAAAC0/KHzyzFlvvrM/s1600/bike+no+metro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88867"/>
            <a:ext cx="2664296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IMAGEM </a:t>
            </a:r>
            <a:endParaRPr lang="pt-BR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467544" y="764704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- Fortalecimento da imagem de São Paulo nacional e internacionalmente.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467544" y="1209526"/>
            <a:ext cx="641720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Promoção</a:t>
            </a:r>
            <a:r>
              <a:rPr lang="en-US" dirty="0" smtClean="0"/>
              <a:t> e </a:t>
            </a:r>
            <a:r>
              <a:rPr lang="en-US" dirty="0" err="1" smtClean="0"/>
              <a:t>consolidação</a:t>
            </a:r>
            <a:r>
              <a:rPr lang="en-US" dirty="0" smtClean="0"/>
              <a:t> de </a:t>
            </a:r>
            <a:r>
              <a:rPr lang="en-US" dirty="0" err="1" smtClean="0"/>
              <a:t>Destinos</a:t>
            </a:r>
            <a:r>
              <a:rPr lang="en-US" dirty="0" smtClean="0"/>
              <a:t> </a:t>
            </a:r>
            <a:r>
              <a:rPr lang="en-US" dirty="0" err="1" smtClean="0"/>
              <a:t>Turísticos</a:t>
            </a:r>
            <a:r>
              <a:rPr lang="en-US" dirty="0" smtClean="0"/>
              <a:t> no Estado</a:t>
            </a:r>
          </a:p>
          <a:p>
            <a:endParaRPr lang="en-US" sz="800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Oportunidade</a:t>
            </a:r>
            <a:r>
              <a:rPr lang="en-US" dirty="0" smtClean="0"/>
              <a:t> de SURPREENDER</a:t>
            </a:r>
          </a:p>
          <a:p>
            <a:endParaRPr lang="pt-BR" dirty="0"/>
          </a:p>
        </p:txBody>
      </p:sp>
      <p:pic>
        <p:nvPicPr>
          <p:cNvPr id="8" name="Imagem 7" descr="Morro do Cuscuzeiro, Chapada Guarani - Crédito Rubens Chi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988840"/>
            <a:ext cx="3240360" cy="2160240"/>
          </a:xfrm>
          <a:prstGeom prst="rect">
            <a:avLst/>
          </a:prstGeom>
        </p:spPr>
      </p:pic>
      <p:pic>
        <p:nvPicPr>
          <p:cNvPr id="10" name="Imagem 9" descr="Ubatuba - Acervo Banco de Imagens do Estado de São Paul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988840"/>
            <a:ext cx="2880320" cy="2160240"/>
          </a:xfrm>
          <a:prstGeom prst="rect">
            <a:avLst/>
          </a:prstGeom>
        </p:spPr>
      </p:pic>
      <p:pic>
        <p:nvPicPr>
          <p:cNvPr id="12" name="Imagem 11" descr="Centro Histórico de Santos - Crédito Ricardo Rol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4581128"/>
            <a:ext cx="2808312" cy="2109042"/>
          </a:xfrm>
          <a:prstGeom prst="rect">
            <a:avLst/>
          </a:prstGeom>
        </p:spPr>
      </p:pic>
      <p:pic>
        <p:nvPicPr>
          <p:cNvPr id="14" name="Imagem 13" descr="Cássia dos Coqueiros - Crédito Rubens Chir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580864"/>
            <a:ext cx="3240360" cy="2160504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467544" y="413978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- </a:t>
            </a:r>
            <a:r>
              <a:rPr lang="en-US" dirty="0" err="1" smtClean="0"/>
              <a:t>Desenvolver</a:t>
            </a:r>
            <a:r>
              <a:rPr lang="en-US" dirty="0" smtClean="0"/>
              <a:t> o </a:t>
            </a:r>
            <a:r>
              <a:rPr lang="en-US" dirty="0" err="1" smtClean="0"/>
              <a:t>potencial</a:t>
            </a:r>
            <a:r>
              <a:rPr lang="en-US" dirty="0" smtClean="0"/>
              <a:t> </a:t>
            </a:r>
            <a:r>
              <a:rPr lang="en-US" dirty="0" err="1" smtClean="0"/>
              <a:t>turístico</a:t>
            </a:r>
            <a:r>
              <a:rPr lang="en-US" dirty="0" smtClean="0"/>
              <a:t> do interior/</a:t>
            </a:r>
            <a:r>
              <a:rPr lang="en-US" dirty="0" err="1" smtClean="0"/>
              <a:t>litoral</a:t>
            </a:r>
            <a:r>
              <a:rPr lang="en-US" dirty="0" smtClean="0"/>
              <a:t> </a:t>
            </a:r>
            <a:r>
              <a:rPr lang="en-US" dirty="0" err="1" smtClean="0"/>
              <a:t>paulista</a:t>
            </a:r>
            <a:endParaRPr lang="en-US" dirty="0" smtClean="0"/>
          </a:p>
        </p:txBody>
      </p:sp>
      <p:sp>
        <p:nvSpPr>
          <p:cNvPr id="16" name="CaixaDeTexto 15"/>
          <p:cNvSpPr txBox="1"/>
          <p:nvPr/>
        </p:nvSpPr>
        <p:spPr>
          <a:xfrm>
            <a:off x="755576" y="1988840"/>
            <a:ext cx="27622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 smtClean="0"/>
              <a:t>Morro do Cuscuzeiro – Chapada Guarani</a:t>
            </a:r>
            <a:endParaRPr lang="pt-BR" sz="11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4978057" y="1988840"/>
            <a:ext cx="7184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 smtClean="0"/>
              <a:t>Ubatuba</a:t>
            </a:r>
            <a:endParaRPr lang="pt-BR" sz="11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907976" y="4607550"/>
            <a:ext cx="3029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 smtClean="0"/>
              <a:t>Cássia dos Coqueiros –  Prox. Ribeirão Preto</a:t>
            </a:r>
            <a:endParaRPr lang="pt-BR" sz="11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5004048" y="4581128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 smtClean="0"/>
              <a:t>Santos</a:t>
            </a:r>
            <a:endParaRPr lang="pt-B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DE CONHECIMENTO </a:t>
            </a:r>
            <a:endParaRPr lang="pt-BR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4716016" y="1923797"/>
            <a:ext cx="41044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 Qualificação de mão de obra em diversos segmentos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Difusão</a:t>
            </a:r>
            <a:r>
              <a:rPr lang="en-US" dirty="0" smtClean="0"/>
              <a:t> do </a:t>
            </a:r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rede</a:t>
            </a:r>
            <a:r>
              <a:rPr lang="en-US" dirty="0" smtClean="0"/>
              <a:t> de </a:t>
            </a:r>
            <a:r>
              <a:rPr lang="en-US" dirty="0" err="1" smtClean="0"/>
              <a:t>ensino</a:t>
            </a:r>
            <a:endParaRPr lang="pt-BR" dirty="0" smtClean="0"/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Aprimoramento na organização de grandes eventos internacionais, </a:t>
            </a:r>
          </a:p>
          <a:p>
            <a:pPr>
              <a:buFont typeface="Arial" pitchFamily="34" charset="0"/>
              <a:buChar char="•"/>
            </a:pPr>
            <a:endParaRPr lang="pt-BR" sz="1000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Credenciamento para captação de  eventos,</a:t>
            </a:r>
          </a:p>
          <a:p>
            <a:pPr>
              <a:buFont typeface="Arial" pitchFamily="34" charset="0"/>
              <a:buChar char="•"/>
            </a:pPr>
            <a:endParaRPr lang="pt-BR" sz="1000" dirty="0" smtClean="0"/>
          </a:p>
          <a:p>
            <a:endParaRPr lang="pt-BR" sz="1000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Intercâmbio de conhecimento entre os turistas e a população.</a:t>
            </a:r>
          </a:p>
          <a:p>
            <a:endParaRPr lang="pt-BR" dirty="0"/>
          </a:p>
        </p:txBody>
      </p:sp>
      <p:pic>
        <p:nvPicPr>
          <p:cNvPr id="4" name="Imagem 3" descr="coordena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988839"/>
            <a:ext cx="4320480" cy="2880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SOCIAL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908720"/>
            <a:ext cx="80646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 Participação da população no evento (apropriação do evento),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 Geração de emprego e renda,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Projetos</a:t>
            </a:r>
            <a:r>
              <a:rPr lang="en-US" dirty="0" smtClean="0"/>
              <a:t> de </a:t>
            </a:r>
            <a:r>
              <a:rPr lang="en-US" dirty="0" err="1" smtClean="0"/>
              <a:t>Desenvolvimento</a:t>
            </a:r>
            <a:r>
              <a:rPr lang="en-US" dirty="0" smtClean="0"/>
              <a:t> Social</a:t>
            </a:r>
            <a:endParaRPr lang="pt-B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 Fortalecimento da cidadania e da auto-estima paulista</a:t>
            </a:r>
            <a:endParaRPr lang="pt-BR" dirty="0"/>
          </a:p>
        </p:txBody>
      </p:sp>
      <p:pic>
        <p:nvPicPr>
          <p:cNvPr id="3074" name="Picture 2" descr="http://flavioperina.blog.uol.com.br/images/cidadaniacriancas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68960"/>
            <a:ext cx="2112235" cy="1584176"/>
          </a:xfrm>
          <a:prstGeom prst="rect">
            <a:avLst/>
          </a:prstGeom>
          <a:noFill/>
        </p:spPr>
      </p:pic>
      <p:pic>
        <p:nvPicPr>
          <p:cNvPr id="8194" name="Picture 2" descr="Bahia bate recorde na geração de empre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5184576"/>
            <a:ext cx="1883702" cy="1412776"/>
          </a:xfrm>
          <a:prstGeom prst="rect">
            <a:avLst/>
          </a:prstGeom>
          <a:noFill/>
        </p:spPr>
      </p:pic>
      <p:pic>
        <p:nvPicPr>
          <p:cNvPr id="7" name="Imagem 24" descr="brasilien_k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4869160"/>
            <a:ext cx="117923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o 19"/>
          <p:cNvGrpSpPr>
            <a:grpSpLocks/>
          </p:cNvGrpSpPr>
          <p:nvPr/>
        </p:nvGrpSpPr>
        <p:grpSpPr bwMode="auto">
          <a:xfrm>
            <a:off x="3779913" y="5157192"/>
            <a:ext cx="2016224" cy="1440160"/>
            <a:chOff x="4906669" y="3857627"/>
            <a:chExt cx="3298549" cy="2166751"/>
          </a:xfrm>
        </p:grpSpPr>
        <p:pic>
          <p:nvPicPr>
            <p:cNvPr id="9" name="Imagem 8" descr="Video Projection 0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6669" y="3857627"/>
              <a:ext cx="3298549" cy="216675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0" name="Trapezoide 6"/>
            <p:cNvSpPr/>
            <p:nvPr/>
          </p:nvSpPr>
          <p:spPr>
            <a:xfrm>
              <a:off x="4929190" y="5736378"/>
              <a:ext cx="3240000" cy="288000"/>
            </a:xfrm>
            <a:prstGeom prst="rect">
              <a:avLst/>
            </a:prstGeom>
            <a:gradFill>
              <a:gsLst>
                <a:gs pos="975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95000"/>
                    <a:lumOff val="5000"/>
                  </a:schemeClr>
                </a:gs>
                <a:gs pos="4900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</a:gsLst>
            </a:gradFill>
            <a:scene3d>
              <a:camera prst="orthographicFront">
                <a:rot lat="0" lon="0" rev="0"/>
              </a:camera>
              <a:lightRig rig="freezing" dir="t">
                <a:rot lat="0" lon="0" rev="4200000"/>
              </a:lightRig>
            </a:scene3d>
            <a:sp3d prstMaterial="dkEdge">
              <a:bevelT w="31750" h="254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Painéis de Grafite - Futebol</a:t>
              </a:r>
            </a:p>
          </p:txBody>
        </p:sp>
      </p:grpSp>
      <p:pic>
        <p:nvPicPr>
          <p:cNvPr id="11" name="Picture 2" descr="\\Dae011906\copa do mundo fifa 2014\Imagens Mais Usadas\Fan Fest\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068960"/>
            <a:ext cx="2664296" cy="1772291"/>
          </a:xfrm>
          <a:prstGeom prst="rect">
            <a:avLst/>
          </a:prstGeom>
          <a:noFill/>
        </p:spPr>
      </p:pic>
      <p:pic>
        <p:nvPicPr>
          <p:cNvPr id="12" name="Imagem 11" descr="MAPA 6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5" y="1412776"/>
            <a:ext cx="2778536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7200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t-BR" b="1" dirty="0" smtClean="0"/>
              <a:t>LEGADO ECONÔMICO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750" y="1196752"/>
            <a:ext cx="763265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/>
              <a:t>Ampliação</a:t>
            </a:r>
            <a:r>
              <a:rPr lang="en-US" dirty="0" smtClean="0"/>
              <a:t> dos </a:t>
            </a:r>
            <a:r>
              <a:rPr lang="en-US" dirty="0" err="1" smtClean="0"/>
              <a:t>investimentos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geral</a:t>
            </a:r>
            <a:r>
              <a:rPr lang="en-US" dirty="0" smtClean="0"/>
              <a:t>;</a:t>
            </a:r>
            <a:endParaRPr lang="pt-BR" dirty="0" smtClean="0"/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Fortalecimento da economia de forma estruturada ;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err="1" smtClean="0"/>
              <a:t>Infraestrutura</a:t>
            </a:r>
            <a:r>
              <a:rPr lang="pt-BR" dirty="0" smtClean="0"/>
              <a:t> turística melhor = mais interesse de consumo (eventos, produtos e serviços);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/>
              <a:t>Manutenção</a:t>
            </a:r>
            <a:r>
              <a:rPr lang="en-US" dirty="0" smtClean="0"/>
              <a:t> dos </a:t>
            </a:r>
            <a:r>
              <a:rPr lang="en-US" dirty="0" err="1" smtClean="0"/>
              <a:t>empregos</a:t>
            </a:r>
            <a:r>
              <a:rPr lang="en-US" dirty="0" smtClean="0"/>
              <a:t> </a:t>
            </a:r>
            <a:r>
              <a:rPr lang="en-US" dirty="0" err="1" smtClean="0"/>
              <a:t>gerados</a:t>
            </a:r>
            <a:r>
              <a:rPr lang="en-US" dirty="0" smtClean="0"/>
              <a:t> </a:t>
            </a:r>
            <a:r>
              <a:rPr lang="en-US" dirty="0" err="1" smtClean="0"/>
              <a:t>durante</a:t>
            </a:r>
            <a:r>
              <a:rPr lang="en-US" dirty="0" smtClean="0"/>
              <a:t> o </a:t>
            </a:r>
            <a:r>
              <a:rPr lang="en-US" dirty="0" err="1" smtClean="0"/>
              <a:t>evento</a:t>
            </a:r>
            <a:r>
              <a:rPr lang="en-US" dirty="0" smtClean="0"/>
              <a:t>.</a:t>
            </a:r>
            <a:endParaRPr lang="pt-BR" dirty="0" smtClean="0"/>
          </a:p>
        </p:txBody>
      </p:sp>
      <p:pic>
        <p:nvPicPr>
          <p:cNvPr id="5" name="Imagem 4" descr="DinheiroReaisRenatoStockl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573016"/>
            <a:ext cx="2190750" cy="2190750"/>
          </a:xfrm>
          <a:prstGeom prst="rect">
            <a:avLst/>
          </a:prstGeom>
        </p:spPr>
      </p:pic>
      <p:pic>
        <p:nvPicPr>
          <p:cNvPr id="6" name="Imagem 5" descr="gastronom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3573016"/>
            <a:ext cx="3024336" cy="2174252"/>
          </a:xfrm>
          <a:prstGeom prst="rect">
            <a:avLst/>
          </a:prstGeom>
        </p:spPr>
      </p:pic>
      <p:pic>
        <p:nvPicPr>
          <p:cNvPr id="7" name="Espaço Reservado para Conteúdo 3" descr="j043103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012160" y="3573017"/>
            <a:ext cx="216024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Bola 1,10x1,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268760"/>
            <a:ext cx="4608512" cy="460851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732240" y="5040560"/>
            <a:ext cx="2339752" cy="177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403648" y="404664"/>
            <a:ext cx="6593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Mais</a:t>
            </a:r>
            <a:r>
              <a:rPr lang="en-US" sz="2000" dirty="0" smtClean="0"/>
              <a:t> do </a:t>
            </a:r>
            <a:r>
              <a:rPr lang="en-US" sz="2000" dirty="0" err="1" smtClean="0"/>
              <a:t>que</a:t>
            </a:r>
            <a:r>
              <a:rPr lang="en-US" sz="2000" dirty="0" smtClean="0"/>
              <a:t> o </a:t>
            </a:r>
            <a:r>
              <a:rPr lang="en-US" sz="2000" dirty="0" err="1" smtClean="0"/>
              <a:t>número</a:t>
            </a:r>
            <a:r>
              <a:rPr lang="en-US" sz="2000" dirty="0" smtClean="0"/>
              <a:t> de </a:t>
            </a:r>
            <a:r>
              <a:rPr lang="en-US" sz="2000" dirty="0" err="1" smtClean="0"/>
              <a:t>pessoas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visitam</a:t>
            </a:r>
            <a:r>
              <a:rPr lang="en-US" sz="2000" dirty="0" smtClean="0"/>
              <a:t> a </a:t>
            </a:r>
            <a:r>
              <a:rPr lang="en-US" sz="2000" dirty="0" err="1" smtClean="0"/>
              <a:t>cidade</a:t>
            </a:r>
            <a:r>
              <a:rPr lang="en-US" sz="2000" dirty="0" smtClean="0"/>
              <a:t>,</a:t>
            </a:r>
          </a:p>
          <a:p>
            <a:pPr algn="ctr"/>
            <a:r>
              <a:rPr lang="en-US" sz="2000" dirty="0" smtClean="0"/>
              <a:t>a </a:t>
            </a:r>
            <a:r>
              <a:rPr lang="en-US" sz="2000" dirty="0" err="1" smtClean="0"/>
              <a:t>incrível</a:t>
            </a:r>
            <a:r>
              <a:rPr lang="en-US" sz="2000" dirty="0" smtClean="0"/>
              <a:t> </a:t>
            </a:r>
            <a:r>
              <a:rPr lang="en-US" sz="2000" dirty="0" err="1" smtClean="0"/>
              <a:t>projeção</a:t>
            </a:r>
            <a:r>
              <a:rPr lang="en-US" sz="2000" dirty="0" smtClean="0"/>
              <a:t> </a:t>
            </a:r>
            <a:r>
              <a:rPr lang="en-US" sz="2000" dirty="0" err="1" smtClean="0"/>
              <a:t>mundial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o </a:t>
            </a:r>
            <a:r>
              <a:rPr lang="en-US" sz="2000" dirty="0" err="1" smtClean="0"/>
              <a:t>evento</a:t>
            </a:r>
            <a:r>
              <a:rPr lang="en-US" sz="2000" dirty="0" smtClean="0"/>
              <a:t> </a:t>
            </a:r>
            <a:r>
              <a:rPr lang="en-US" sz="2000" dirty="0" err="1" smtClean="0"/>
              <a:t>gera</a:t>
            </a:r>
            <a:r>
              <a:rPr lang="en-US" sz="2000" dirty="0" smtClean="0"/>
              <a:t> !!</a:t>
            </a:r>
            <a:endParaRPr lang="pt-BR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627784" y="6093296"/>
            <a:ext cx="3983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 </a:t>
            </a:r>
            <a:r>
              <a:rPr lang="en-US" sz="2000" dirty="0" err="1" smtClean="0"/>
              <a:t>desafio</a:t>
            </a:r>
            <a:r>
              <a:rPr lang="en-US" sz="2000" dirty="0" smtClean="0"/>
              <a:t> é a OPORTUNIDADE !</a:t>
            </a:r>
            <a:endParaRPr lang="pt-BR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5084763"/>
            <a:ext cx="7812088" cy="1214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026" name="Picture 2" descr="C:\Users\victor\Desktop\SpTuris\Logo-SP-Host-City.pn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51520" y="260648"/>
            <a:ext cx="1151930" cy="15694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539750" y="2948344"/>
            <a:ext cx="7992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/>
                </a:solidFill>
              </a:rPr>
              <a:t>Raquel Iglesias Verdenacci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 smtClean="0">
                <a:solidFill>
                  <a:schemeClr val="bg1"/>
                </a:solidFill>
              </a:rPr>
              <a:t>Coordenadora da Secretaria Executiva do Comitê Paulista</a:t>
            </a:r>
          </a:p>
        </p:txBody>
      </p:sp>
      <p:sp>
        <p:nvSpPr>
          <p:cNvPr id="17410" name="AutoShape 2" descr="https://mail.google.com/mail/?ui=2&amp;ik=0f6606095d&amp;view=att&amp;th=1309562ce718d359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412" name="AutoShape 4" descr="https://mail.google.com/mail/?ui=2&amp;ik=0f6606095d&amp;view=att&amp;th=1309562ce718d359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4428" y="5301208"/>
            <a:ext cx="4299820" cy="54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9"/>
          <p:cNvSpPr txBox="1"/>
          <p:nvPr/>
        </p:nvSpPr>
        <p:spPr>
          <a:xfrm>
            <a:off x="1456573" y="2276872"/>
            <a:ext cx="671991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/>
              <a:t>Você</a:t>
            </a:r>
            <a:r>
              <a:rPr lang="en-US" sz="3200" dirty="0" smtClean="0"/>
              <a:t> </a:t>
            </a:r>
            <a:r>
              <a:rPr lang="en-US" sz="3200" dirty="0" err="1" smtClean="0"/>
              <a:t>também</a:t>
            </a:r>
            <a:r>
              <a:rPr lang="en-US" sz="3200" dirty="0" smtClean="0"/>
              <a:t> </a:t>
            </a:r>
            <a:r>
              <a:rPr lang="en-US" sz="3200" dirty="0" err="1" smtClean="0"/>
              <a:t>faz</a:t>
            </a:r>
            <a:r>
              <a:rPr lang="en-US" sz="3200" dirty="0" smtClean="0"/>
              <a:t> parte </a:t>
            </a:r>
            <a:r>
              <a:rPr lang="en-US" sz="3200" dirty="0" err="1" smtClean="0"/>
              <a:t>desse</a:t>
            </a:r>
            <a:r>
              <a:rPr lang="en-US" sz="3200" dirty="0" smtClean="0"/>
              <a:t> time !</a:t>
            </a:r>
          </a:p>
          <a:p>
            <a:pPr algn="ctr"/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2400" dirty="0" err="1" smtClean="0"/>
              <a:t>Obrigada</a:t>
            </a:r>
            <a:r>
              <a:rPr lang="en-US" sz="2400" dirty="0" smtClean="0"/>
              <a:t>.</a:t>
            </a:r>
            <a:endParaRPr lang="pt-BR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5320</TotalTime>
  <Words>629</Words>
  <Application>Microsoft Office PowerPoint</Application>
  <PresentationFormat>Apresentação na tela (4:3)</PresentationFormat>
  <Paragraphs>110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1_Tema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UNA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PRÉDIOS E LOCAIS PÚBLICOS</dc:title>
  <dc:creator>UNA</dc:creator>
  <cp:lastModifiedBy>CPD</cp:lastModifiedBy>
  <cp:revision>544</cp:revision>
  <dcterms:created xsi:type="dcterms:W3CDTF">2011-02-21T12:50:45Z</dcterms:created>
  <dcterms:modified xsi:type="dcterms:W3CDTF">2011-06-21T13:56:55Z</dcterms:modified>
</cp:coreProperties>
</file>