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724" r:id="rId3"/>
    <p:sldId id="743" r:id="rId4"/>
    <p:sldId id="744" r:id="rId5"/>
    <p:sldId id="745" r:id="rId6"/>
    <p:sldId id="746" r:id="rId7"/>
    <p:sldId id="747" r:id="rId8"/>
    <p:sldId id="748" r:id="rId9"/>
    <p:sldId id="749" r:id="rId10"/>
    <p:sldId id="750" r:id="rId11"/>
    <p:sldId id="751" r:id="rId12"/>
    <p:sldId id="754" r:id="rId13"/>
    <p:sldId id="756" r:id="rId14"/>
    <p:sldId id="760" r:id="rId15"/>
    <p:sldId id="740" r:id="rId16"/>
    <p:sldId id="759" r:id="rId17"/>
    <p:sldId id="757" r:id="rId18"/>
    <p:sldId id="758" r:id="rId19"/>
  </p:sldIdLst>
  <p:sldSz cx="9906000" cy="6858000" type="A4"/>
  <p:notesSz cx="7315200" cy="96012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C4E26"/>
    <a:srgbClr val="996633"/>
    <a:srgbClr val="808000"/>
    <a:srgbClr val="F2F9ED"/>
    <a:srgbClr val="636D07"/>
    <a:srgbClr val="335A2C"/>
    <a:srgbClr val="101C0E"/>
    <a:srgbClr val="00476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78" autoAdjust="0"/>
    <p:restoredTop sz="94209" autoAdjust="0"/>
  </p:normalViewPr>
  <p:slideViewPr>
    <p:cSldViewPr snapToGrid="0" snapToObjects="1">
      <p:cViewPr>
        <p:scale>
          <a:sx n="83" d="100"/>
          <a:sy n="83" d="100"/>
        </p:scale>
        <p:origin x="-72" y="12"/>
      </p:cViewPr>
      <p:guideLst>
        <p:guide orient="horz" pos="1925"/>
        <p:guide pos="58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4" d="100"/>
          <a:sy n="54" d="100"/>
        </p:scale>
        <p:origin x="-2586" y="-90"/>
      </p:cViewPr>
      <p:guideLst>
        <p:guide orient="horz" pos="3022"/>
        <p:guide pos="2305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7063" cy="447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41" tIns="46119" rIns="92241" bIns="46119" numCol="1" anchor="t" anchorCtr="0" compatLnSpc="1">
            <a:prstTxWarp prst="textNoShape">
              <a:avLst/>
            </a:prstTxWarp>
          </a:bodyPr>
          <a:lstStyle>
            <a:lvl1pPr defTabSz="922909" eaLnBrk="0" hangingPunct="0">
              <a:defRPr sz="11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it-IT"/>
              <a:t>pippo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8138" y="0"/>
            <a:ext cx="3167062" cy="447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41" tIns="46119" rIns="92241" bIns="46119" numCol="1" anchor="t" anchorCtr="0" compatLnSpc="1">
            <a:prstTxWarp prst="textNoShape">
              <a:avLst/>
            </a:prstTxWarp>
          </a:bodyPr>
          <a:lstStyle>
            <a:lvl1pPr algn="r" defTabSz="922909" eaLnBrk="0" hangingPunct="0">
              <a:defRPr sz="11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34475"/>
            <a:ext cx="3167063" cy="447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41" tIns="46119" rIns="92241" bIns="46119" numCol="1" anchor="b" anchorCtr="0" compatLnSpc="1">
            <a:prstTxWarp prst="textNoShape">
              <a:avLst/>
            </a:prstTxWarp>
          </a:bodyPr>
          <a:lstStyle>
            <a:lvl1pPr defTabSz="922909" eaLnBrk="0" hangingPunct="0">
              <a:defRPr sz="11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8138" y="9134475"/>
            <a:ext cx="3167062" cy="447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241" tIns="46119" rIns="92241" bIns="46119" numCol="1" anchor="b" anchorCtr="0" compatLnSpc="1">
            <a:prstTxWarp prst="textNoShape">
              <a:avLst/>
            </a:prstTxWarp>
          </a:bodyPr>
          <a:lstStyle>
            <a:lvl1pPr algn="r" defTabSz="922909" eaLnBrk="0" hangingPunct="0">
              <a:defRPr sz="1100" b="0">
                <a:latin typeface="Times New Roman" pitchFamily="18" charset="0"/>
              </a:defRPr>
            </a:lvl1pPr>
          </a:lstStyle>
          <a:p>
            <a:pPr>
              <a:defRPr/>
            </a:pPr>
            <a:fld id="{62F939B1-8823-4077-99E5-FA6560779547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58863" y="723900"/>
            <a:ext cx="5199062" cy="35988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59300"/>
            <a:ext cx="5851525" cy="43195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113" tIns="46057" rIns="92113" bIns="46057"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58863" y="720725"/>
            <a:ext cx="5199062" cy="35988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59300"/>
            <a:ext cx="5851525" cy="4321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622" tIns="46812" rIns="93622" bIns="46812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8"/>
          <p:cNvSpPr>
            <a:spLocks noChangeArrowheads="1"/>
          </p:cNvSpPr>
          <p:nvPr/>
        </p:nvSpPr>
        <p:spPr bwMode="auto">
          <a:xfrm>
            <a:off x="0" y="1700213"/>
            <a:ext cx="9906000" cy="5157787"/>
          </a:xfrm>
          <a:prstGeom prst="rect">
            <a:avLst/>
          </a:prstGeom>
          <a:gradFill rotWithShape="1">
            <a:gsLst>
              <a:gs pos="0">
                <a:srgbClr val="002132"/>
              </a:gs>
              <a:gs pos="50000">
                <a:srgbClr val="00476B"/>
              </a:gs>
              <a:gs pos="100000">
                <a:srgbClr val="002132"/>
              </a:gs>
            </a:gsLst>
            <a:lin ang="5400000" scaled="1"/>
          </a:gradFill>
          <a:ln>
            <a:noFill/>
          </a:ln>
          <a:extLst/>
        </p:spPr>
        <p:txBody>
          <a:bodyPr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9605963" y="7938"/>
            <a:ext cx="290512" cy="762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 algn="r" defTabSz="762000" eaLnBrk="0" hangingPunct="0">
              <a:defRPr/>
            </a:pPr>
            <a:r>
              <a:rPr lang="it-IT" sz="500" b="0"/>
              <a:t>Code-P</a:t>
            </a:r>
            <a:fld id="{2E3B73A5-9DD7-4D17-AF13-2E91BF7BD437}" type="slidenum">
              <a:rPr lang="it-IT" sz="500" b="0"/>
              <a:pPr algn="r" defTabSz="762000" eaLnBrk="0" hangingPunct="0">
                <a:defRPr/>
              </a:pPr>
              <a:t>‹nº›</a:t>
            </a:fld>
            <a:endParaRPr lang="it-IT" sz="500" b="0"/>
          </a:p>
        </p:txBody>
      </p:sp>
      <p:sp>
        <p:nvSpPr>
          <p:cNvPr id="6" name="Freeform 116"/>
          <p:cNvSpPr>
            <a:spLocks/>
          </p:cNvSpPr>
          <p:nvPr/>
        </p:nvSpPr>
        <p:spPr bwMode="auto">
          <a:xfrm>
            <a:off x="-7938" y="-12700"/>
            <a:ext cx="9931401" cy="1355725"/>
          </a:xfrm>
          <a:custGeom>
            <a:avLst/>
            <a:gdLst>
              <a:gd name="T0" fmla="*/ 2147483647 w 6256"/>
              <a:gd name="T1" fmla="*/ 2147483647 h 854"/>
              <a:gd name="T2" fmla="*/ 2147483647 w 6256"/>
              <a:gd name="T3" fmla="*/ 2147483647 h 854"/>
              <a:gd name="T4" fmla="*/ 2147483647 w 6256"/>
              <a:gd name="T5" fmla="*/ 2147483647 h 854"/>
              <a:gd name="T6" fmla="*/ 2147483647 w 6256"/>
              <a:gd name="T7" fmla="*/ 2147483647 h 854"/>
              <a:gd name="T8" fmla="*/ 2147483647 w 6256"/>
              <a:gd name="T9" fmla="*/ 2147483647 h 854"/>
              <a:gd name="T10" fmla="*/ 2147483647 w 6256"/>
              <a:gd name="T11" fmla="*/ 2147483647 h 854"/>
              <a:gd name="T12" fmla="*/ 2147483647 w 6256"/>
              <a:gd name="T13" fmla="*/ 2147483647 h 854"/>
              <a:gd name="T14" fmla="*/ 2147483647 w 6256"/>
              <a:gd name="T15" fmla="*/ 2147483647 h 854"/>
              <a:gd name="T16" fmla="*/ 2147483647 w 6256"/>
              <a:gd name="T17" fmla="*/ 2147483647 h 854"/>
              <a:gd name="T18" fmla="*/ 2147483647 w 6256"/>
              <a:gd name="T19" fmla="*/ 2147483647 h 854"/>
              <a:gd name="T20" fmla="*/ 2147483647 w 6256"/>
              <a:gd name="T21" fmla="*/ 2147483647 h 854"/>
              <a:gd name="T22" fmla="*/ 2147483647 w 6256"/>
              <a:gd name="T23" fmla="*/ 2147483647 h 854"/>
              <a:gd name="T24" fmla="*/ 2147483647 w 6256"/>
              <a:gd name="T25" fmla="*/ 2147483647 h 854"/>
              <a:gd name="T26" fmla="*/ 2147483647 w 6256"/>
              <a:gd name="T27" fmla="*/ 2147483647 h 854"/>
              <a:gd name="T28" fmla="*/ 2147483647 w 6256"/>
              <a:gd name="T29" fmla="*/ 2147483647 h 854"/>
              <a:gd name="T30" fmla="*/ 2147483647 w 6256"/>
              <a:gd name="T31" fmla="*/ 2147483647 h 85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256" h="854">
                <a:moveTo>
                  <a:pt x="5" y="608"/>
                </a:moveTo>
                <a:cubicBezTo>
                  <a:pt x="0" y="629"/>
                  <a:pt x="234" y="695"/>
                  <a:pt x="370" y="727"/>
                </a:cubicBezTo>
                <a:cubicBezTo>
                  <a:pt x="506" y="760"/>
                  <a:pt x="638" y="789"/>
                  <a:pt x="843" y="808"/>
                </a:cubicBezTo>
                <a:cubicBezTo>
                  <a:pt x="1096" y="841"/>
                  <a:pt x="1325" y="854"/>
                  <a:pt x="1601" y="841"/>
                </a:cubicBezTo>
                <a:cubicBezTo>
                  <a:pt x="1920" y="815"/>
                  <a:pt x="2317" y="754"/>
                  <a:pt x="2603" y="706"/>
                </a:cubicBezTo>
                <a:cubicBezTo>
                  <a:pt x="2888" y="657"/>
                  <a:pt x="2995" y="626"/>
                  <a:pt x="3188" y="587"/>
                </a:cubicBezTo>
                <a:cubicBezTo>
                  <a:pt x="3365" y="549"/>
                  <a:pt x="3517" y="507"/>
                  <a:pt x="3665" y="479"/>
                </a:cubicBezTo>
                <a:cubicBezTo>
                  <a:pt x="3814" y="450"/>
                  <a:pt x="3926" y="434"/>
                  <a:pt x="4077" y="419"/>
                </a:cubicBezTo>
                <a:cubicBezTo>
                  <a:pt x="4228" y="405"/>
                  <a:pt x="4425" y="392"/>
                  <a:pt x="4574" y="392"/>
                </a:cubicBezTo>
                <a:cubicBezTo>
                  <a:pt x="4722" y="392"/>
                  <a:pt x="4833" y="403"/>
                  <a:pt x="4973" y="417"/>
                </a:cubicBezTo>
                <a:cubicBezTo>
                  <a:pt x="5112" y="430"/>
                  <a:pt x="5252" y="444"/>
                  <a:pt x="5411" y="473"/>
                </a:cubicBezTo>
                <a:cubicBezTo>
                  <a:pt x="5580" y="514"/>
                  <a:pt x="5794" y="558"/>
                  <a:pt x="5928" y="599"/>
                </a:cubicBezTo>
                <a:cubicBezTo>
                  <a:pt x="6061" y="639"/>
                  <a:pt x="6173" y="661"/>
                  <a:pt x="6247" y="689"/>
                </a:cubicBezTo>
                <a:cubicBezTo>
                  <a:pt x="6247" y="349"/>
                  <a:pt x="6256" y="2"/>
                  <a:pt x="6241" y="2"/>
                </a:cubicBezTo>
                <a:cubicBezTo>
                  <a:pt x="3126" y="0"/>
                  <a:pt x="7" y="6"/>
                  <a:pt x="7" y="6"/>
                </a:cubicBezTo>
                <a:cubicBezTo>
                  <a:pt x="7" y="6"/>
                  <a:pt x="5" y="608"/>
                  <a:pt x="5" y="608"/>
                </a:cubicBezTo>
                <a:close/>
              </a:path>
            </a:pathLst>
          </a:custGeom>
          <a:gradFill rotWithShape="1">
            <a:gsLst>
              <a:gs pos="0">
                <a:srgbClr val="002132"/>
              </a:gs>
              <a:gs pos="50000">
                <a:srgbClr val="00476B"/>
              </a:gs>
              <a:gs pos="100000">
                <a:srgbClr val="002132"/>
              </a:gs>
            </a:gsLst>
            <a:lin ang="5400000" scaled="1"/>
          </a:gradFill>
          <a:ln>
            <a:noFill/>
          </a:ln>
          <a:extLst/>
        </p:spPr>
        <p:txBody>
          <a:bodyPr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7" name="Freeform 117"/>
          <p:cNvSpPr>
            <a:spLocks/>
          </p:cNvSpPr>
          <p:nvPr/>
        </p:nvSpPr>
        <p:spPr bwMode="auto">
          <a:xfrm flipV="1">
            <a:off x="0" y="608013"/>
            <a:ext cx="9906000" cy="725487"/>
          </a:xfrm>
          <a:custGeom>
            <a:avLst/>
            <a:gdLst>
              <a:gd name="T0" fmla="*/ 0 w 5332"/>
              <a:gd name="T1" fmla="*/ 2147483647 h 338"/>
              <a:gd name="T2" fmla="*/ 2147483647 w 5332"/>
              <a:gd name="T3" fmla="*/ 2147483647 h 338"/>
              <a:gd name="T4" fmla="*/ 2147483647 w 5332"/>
              <a:gd name="T5" fmla="*/ 2147483647 h 338"/>
              <a:gd name="T6" fmla="*/ 2147483647 w 5332"/>
              <a:gd name="T7" fmla="*/ 2147483647 h 338"/>
              <a:gd name="T8" fmla="*/ 2147483647 w 5332"/>
              <a:gd name="T9" fmla="*/ 2147483647 h 338"/>
              <a:gd name="T10" fmla="*/ 2147483647 w 5332"/>
              <a:gd name="T11" fmla="*/ 2147483647 h 338"/>
              <a:gd name="T12" fmla="*/ 2147483647 w 5332"/>
              <a:gd name="T13" fmla="*/ 2147483647 h 338"/>
              <a:gd name="T14" fmla="*/ 2147483647 w 5332"/>
              <a:gd name="T15" fmla="*/ 2147483647 h 338"/>
              <a:gd name="T16" fmla="*/ 2147483647 w 5332"/>
              <a:gd name="T17" fmla="*/ 2147483647 h 338"/>
              <a:gd name="T18" fmla="*/ 2147483647 w 5332"/>
              <a:gd name="T19" fmla="*/ 2147483647 h 338"/>
              <a:gd name="T20" fmla="*/ 2147483647 w 5332"/>
              <a:gd name="T21" fmla="*/ 2147483647 h 338"/>
              <a:gd name="T22" fmla="*/ 2147483647 w 5332"/>
              <a:gd name="T23" fmla="*/ 2147483647 h 338"/>
              <a:gd name="T24" fmla="*/ 2147483647 w 5332"/>
              <a:gd name="T25" fmla="*/ 2147483647 h 338"/>
              <a:gd name="T26" fmla="*/ 2147483647 w 5332"/>
              <a:gd name="T27" fmla="*/ 2147483647 h 338"/>
              <a:gd name="T28" fmla="*/ 2147483647 w 5332"/>
              <a:gd name="T29" fmla="*/ 2147483647 h 33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332" h="338">
                <a:moveTo>
                  <a:pt x="0" y="178"/>
                </a:moveTo>
                <a:cubicBezTo>
                  <a:pt x="132" y="126"/>
                  <a:pt x="196" y="118"/>
                  <a:pt x="312" y="94"/>
                </a:cubicBezTo>
                <a:cubicBezTo>
                  <a:pt x="428" y="70"/>
                  <a:pt x="541" y="48"/>
                  <a:pt x="716" y="34"/>
                </a:cubicBezTo>
                <a:cubicBezTo>
                  <a:pt x="932" y="10"/>
                  <a:pt x="1128" y="0"/>
                  <a:pt x="1364" y="10"/>
                </a:cubicBezTo>
                <a:cubicBezTo>
                  <a:pt x="1636" y="29"/>
                  <a:pt x="1976" y="74"/>
                  <a:pt x="2220" y="110"/>
                </a:cubicBezTo>
                <a:cubicBezTo>
                  <a:pt x="2464" y="146"/>
                  <a:pt x="2555" y="169"/>
                  <a:pt x="2720" y="198"/>
                </a:cubicBezTo>
                <a:cubicBezTo>
                  <a:pt x="2871" y="226"/>
                  <a:pt x="3001" y="257"/>
                  <a:pt x="3128" y="278"/>
                </a:cubicBezTo>
                <a:cubicBezTo>
                  <a:pt x="3255" y="299"/>
                  <a:pt x="3357" y="312"/>
                  <a:pt x="3480" y="322"/>
                </a:cubicBezTo>
                <a:cubicBezTo>
                  <a:pt x="3603" y="332"/>
                  <a:pt x="3747" y="338"/>
                  <a:pt x="3868" y="338"/>
                </a:cubicBezTo>
                <a:cubicBezTo>
                  <a:pt x="3989" y="338"/>
                  <a:pt x="4100" y="329"/>
                  <a:pt x="4204" y="322"/>
                </a:cubicBezTo>
                <a:cubicBezTo>
                  <a:pt x="4308" y="315"/>
                  <a:pt x="4411" y="308"/>
                  <a:pt x="4492" y="298"/>
                </a:cubicBezTo>
                <a:cubicBezTo>
                  <a:pt x="4573" y="288"/>
                  <a:pt x="4625" y="275"/>
                  <a:pt x="4692" y="262"/>
                </a:cubicBezTo>
                <a:cubicBezTo>
                  <a:pt x="4759" y="249"/>
                  <a:pt x="4821" y="237"/>
                  <a:pt x="4892" y="222"/>
                </a:cubicBezTo>
                <a:cubicBezTo>
                  <a:pt x="4963" y="207"/>
                  <a:pt x="5043" y="193"/>
                  <a:pt x="5116" y="174"/>
                </a:cubicBezTo>
                <a:cubicBezTo>
                  <a:pt x="5189" y="155"/>
                  <a:pt x="5287" y="123"/>
                  <a:pt x="5332" y="110"/>
                </a:cubicBezTo>
              </a:path>
            </a:pathLst>
          </a:custGeom>
          <a:noFill/>
          <a:ln>
            <a:noFill/>
          </a:ln>
          <a:extLst/>
        </p:spPr>
        <p:txBody>
          <a:bodyPr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8" name="AutoShape 125"/>
          <p:cNvSpPr>
            <a:spLocks noChangeArrowheads="1"/>
          </p:cNvSpPr>
          <p:nvPr/>
        </p:nvSpPr>
        <p:spPr bwMode="auto">
          <a:xfrm flipV="1">
            <a:off x="417513" y="1263650"/>
            <a:ext cx="1511300" cy="8651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rot="10800000"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pic>
        <p:nvPicPr>
          <p:cNvPr id="9" name="Picture 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71344">
            <a:off x="406400" y="225425"/>
            <a:ext cx="1990725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1" descr="ME"/>
          <p:cNvPicPr>
            <a:picLocks noChangeAspect="1" noChangeArrowheads="1"/>
          </p:cNvPicPr>
          <p:nvPr userDrawn="1"/>
        </p:nvPicPr>
        <p:blipFill>
          <a:blip r:embed="rId3"/>
          <a:srcRect l="-1192" r="-2"/>
          <a:stretch>
            <a:fillRect/>
          </a:stretch>
        </p:blipFill>
        <p:spPr bwMode="auto">
          <a:xfrm>
            <a:off x="6864350" y="1089025"/>
            <a:ext cx="28051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F:\LOGO_B~1.JP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007350" y="1011238"/>
            <a:ext cx="16779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1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310313" y="5373688"/>
            <a:ext cx="3359150" cy="212725"/>
          </a:xfrm>
        </p:spPr>
        <p:txBody>
          <a:bodyPr anchor="b"/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3911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45025" y="3835400"/>
            <a:ext cx="5024438" cy="365125"/>
          </a:xfrm>
        </p:spPr>
        <p:txBody>
          <a:bodyPr wrap="none" anchor="t"/>
          <a:lstStyle>
            <a:lvl1pPr>
              <a:defRPr sz="24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ME"/>
          <p:cNvPicPr>
            <a:picLocks noChangeAspect="1" noChangeArrowheads="1"/>
          </p:cNvPicPr>
          <p:nvPr userDrawn="1"/>
        </p:nvPicPr>
        <p:blipFill>
          <a:blip r:embed="rId2"/>
          <a:srcRect l="39233"/>
          <a:stretch>
            <a:fillRect/>
          </a:stretch>
        </p:blipFill>
        <p:spPr bwMode="auto">
          <a:xfrm>
            <a:off x="9088438" y="6351588"/>
            <a:ext cx="638175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6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6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56796"/>
            <a:ext cx="8848725" cy="338554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6" name="Group 5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7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8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68413"/>
            <a:ext cx="4513263" cy="730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6663" y="1268413"/>
            <a:ext cx="4514850" cy="730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9" name="Group 8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10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6" name="Group 5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7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5" name="Group 4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6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8" name="Group 7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9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8" name="Group 7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9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8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1" descr="M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74100" y="6351588"/>
            <a:ext cx="10525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 bwMode="auto">
          <a:xfrm>
            <a:off x="8229600" y="6134100"/>
            <a:ext cx="871538" cy="433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endParaRPr lang="en-US"/>
          </a:p>
        </p:txBody>
      </p:sp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8547100" y="6202363"/>
            <a:ext cx="1292225" cy="350837"/>
            <a:chOff x="6864626" y="1010513"/>
            <a:chExt cx="2820849" cy="610326"/>
          </a:xfrm>
        </p:grpSpPr>
        <p:pic>
          <p:nvPicPr>
            <p:cNvPr id="8" name="Picture 31" descr="ME"/>
            <p:cNvPicPr>
              <a:picLocks noChangeAspect="1" noChangeArrowheads="1"/>
            </p:cNvPicPr>
            <p:nvPr userDrawn="1"/>
          </p:nvPicPr>
          <p:blipFill>
            <a:blip r:embed="rId3"/>
            <a:srcRect l="-1192" r="-2"/>
            <a:stretch>
              <a:fillRect/>
            </a:stretch>
          </p:blipFill>
          <p:spPr bwMode="auto">
            <a:xfrm>
              <a:off x="6864626" y="1089025"/>
              <a:ext cx="2804837" cy="53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F:\LOGO_B~1.JPG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007603" y="1010513"/>
              <a:ext cx="1677872" cy="610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48525" y="620713"/>
            <a:ext cx="2312988" cy="1377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620713"/>
            <a:ext cx="6791325" cy="1377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91"/>
          <p:cNvSpPr>
            <a:spLocks/>
          </p:cNvSpPr>
          <p:nvPr/>
        </p:nvSpPr>
        <p:spPr bwMode="auto">
          <a:xfrm>
            <a:off x="0" y="6523038"/>
            <a:ext cx="9898063" cy="334962"/>
          </a:xfrm>
          <a:custGeom>
            <a:avLst/>
            <a:gdLst>
              <a:gd name="T0" fmla="*/ 2147483647 w 5328"/>
              <a:gd name="T1" fmla="*/ 2147483647 h 626"/>
              <a:gd name="T2" fmla="*/ 2147483647 w 5328"/>
              <a:gd name="T3" fmla="*/ 2147483647 h 626"/>
              <a:gd name="T4" fmla="*/ 2147483647 w 5328"/>
              <a:gd name="T5" fmla="*/ 2147483647 h 626"/>
              <a:gd name="T6" fmla="*/ 2147483647 w 5328"/>
              <a:gd name="T7" fmla="*/ 2147483647 h 626"/>
              <a:gd name="T8" fmla="*/ 2147483647 w 5328"/>
              <a:gd name="T9" fmla="*/ 2147483647 h 626"/>
              <a:gd name="T10" fmla="*/ 2147483647 w 5328"/>
              <a:gd name="T11" fmla="*/ 2147483647 h 626"/>
              <a:gd name="T12" fmla="*/ 2147483647 w 5328"/>
              <a:gd name="T13" fmla="*/ 2147483647 h 626"/>
              <a:gd name="T14" fmla="*/ 2147483647 w 5328"/>
              <a:gd name="T15" fmla="*/ 2147483647 h 626"/>
              <a:gd name="T16" fmla="*/ 2147483647 w 5328"/>
              <a:gd name="T17" fmla="*/ 2147483647 h 626"/>
              <a:gd name="T18" fmla="*/ 2147483647 w 5328"/>
              <a:gd name="T19" fmla="*/ 2147483647 h 626"/>
              <a:gd name="T20" fmla="*/ 2147483647 w 5328"/>
              <a:gd name="T21" fmla="*/ 2147483647 h 626"/>
              <a:gd name="T22" fmla="*/ 2147483647 w 5328"/>
              <a:gd name="T23" fmla="*/ 2147483647 h 626"/>
              <a:gd name="T24" fmla="*/ 2147483647 w 5328"/>
              <a:gd name="T25" fmla="*/ 2147483647 h 626"/>
              <a:gd name="T26" fmla="*/ 2147483647 w 5328"/>
              <a:gd name="T27" fmla="*/ 2147483647 h 626"/>
              <a:gd name="T28" fmla="*/ 2147483647 w 5328"/>
              <a:gd name="T29" fmla="*/ 2147483647 h 626"/>
              <a:gd name="T30" fmla="*/ 2147483647 w 5328"/>
              <a:gd name="T31" fmla="*/ 2147483647 h 62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328" h="626">
                <a:moveTo>
                  <a:pt x="4" y="182"/>
                </a:moveTo>
                <a:cubicBezTo>
                  <a:pt x="0" y="167"/>
                  <a:pt x="196" y="118"/>
                  <a:pt x="312" y="94"/>
                </a:cubicBezTo>
                <a:cubicBezTo>
                  <a:pt x="428" y="70"/>
                  <a:pt x="541" y="48"/>
                  <a:pt x="716" y="34"/>
                </a:cubicBezTo>
                <a:cubicBezTo>
                  <a:pt x="932" y="10"/>
                  <a:pt x="1128" y="0"/>
                  <a:pt x="1364" y="10"/>
                </a:cubicBezTo>
                <a:cubicBezTo>
                  <a:pt x="1636" y="29"/>
                  <a:pt x="1976" y="74"/>
                  <a:pt x="2220" y="110"/>
                </a:cubicBezTo>
                <a:cubicBezTo>
                  <a:pt x="2464" y="146"/>
                  <a:pt x="2555" y="169"/>
                  <a:pt x="2720" y="198"/>
                </a:cubicBezTo>
                <a:cubicBezTo>
                  <a:pt x="2871" y="226"/>
                  <a:pt x="3001" y="257"/>
                  <a:pt x="3128" y="278"/>
                </a:cubicBezTo>
                <a:cubicBezTo>
                  <a:pt x="3255" y="299"/>
                  <a:pt x="3351" y="311"/>
                  <a:pt x="3480" y="322"/>
                </a:cubicBezTo>
                <a:cubicBezTo>
                  <a:pt x="3609" y="333"/>
                  <a:pt x="3777" y="342"/>
                  <a:pt x="3904" y="342"/>
                </a:cubicBezTo>
                <a:cubicBezTo>
                  <a:pt x="4031" y="342"/>
                  <a:pt x="4126" y="334"/>
                  <a:pt x="4245" y="324"/>
                </a:cubicBezTo>
                <a:cubicBezTo>
                  <a:pt x="4364" y="314"/>
                  <a:pt x="4484" y="304"/>
                  <a:pt x="4620" y="282"/>
                </a:cubicBezTo>
                <a:cubicBezTo>
                  <a:pt x="4764" y="252"/>
                  <a:pt x="4947" y="219"/>
                  <a:pt x="5061" y="189"/>
                </a:cubicBezTo>
                <a:cubicBezTo>
                  <a:pt x="5175" y="159"/>
                  <a:pt x="5265" y="141"/>
                  <a:pt x="5328" y="120"/>
                </a:cubicBezTo>
                <a:cubicBezTo>
                  <a:pt x="5328" y="372"/>
                  <a:pt x="5328" y="624"/>
                  <a:pt x="5328" y="624"/>
                </a:cubicBezTo>
                <a:lnTo>
                  <a:pt x="4" y="626"/>
                </a:lnTo>
                <a:lnTo>
                  <a:pt x="4" y="182"/>
                </a:lnTo>
                <a:close/>
              </a:path>
            </a:pathLst>
          </a:custGeom>
          <a:gradFill rotWithShape="1">
            <a:gsLst>
              <a:gs pos="0">
                <a:srgbClr val="002132"/>
              </a:gs>
              <a:gs pos="50000">
                <a:srgbClr val="00476B"/>
              </a:gs>
              <a:gs pos="100000">
                <a:srgbClr val="002132"/>
              </a:gs>
            </a:gsLst>
            <a:lin ang="5400000" scaled="1"/>
          </a:gradFill>
          <a:ln>
            <a:noFill/>
          </a:ln>
          <a:extLst/>
        </p:spPr>
        <p:txBody>
          <a:bodyPr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1027" name="Freeform 92"/>
          <p:cNvSpPr>
            <a:spLocks/>
          </p:cNvSpPr>
          <p:nvPr/>
        </p:nvSpPr>
        <p:spPr bwMode="auto">
          <a:xfrm flipV="1">
            <a:off x="0" y="6578600"/>
            <a:ext cx="9906000" cy="276225"/>
          </a:xfrm>
          <a:custGeom>
            <a:avLst/>
            <a:gdLst>
              <a:gd name="T0" fmla="*/ 0 w 5332"/>
              <a:gd name="T1" fmla="*/ 2147483647 h 338"/>
              <a:gd name="T2" fmla="*/ 2147483647 w 5332"/>
              <a:gd name="T3" fmla="*/ 2147483647 h 338"/>
              <a:gd name="T4" fmla="*/ 2147483647 w 5332"/>
              <a:gd name="T5" fmla="*/ 2147483647 h 338"/>
              <a:gd name="T6" fmla="*/ 2147483647 w 5332"/>
              <a:gd name="T7" fmla="*/ 2147483647 h 338"/>
              <a:gd name="T8" fmla="*/ 2147483647 w 5332"/>
              <a:gd name="T9" fmla="*/ 2147483647 h 338"/>
              <a:gd name="T10" fmla="*/ 2147483647 w 5332"/>
              <a:gd name="T11" fmla="*/ 2147483647 h 338"/>
              <a:gd name="T12" fmla="*/ 2147483647 w 5332"/>
              <a:gd name="T13" fmla="*/ 2147483647 h 338"/>
              <a:gd name="T14" fmla="*/ 2147483647 w 5332"/>
              <a:gd name="T15" fmla="*/ 2147483647 h 338"/>
              <a:gd name="T16" fmla="*/ 2147483647 w 5332"/>
              <a:gd name="T17" fmla="*/ 2147483647 h 338"/>
              <a:gd name="T18" fmla="*/ 2147483647 w 5332"/>
              <a:gd name="T19" fmla="*/ 2147483647 h 338"/>
              <a:gd name="T20" fmla="*/ 2147483647 w 5332"/>
              <a:gd name="T21" fmla="*/ 2147483647 h 338"/>
              <a:gd name="T22" fmla="*/ 2147483647 w 5332"/>
              <a:gd name="T23" fmla="*/ 2147483647 h 338"/>
              <a:gd name="T24" fmla="*/ 2147483647 w 5332"/>
              <a:gd name="T25" fmla="*/ 2147483647 h 338"/>
              <a:gd name="T26" fmla="*/ 2147483647 w 5332"/>
              <a:gd name="T27" fmla="*/ 2147483647 h 338"/>
              <a:gd name="T28" fmla="*/ 2147483647 w 5332"/>
              <a:gd name="T29" fmla="*/ 2147483647 h 33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332" h="338">
                <a:moveTo>
                  <a:pt x="0" y="178"/>
                </a:moveTo>
                <a:cubicBezTo>
                  <a:pt x="132" y="126"/>
                  <a:pt x="196" y="118"/>
                  <a:pt x="312" y="94"/>
                </a:cubicBezTo>
                <a:cubicBezTo>
                  <a:pt x="428" y="70"/>
                  <a:pt x="541" y="48"/>
                  <a:pt x="716" y="34"/>
                </a:cubicBezTo>
                <a:cubicBezTo>
                  <a:pt x="932" y="10"/>
                  <a:pt x="1128" y="0"/>
                  <a:pt x="1364" y="10"/>
                </a:cubicBezTo>
                <a:cubicBezTo>
                  <a:pt x="1636" y="29"/>
                  <a:pt x="1976" y="74"/>
                  <a:pt x="2220" y="110"/>
                </a:cubicBezTo>
                <a:cubicBezTo>
                  <a:pt x="2464" y="146"/>
                  <a:pt x="2555" y="169"/>
                  <a:pt x="2720" y="198"/>
                </a:cubicBezTo>
                <a:cubicBezTo>
                  <a:pt x="2871" y="226"/>
                  <a:pt x="3001" y="257"/>
                  <a:pt x="3128" y="278"/>
                </a:cubicBezTo>
                <a:cubicBezTo>
                  <a:pt x="3255" y="299"/>
                  <a:pt x="3357" y="312"/>
                  <a:pt x="3480" y="322"/>
                </a:cubicBezTo>
                <a:cubicBezTo>
                  <a:pt x="3603" y="332"/>
                  <a:pt x="3747" y="338"/>
                  <a:pt x="3868" y="338"/>
                </a:cubicBezTo>
                <a:cubicBezTo>
                  <a:pt x="3989" y="338"/>
                  <a:pt x="4100" y="329"/>
                  <a:pt x="4204" y="322"/>
                </a:cubicBezTo>
                <a:cubicBezTo>
                  <a:pt x="4308" y="315"/>
                  <a:pt x="4411" y="308"/>
                  <a:pt x="4492" y="298"/>
                </a:cubicBezTo>
                <a:cubicBezTo>
                  <a:pt x="4573" y="288"/>
                  <a:pt x="4625" y="275"/>
                  <a:pt x="4692" y="262"/>
                </a:cubicBezTo>
                <a:cubicBezTo>
                  <a:pt x="4759" y="249"/>
                  <a:pt x="4821" y="237"/>
                  <a:pt x="4892" y="222"/>
                </a:cubicBezTo>
                <a:cubicBezTo>
                  <a:pt x="4963" y="207"/>
                  <a:pt x="5043" y="193"/>
                  <a:pt x="5116" y="174"/>
                </a:cubicBezTo>
                <a:cubicBezTo>
                  <a:pt x="5189" y="155"/>
                  <a:pt x="5287" y="123"/>
                  <a:pt x="5332" y="110"/>
                </a:cubicBezTo>
              </a:path>
            </a:pathLst>
          </a:custGeom>
          <a:noFill/>
          <a:ln>
            <a:noFill/>
          </a:ln>
          <a:extLst/>
        </p:spPr>
        <p:txBody>
          <a:bodyPr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1028" name="AutoShape 93"/>
          <p:cNvSpPr>
            <a:spLocks noChangeArrowheads="1"/>
          </p:cNvSpPr>
          <p:nvPr/>
        </p:nvSpPr>
        <p:spPr bwMode="auto">
          <a:xfrm rot="-179723" flipH="1" flipV="1">
            <a:off x="190500" y="6330950"/>
            <a:ext cx="831850" cy="4762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rot="10800000" lIns="0" tIns="0" rIns="0" bIns="0" anchor="ctr"/>
          <a:lstStyle/>
          <a:p>
            <a:pPr eaLnBrk="0" hangingPunct="0">
              <a:defRPr/>
            </a:pPr>
            <a:endParaRPr lang="en-US"/>
          </a:p>
        </p:txBody>
      </p:sp>
      <p:pic>
        <p:nvPicPr>
          <p:cNvPr id="1029" name="Picture 86" descr="j043487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6225" y="6108700"/>
            <a:ext cx="6286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72"/>
          <p:cNvSpPr>
            <a:spLocks noChangeArrowheads="1"/>
          </p:cNvSpPr>
          <p:nvPr/>
        </p:nvSpPr>
        <p:spPr bwMode="auto">
          <a:xfrm>
            <a:off x="0" y="0"/>
            <a:ext cx="9906000" cy="944563"/>
          </a:xfrm>
          <a:prstGeom prst="rect">
            <a:avLst/>
          </a:prstGeom>
          <a:gradFill rotWithShape="1">
            <a:gsLst>
              <a:gs pos="0">
                <a:srgbClr val="002132"/>
              </a:gs>
              <a:gs pos="50000">
                <a:srgbClr val="00476B"/>
              </a:gs>
              <a:gs pos="100000">
                <a:srgbClr val="002132"/>
              </a:gs>
            </a:gsLst>
            <a:lin ang="5400000" scaled="1"/>
          </a:gradFill>
          <a:ln>
            <a:noFill/>
          </a:ln>
          <a:extLst/>
        </p:spPr>
        <p:txBody>
          <a:bodyPr lIns="0" tIns="0" rIns="0" bIns="0" anchor="ctr"/>
          <a:lstStyle/>
          <a:p>
            <a:pPr algn="ctr" eaLnBrk="0" hangingPunct="0">
              <a:defRPr/>
            </a:pPr>
            <a:endParaRPr lang="pt-BR"/>
          </a:p>
        </p:txBody>
      </p:sp>
      <p:sp>
        <p:nvSpPr>
          <p:cNvPr id="1031" name="Rectangle 37"/>
          <p:cNvSpPr>
            <a:spLocks noChangeArrowheads="1"/>
          </p:cNvSpPr>
          <p:nvPr/>
        </p:nvSpPr>
        <p:spPr bwMode="auto">
          <a:xfrm>
            <a:off x="9747250" y="6702425"/>
            <a:ext cx="123825" cy="12223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 algn="r" defTabSz="762000" eaLnBrk="0" hangingPunct="0">
              <a:defRPr/>
            </a:pPr>
            <a:fld id="{189AE930-CB8D-46BD-A963-8A1ABEA4FF2B}" type="slidenum">
              <a:rPr lang="it-IT" sz="800" b="0">
                <a:solidFill>
                  <a:schemeClr val="bg1"/>
                </a:solidFill>
              </a:rPr>
              <a:pPr algn="r" defTabSz="762000" eaLnBrk="0" hangingPunct="0">
                <a:defRPr/>
              </a:pPr>
              <a:t>‹nº›</a:t>
            </a:fld>
            <a:endParaRPr lang="it-IT" sz="800" b="0">
              <a:solidFill>
                <a:schemeClr val="bg1"/>
              </a:solidFill>
            </a:endParaRPr>
          </a:p>
        </p:txBody>
      </p:sp>
      <p:sp>
        <p:nvSpPr>
          <p:cNvPr id="1032" name="Rectangle 38"/>
          <p:cNvSpPr>
            <a:spLocks noChangeArrowheads="1"/>
          </p:cNvSpPr>
          <p:nvPr/>
        </p:nvSpPr>
        <p:spPr bwMode="auto">
          <a:xfrm>
            <a:off x="9605963" y="7938"/>
            <a:ext cx="290512" cy="762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 algn="r" defTabSz="762000" eaLnBrk="0" hangingPunct="0">
              <a:defRPr/>
            </a:pPr>
            <a:r>
              <a:rPr lang="it-IT" sz="500" b="0"/>
              <a:t>Code-P</a:t>
            </a:r>
            <a:fld id="{35D90FDA-D948-4E9B-B83F-56C830144811}" type="slidenum">
              <a:rPr lang="it-IT" sz="500" b="0"/>
              <a:pPr algn="r" defTabSz="762000" eaLnBrk="0" hangingPunct="0">
                <a:defRPr/>
              </a:pPr>
              <a:t>‹nº›</a:t>
            </a:fld>
            <a:endParaRPr lang="it-IT" sz="500" b="0"/>
          </a:p>
        </p:txBody>
      </p:sp>
      <p:sp>
        <p:nvSpPr>
          <p:cNvPr id="1033" name="Rectangle 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68413"/>
            <a:ext cx="91805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mtClean="0"/>
              <a:t>Click to edit Master text styles (Arial 18pt)</a:t>
            </a:r>
          </a:p>
          <a:p>
            <a:pPr lvl="1"/>
            <a:r>
              <a:rPr lang="en-GB" altLang="en-US" smtClean="0"/>
              <a:t>dkdkd</a:t>
            </a:r>
          </a:p>
          <a:p>
            <a:pPr lvl="2"/>
            <a:r>
              <a:rPr lang="en-GB" altLang="en-US" smtClean="0"/>
              <a:t>dkdkd</a:t>
            </a:r>
          </a:p>
          <a:p>
            <a:pPr lvl="0"/>
            <a:endParaRPr lang="en-GB" smtClean="0"/>
          </a:p>
        </p:txBody>
      </p:sp>
      <p:grpSp>
        <p:nvGrpSpPr>
          <p:cNvPr id="1034" name="Group 57"/>
          <p:cNvGrpSpPr>
            <a:grpSpLocks/>
          </p:cNvGrpSpPr>
          <p:nvPr/>
        </p:nvGrpSpPr>
        <p:grpSpPr bwMode="auto">
          <a:xfrm>
            <a:off x="128588" y="1160463"/>
            <a:ext cx="9648825" cy="4860925"/>
            <a:chOff x="81" y="845"/>
            <a:chExt cx="6078" cy="2948"/>
          </a:xfrm>
        </p:grpSpPr>
        <p:sp>
          <p:nvSpPr>
            <p:cNvPr id="2" name="Line 58"/>
            <p:cNvSpPr>
              <a:spLocks noChangeShapeType="1"/>
            </p:cNvSpPr>
            <p:nvPr/>
          </p:nvSpPr>
          <p:spPr bwMode="auto">
            <a:xfrm>
              <a:off x="81" y="902"/>
              <a:ext cx="6078" cy="0"/>
            </a:xfrm>
            <a:prstGeom prst="line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1038" name="Line 59"/>
            <p:cNvSpPr>
              <a:spLocks noChangeShapeType="1"/>
            </p:cNvSpPr>
            <p:nvPr/>
          </p:nvSpPr>
          <p:spPr bwMode="auto">
            <a:xfrm>
              <a:off x="81" y="3728"/>
              <a:ext cx="6078" cy="0"/>
            </a:xfrm>
            <a:prstGeom prst="line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1039" name="Line 60"/>
            <p:cNvSpPr>
              <a:spLocks noChangeShapeType="1"/>
            </p:cNvSpPr>
            <p:nvPr/>
          </p:nvSpPr>
          <p:spPr bwMode="auto">
            <a:xfrm>
              <a:off x="238" y="845"/>
              <a:ext cx="0" cy="2948"/>
            </a:xfrm>
            <a:prstGeom prst="line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1040" name="Line 61"/>
            <p:cNvSpPr>
              <a:spLocks noChangeShapeType="1"/>
            </p:cNvSpPr>
            <p:nvPr/>
          </p:nvSpPr>
          <p:spPr bwMode="auto">
            <a:xfrm>
              <a:off x="6022" y="845"/>
              <a:ext cx="0" cy="2948"/>
            </a:xfrm>
            <a:prstGeom prst="line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</p:grpSp>
      <p:pic>
        <p:nvPicPr>
          <p:cNvPr id="1035" name="Picture 31" descr="ME"/>
          <p:cNvPicPr>
            <a:picLocks noChangeAspect="1" noChangeArrowheads="1"/>
          </p:cNvPicPr>
          <p:nvPr/>
        </p:nvPicPr>
        <p:blipFill>
          <a:blip r:embed="rId14"/>
          <a:srcRect b="-15753"/>
          <a:stretch>
            <a:fillRect/>
          </a:stretch>
        </p:blipFill>
        <p:spPr bwMode="auto">
          <a:xfrm>
            <a:off x="9223375" y="6370638"/>
            <a:ext cx="5365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5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20713"/>
            <a:ext cx="8848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Fare clic per modificare stile</a:t>
            </a:r>
          </a:p>
        </p:txBody>
      </p:sp>
      <p:pic>
        <p:nvPicPr>
          <p:cNvPr id="1037" name="Picture 31" descr="ME"/>
          <p:cNvPicPr>
            <a:picLocks noChangeAspect="1" noChangeArrowheads="1"/>
          </p:cNvPicPr>
          <p:nvPr userDrawn="1"/>
        </p:nvPicPr>
        <p:blipFill>
          <a:blip r:embed="rId15"/>
          <a:srcRect l="39233"/>
          <a:stretch>
            <a:fillRect/>
          </a:stretch>
        </p:blipFill>
        <p:spPr bwMode="auto">
          <a:xfrm>
            <a:off x="9088438" y="6351588"/>
            <a:ext cx="638175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2pPr>
      <a:lvl3pPr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3pPr>
      <a:lvl4pPr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4pPr>
      <a:lvl5pPr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5pPr>
      <a:lvl6pPr marL="457200"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6pPr>
      <a:lvl7pPr marL="914400"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7pPr>
      <a:lvl8pPr marL="1371600"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8pPr>
      <a:lvl9pPr marL="1828800" algn="l" defTabSz="762000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</a:defRPr>
      </a:lvl9pPr>
    </p:titleStyle>
    <p:bodyStyle>
      <a:lvl1pPr marL="127000" indent="-127000" algn="l" rtl="0" eaLnBrk="0" fontAlgn="base" hangingPunct="0">
        <a:spcBef>
          <a:spcPct val="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  <a:cs typeface="+mn-cs"/>
        </a:defRPr>
      </a:lvl1pPr>
      <a:lvl2pPr marL="236538" indent="-101600" algn="l" rtl="0" eaLnBrk="0" fontAlgn="base" hangingPunct="0">
        <a:spcBef>
          <a:spcPct val="0"/>
        </a:spcBef>
        <a:spcAft>
          <a:spcPct val="0"/>
        </a:spcAft>
        <a:buFont typeface="Arial" charset="0"/>
        <a:buChar char="-"/>
        <a:defRPr kumimoji="1" sz="1200">
          <a:solidFill>
            <a:schemeClr val="tx1"/>
          </a:solidFill>
          <a:latin typeface="+mn-lt"/>
        </a:defRPr>
      </a:lvl2pPr>
      <a:lvl3pPr marL="355600" indent="-109538" algn="l" rtl="0" eaLnBrk="0" fontAlgn="base" hangingPunct="0">
        <a:spcBef>
          <a:spcPct val="0"/>
        </a:spcBef>
        <a:spcAft>
          <a:spcPct val="0"/>
        </a:spcAft>
        <a:buFont typeface="Arial" charset="0"/>
        <a:buChar char="."/>
        <a:defRPr kumimoji="1" sz="12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hyperlink" Target="http://www.google.com.br/imgres?imgurl=http://goleadape.files.wordpress.com/2009/05/brasil-2014.jpg&amp;imgrefurl=http://goleadape.wordpress.com/2009/05/31/brasil-2014-sedes-divulgadas/&amp;h=369&amp;w=668&amp;sz=24&amp;tbnid=sGbesUvvFYwxtM:&amp;tbnh=76&amp;tbnw=138&amp;prev=/images?q=brasil2014&amp;hl=pt-BR&amp;usg=__K-XBlpk-MqI2g_7eGxD6b2pgPd0=&amp;ei=QK1gS6eAD8mztgeguL3YDQ&amp;sa=X&amp;oi=image_result&amp;resnum=6&amp;ct=image&amp;ved=0CBwQ9QEwBQ" TargetMode="Externa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br/imgres?imgurl=http://jomar.pro.br/blog/douglas/files/2009/10/restituicao-de-imposto-de-renda1.jpg&amp;imgrefurl=http://jomar.pro.br/blog/douglas/2009/10/02/receita-disponibiliza-orientacao-para-restituir-ir-sobre-abono-de-ferias/&amp;usg=__17me8GQmAbl7pNqCMgmU3xc7Qmc=&amp;h=285&amp;w=285&amp;sz=17&amp;hl=pt-BR&amp;start=2&amp;sig2=3TjqIjLo9jj0U54ZedMMeA&amp;um=1&amp;tbnid=96vPr_8ETB6KHM:&amp;tbnh=115&amp;tbnw=115&amp;prev=/images?q=imposto+federal&amp;hl=pt-BR&amp;um=1&amp;ei=ECRgS-vqOoWVtgfF2vjYDQ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openxmlformats.org/officeDocument/2006/relationships/image" Target="../media/image15.jpeg"/><Relationship Id="rId2" Type="http://schemas.openxmlformats.org/officeDocument/2006/relationships/hyperlink" Target="http://images.google.com.br/imgres?imgurl=http://xcrap.acores.net/images/noticias/2_115_34069_turistas.jpg&amp;imgrefurl=http://xcrap.acores.net/noticias/view-34069.html&amp;usg=__-Pqq38x47WXo5Rl3tW5IhPHAYFk=&amp;h=262&amp;w=400&amp;sz=27&amp;hl=pt-BR&amp;start=18&amp;um=1&amp;tbnid=qpOZFJr4a3XDCM:&amp;tbnh=81&amp;tbnw=124&amp;prev=/images?q=turistas&amp;hl=pt-BR&amp;rlz=1T4SKPB_pt-BRMX316MX316&amp;sa=G&amp;um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.br/imgres?imgurl=http://jornale.com.br/mirian/wp-content/uploads/2009/02/consumo.gif&amp;imgrefurl=http://jornale.com.br/mirian/?p=3402&amp;usg=__S1w-MhZu9EfFHhn1SA7w75M95Hc=&amp;h=311&amp;w=309&amp;sz=8&amp;hl=pt-BR&amp;start=3&amp;sig2=v5AYuU1kK-Myeac6yZ0f2Q&amp;um=1&amp;tbnid=07EzH7exno_IkM:&amp;tbnh=117&amp;tbnw=116&amp;prev=/images?q=consumo&amp;hl=pt-BR&amp;sa=G&amp;um=1&amp;ei=WCFgS7-VGMiXtgfykP3YDQ" TargetMode="External"/><Relationship Id="rId11" Type="http://schemas.openxmlformats.org/officeDocument/2006/relationships/hyperlink" Target="http://images.google.com.br/imgres?imgurl=http://img241.imageshack.us/img241/2629/congonhas1b0da8zw7.jpg&amp;imgrefurl=http://portalnoticiasbrasil.blogspot.com/2008/12/infraero-registra-237-de-atrasos-nos.html&amp;usg=__1qaZ_ekyJnDWq0qLJ49rlgMWwd8=&amp;h=372&amp;w=700&amp;sz=75&amp;hl=pt-BR&amp;start=52&amp;um=1&amp;tbnid=fGtLMDfgRTVEjM:&amp;tbnh=74&amp;tbnw=140&amp;prev=/images?q=aeroportos&amp;ndsp=20&amp;hl=pt-BR&amp;rlz=1T4SKPB_pt-BRMX316MX316&amp;sa=N&amp;start=40&amp;um=1" TargetMode="External"/><Relationship Id="rId5" Type="http://schemas.openxmlformats.org/officeDocument/2006/relationships/image" Target="../media/image11.jpeg"/><Relationship Id="rId10" Type="http://schemas.openxmlformats.org/officeDocument/2006/relationships/image" Target="../media/image14.jpeg"/><Relationship Id="rId4" Type="http://schemas.openxmlformats.org/officeDocument/2006/relationships/hyperlink" Target="http://images.google.com.br/imgres?imgurl=http://www.badaueonline.com.br/dados/imagens/carteira(1).jpg&amp;imgrefurl=http://www.tribunadaconquista.com.br/v1/tag/geracao-de-empregos/&amp;usg=__5GssQpG5FteeHgNXxuu5Ns0-DLM=&amp;h=375&amp;w=350&amp;sz=16&amp;hl=pt-BR&amp;start=3&amp;sig2=-7Oi0W3DBMIDYwSF8Pk8Xg&amp;um=1&amp;tbnid=Uv5AijGfqI-KZM:&amp;tbnh=122&amp;tbnw=114&amp;prev=/images?q=gera%C3%A7%C3%A3o+de+empregos&amp;hl=pt-BR&amp;um=1&amp;ei=-CBgS938FpGwtgfx9c3ZDQ" TargetMode="External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google.com/imgres?imgurl=http://user.img.todaoferta.uol.com.br/V/W/LI/WOFD23/1198889877109_bigPhoto_0.jpg&amp;imgrefurl=http://comprar.todaoferta.uol.com.br/oportunidade-de-negocio-VWLIWOFD23&amp;usg=__TP0QkHIwGgNwH_FrnByIIHSEXt4=&amp;h=300&amp;w=300&amp;sz=9&amp;hl=pt-BR&amp;start=1&amp;tbnid=sLbozaEAv9xHpM:&amp;tbnh=116&amp;tbnw=116&amp;prev=/images?q=neg%C3%B3cio&amp;gbv=2&amp;hl=pt-BR&amp;safe=of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10" Type="http://schemas.openxmlformats.org/officeDocument/2006/relationships/oleObject" Target="../embeddings/oleObject4.bin"/><Relationship Id="rId4" Type="http://schemas.openxmlformats.org/officeDocument/2006/relationships/tags" Target="../tags/tag8.xml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google.it/imgres?imgurl=http://www.culturemove.it/news/imginc/lavori.jpg&amp;imgrefurl=http://www.culturemove.it/notizia/48.html&amp;h=240&amp;w=274&amp;sz=10&amp;tbnid=ddY0gE962H8J:&amp;tbnh=95&amp;tbnw=109&amp;hl=it&amp;start=3&amp;prev=/images?q=lavori+in+corso&amp;svnum=10&amp;hl=it&amp;lr=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it/imgres?imgurl=http://www.culturemove.it/news/imginc/lavori.jpg&amp;imgrefurl=http://www.culturemove.it/notizia/48.html&amp;h=240&amp;w=274&amp;sz=10&amp;tbnid=ddY0gE962H8J:&amp;tbnh=95&amp;tbnw=109&amp;hl=it&amp;start=3&amp;prev=/images?q=lavori+in+corso&amp;svnum=10&amp;hl=it&amp;lr=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24.jpeg"/><Relationship Id="rId5" Type="http://schemas.openxmlformats.org/officeDocument/2006/relationships/tags" Target="../tags/tag17.xml"/><Relationship Id="rId10" Type="http://schemas.openxmlformats.org/officeDocument/2006/relationships/image" Target="../media/image23.jpeg"/><Relationship Id="rId4" Type="http://schemas.openxmlformats.org/officeDocument/2006/relationships/tags" Target="../tags/tag16.xml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1.xml"/><Relationship Id="rId7" Type="http://schemas.openxmlformats.org/officeDocument/2006/relationships/image" Target="../media/image26.jpe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2.jpe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image" Target="../media/image31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30.png"/><Relationship Id="rId5" Type="http://schemas.openxmlformats.org/officeDocument/2006/relationships/tags" Target="../tags/tag27.xm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tags" Target="../tags/tag26.xml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0"/>
          <p:cNvSpPr>
            <a:spLocks noGrp="1" noChangeArrowheads="1"/>
          </p:cNvSpPr>
          <p:nvPr>
            <p:ph type="subTitle" idx="1"/>
          </p:nvPr>
        </p:nvSpPr>
        <p:spPr>
          <a:xfrm>
            <a:off x="6896100" y="5619750"/>
            <a:ext cx="2557463" cy="215900"/>
          </a:xfrm>
        </p:spPr>
        <p:txBody>
          <a:bodyPr wrap="none" anchor="t"/>
          <a:lstStyle/>
          <a:p>
            <a:pPr algn="r"/>
            <a:r>
              <a:rPr kumimoji="0" lang="pt-BR" b="0" smtClean="0"/>
              <a:t>São Paulo, 21 de junho de 2011</a:t>
            </a:r>
          </a:p>
        </p:txBody>
      </p:sp>
      <p:sp>
        <p:nvSpPr>
          <p:cNvPr id="15362" name="Rectangle 82"/>
          <p:cNvSpPr>
            <a:spLocks noGrp="1" noChangeArrowheads="1"/>
          </p:cNvSpPr>
          <p:nvPr>
            <p:ph type="ctrTitle"/>
          </p:nvPr>
        </p:nvSpPr>
        <p:spPr>
          <a:xfrm>
            <a:off x="5164138" y="3340100"/>
            <a:ext cx="4289425" cy="2000250"/>
          </a:xfrm>
        </p:spPr>
        <p:txBody>
          <a:bodyPr wrap="square"/>
          <a:lstStyle/>
          <a:p>
            <a:pPr algn="r"/>
            <a:r>
              <a:rPr lang="pt-BR" smtClean="0"/>
              <a:t>Copa 2014</a:t>
            </a:r>
            <a:br>
              <a:rPr lang="pt-BR" smtClean="0"/>
            </a:br>
            <a:r>
              <a:rPr lang="pt-BR" smtClean="0"/>
              <a:t/>
            </a:r>
            <a:br>
              <a:rPr lang="pt-BR" smtClean="0"/>
            </a:br>
            <a:r>
              <a:rPr lang="pt-BR" sz="2200" smtClean="0"/>
              <a:t>Situação das ações do Governo Brasileiro</a:t>
            </a:r>
            <a:br>
              <a:rPr lang="pt-BR" sz="2200" smtClean="0"/>
            </a:br>
            <a:r>
              <a:rPr lang="pt-BR" sz="2200" smtClean="0"/>
              <a:t/>
            </a:r>
            <a:br>
              <a:rPr lang="pt-BR" sz="2200" smtClean="0"/>
            </a:br>
            <a:r>
              <a:rPr lang="pt-BR" sz="1600" smtClean="0"/>
              <a:t>Apresentação CREA/SP</a:t>
            </a: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304800" y="557213"/>
            <a:ext cx="8848725" cy="338137"/>
          </a:xfrm>
        </p:spPr>
        <p:txBody>
          <a:bodyPr/>
          <a:lstStyle/>
          <a:p>
            <a:r>
              <a:rPr lang="pt-BR" smtClean="0"/>
              <a:t>O que o Brasil quer com a Copa do Mundo FIFA </a:t>
            </a:r>
          </a:p>
        </p:txBody>
      </p:sp>
      <p:sp>
        <p:nvSpPr>
          <p:cNvPr id="17410" name="AutoShape 26"/>
          <p:cNvSpPr>
            <a:spLocks noChangeArrowheads="1"/>
          </p:cNvSpPr>
          <p:nvPr/>
        </p:nvSpPr>
        <p:spPr bwMode="auto">
          <a:xfrm>
            <a:off x="3765550" y="1711325"/>
            <a:ext cx="2540000" cy="827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800">
                <a:solidFill>
                  <a:srgbClr val="000000"/>
                </a:solidFill>
                <a:ea typeface="MS PGothic"/>
                <a:cs typeface="Arial" charset="0"/>
              </a:rPr>
              <a:t>Mobilizar o país</a:t>
            </a:r>
          </a:p>
        </p:txBody>
      </p:sp>
      <p:sp>
        <p:nvSpPr>
          <p:cNvPr id="17411" name="AutoShape 13"/>
          <p:cNvSpPr>
            <a:spLocks noChangeArrowheads="1"/>
          </p:cNvSpPr>
          <p:nvPr/>
        </p:nvSpPr>
        <p:spPr bwMode="auto">
          <a:xfrm>
            <a:off x="1057275" y="3116263"/>
            <a:ext cx="2540000" cy="8270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kumimoji="1" lang="pt-BR" sz="1800">
                <a:solidFill>
                  <a:srgbClr val="000000"/>
                </a:solidFill>
                <a:ea typeface="MS PGothic"/>
                <a:cs typeface="Arial" charset="0"/>
              </a:rPr>
              <a:t>Promover o país no mundo</a:t>
            </a:r>
            <a:endParaRPr lang="pt-BR" sz="180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17412" name="AutoShape 13"/>
          <p:cNvSpPr>
            <a:spLocks noChangeArrowheads="1"/>
          </p:cNvSpPr>
          <p:nvPr/>
        </p:nvSpPr>
        <p:spPr bwMode="auto">
          <a:xfrm>
            <a:off x="5121275" y="4521200"/>
            <a:ext cx="2540000" cy="827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kumimoji="1" lang="pt-BR" sz="1800">
                <a:solidFill>
                  <a:srgbClr val="000000"/>
                </a:solidFill>
                <a:ea typeface="MS PGothic"/>
                <a:cs typeface="Arial" charset="0"/>
              </a:rPr>
              <a:t>Modernizar a infraestrutura do país</a:t>
            </a:r>
            <a:endParaRPr lang="pt-BR" sz="180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17413" name="AutoShape 13"/>
          <p:cNvSpPr>
            <a:spLocks noChangeArrowheads="1"/>
          </p:cNvSpPr>
          <p:nvPr/>
        </p:nvSpPr>
        <p:spPr bwMode="auto">
          <a:xfrm>
            <a:off x="2411413" y="4521200"/>
            <a:ext cx="2540000" cy="827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kumimoji="1" lang="pt-BR" sz="1800">
                <a:solidFill>
                  <a:srgbClr val="000000"/>
                </a:solidFill>
                <a:ea typeface="MS PGothic"/>
                <a:cs typeface="Arial" charset="0"/>
              </a:rPr>
              <a:t>Gerar um salto de qualidade nos serviços</a:t>
            </a:r>
            <a:endParaRPr lang="pt-BR" sz="180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17414" name="AutoShape 13"/>
          <p:cNvSpPr>
            <a:spLocks noChangeArrowheads="1"/>
          </p:cNvSpPr>
          <p:nvPr/>
        </p:nvSpPr>
        <p:spPr bwMode="auto">
          <a:xfrm>
            <a:off x="6475413" y="3116263"/>
            <a:ext cx="2540000" cy="8270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kumimoji="1" lang="pt-BR" sz="1800">
                <a:solidFill>
                  <a:srgbClr val="000000"/>
                </a:solidFill>
                <a:ea typeface="MS PGothic"/>
                <a:cs typeface="Arial" charset="0"/>
              </a:rPr>
              <a:t>Constituir arenas multiuso de classe mundial</a:t>
            </a:r>
            <a:endParaRPr lang="pt-BR" sz="180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9" name="Title 1"/>
          <p:cNvSpPr>
            <a:spLocks noGrp="1"/>
          </p:cNvSpPr>
          <p:nvPr>
            <p:ph type="title"/>
          </p:nvPr>
        </p:nvSpPr>
        <p:spPr>
          <a:xfrm>
            <a:off x="304800" y="217488"/>
            <a:ext cx="8848725" cy="677862"/>
          </a:xfrm>
        </p:spPr>
        <p:txBody>
          <a:bodyPr/>
          <a:lstStyle/>
          <a:p>
            <a:r>
              <a:rPr lang="pt-BR" smtClean="0"/>
              <a:t>A Copa 2014 deverá agregar ~R$ 183 bilhões ao PIB do Brasil até 2019 (+0,4% a.a.)</a:t>
            </a:r>
            <a:endParaRPr lang="en-US" smtClean="0"/>
          </a:p>
        </p:txBody>
      </p:sp>
      <p:sp>
        <p:nvSpPr>
          <p:cNvPr id="44070" name="Line 2"/>
          <p:cNvSpPr>
            <a:spLocks noChangeShapeType="1"/>
          </p:cNvSpPr>
          <p:nvPr/>
        </p:nvSpPr>
        <p:spPr bwMode="auto">
          <a:xfrm>
            <a:off x="3160713" y="3325813"/>
            <a:ext cx="935037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 lIns="36000" tIns="36000" rIns="36000" bIns="36000"/>
          <a:lstStyle/>
          <a:p>
            <a:endParaRPr lang="pt-BR"/>
          </a:p>
        </p:txBody>
      </p:sp>
      <p:sp>
        <p:nvSpPr>
          <p:cNvPr id="44071" name="Line 3"/>
          <p:cNvSpPr>
            <a:spLocks noChangeShapeType="1"/>
          </p:cNvSpPr>
          <p:nvPr/>
        </p:nvSpPr>
        <p:spPr bwMode="auto">
          <a:xfrm>
            <a:off x="5907088" y="2165350"/>
            <a:ext cx="960437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 lIns="36000" tIns="36000" rIns="36000" bIns="36000"/>
          <a:lstStyle/>
          <a:p>
            <a:endParaRPr lang="pt-BR"/>
          </a:p>
        </p:txBody>
      </p:sp>
      <p:sp>
        <p:nvSpPr>
          <p:cNvPr id="44072" name="Text Box 5"/>
          <p:cNvSpPr txBox="1">
            <a:spLocks noChangeArrowheads="1"/>
          </p:cNvSpPr>
          <p:nvPr/>
        </p:nvSpPr>
        <p:spPr bwMode="auto">
          <a:xfrm>
            <a:off x="393700" y="4359275"/>
            <a:ext cx="35163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Investimento de </a:t>
            </a:r>
            <a:r>
              <a:rPr kumimoji="1" lang="pt-BR" sz="1800">
                <a:solidFill>
                  <a:srgbClr val="000000"/>
                </a:solidFill>
                <a:cs typeface="Times New Roman" pitchFamily="18" charset="0"/>
              </a:rPr>
              <a:t>infraestrutura</a:t>
            </a:r>
          </a:p>
          <a:p>
            <a:pPr marL="125413" indent="-125413">
              <a:buFontTx/>
              <a:buChar char="•"/>
            </a:pP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Gastos incrementais dos </a:t>
            </a:r>
            <a:r>
              <a:rPr kumimoji="1" lang="pt-BR" sz="1800">
                <a:solidFill>
                  <a:srgbClr val="000000"/>
                </a:solidFill>
                <a:cs typeface="Times New Roman" pitchFamily="18" charset="0"/>
              </a:rPr>
              <a:t>turistas</a:t>
            </a:r>
          </a:p>
          <a:p>
            <a:pPr marL="125413" indent="-125413">
              <a:buFontTx/>
              <a:buChar char="•"/>
            </a:pP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Incremento no </a:t>
            </a:r>
            <a:r>
              <a:rPr kumimoji="1" lang="pt-BR" sz="1800">
                <a:solidFill>
                  <a:srgbClr val="000000"/>
                </a:solidFill>
                <a:cs typeface="Times New Roman" pitchFamily="18" charset="0"/>
              </a:rPr>
              <a:t>consumo</a:t>
            </a: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 das famílias</a:t>
            </a:r>
          </a:p>
        </p:txBody>
      </p:sp>
      <p:sp>
        <p:nvSpPr>
          <p:cNvPr id="44073" name="Text Box 6"/>
          <p:cNvSpPr txBox="1">
            <a:spLocks noChangeArrowheads="1"/>
          </p:cNvSpPr>
          <p:nvPr/>
        </p:nvSpPr>
        <p:spPr bwMode="auto">
          <a:xfrm>
            <a:off x="4024313" y="4337050"/>
            <a:ext cx="277177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800">
                <a:solidFill>
                  <a:srgbClr val="000000"/>
                </a:solidFill>
                <a:cs typeface="Times New Roman" pitchFamily="18" charset="0"/>
              </a:rPr>
              <a:t>Recirculação</a:t>
            </a: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 do dinheiro na economia</a:t>
            </a:r>
          </a:p>
          <a:p>
            <a:pPr marL="125413" indent="-125413">
              <a:buFontTx/>
              <a:buChar char="•"/>
            </a:pP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Aumento do </a:t>
            </a:r>
            <a:r>
              <a:rPr kumimoji="1" lang="pt-BR" sz="1800">
                <a:solidFill>
                  <a:srgbClr val="000000"/>
                </a:solidFill>
                <a:cs typeface="Times New Roman" pitchFamily="18" charset="0"/>
              </a:rPr>
              <a:t>turismo e </a:t>
            </a:r>
            <a:r>
              <a:rPr kumimoji="1" lang="pt-BR" sz="1800" b="0">
                <a:solidFill>
                  <a:srgbClr val="000000"/>
                </a:solidFill>
                <a:cs typeface="Times New Roman" pitchFamily="18" charset="0"/>
              </a:rPr>
              <a:t>do uso de</a:t>
            </a:r>
            <a:r>
              <a:rPr kumimoji="1" lang="pt-BR" sz="1800">
                <a:solidFill>
                  <a:srgbClr val="000000"/>
                </a:solidFill>
                <a:cs typeface="Times New Roman" pitchFamily="18" charset="0"/>
              </a:rPr>
              <a:t> estádios após a Copa </a:t>
            </a:r>
          </a:p>
        </p:txBody>
      </p:sp>
      <p:graphicFrame>
        <p:nvGraphicFramePr>
          <p:cNvPr id="44068" name="Object 36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777875" y="849313"/>
          <a:ext cx="8502650" cy="3360737"/>
        </p:xfrm>
        <a:graphic>
          <a:graphicData uri="http://schemas.openxmlformats.org/presentationml/2006/ole">
            <p:oleObj spid="_x0000_s44068" name="Chart" r:id="rId4" imgW="8515249" imgH="3371985" progId="MSGraph.Chart.8">
              <p:embed followColorScheme="full"/>
            </p:oleObj>
          </a:graphicData>
        </a:graphic>
      </p:graphicFrame>
      <p:sp>
        <p:nvSpPr>
          <p:cNvPr id="44074" name="AutoShape 8" descr="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4291013" y="2865438"/>
            <a:ext cx="13462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4075" name="AutoShape 9" descr="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4291013" y="2865438"/>
            <a:ext cx="13462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4076" name="AutoShape 10" descr="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4291013" y="2865438"/>
            <a:ext cx="13462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4077" name="Text Box 11"/>
          <p:cNvSpPr txBox="1">
            <a:spLocks noChangeArrowheads="1"/>
          </p:cNvSpPr>
          <p:nvPr/>
        </p:nvSpPr>
        <p:spPr bwMode="auto">
          <a:xfrm>
            <a:off x="1870075" y="3449638"/>
            <a:ext cx="75088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000" tIns="36000" rIns="36000" bIns="36000">
            <a:spAutoFit/>
          </a:bodyPr>
          <a:lstStyle/>
          <a:p>
            <a:pPr algn="ctr">
              <a:spcBef>
                <a:spcPct val="20000"/>
              </a:spcBef>
            </a:pPr>
            <a:r>
              <a:rPr kumimoji="1" lang="pt-BR" sz="2000" b="0">
                <a:solidFill>
                  <a:srgbClr val="000000"/>
                </a:solidFill>
                <a:cs typeface="Times New Roman" pitchFamily="18" charset="0"/>
              </a:rPr>
              <a:t>Direto</a:t>
            </a:r>
            <a:endParaRPr kumimoji="1" lang="pt-BR" sz="2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4078" name="Text Box 12"/>
          <p:cNvSpPr txBox="1">
            <a:spLocks noChangeArrowheads="1"/>
          </p:cNvSpPr>
          <p:nvPr/>
        </p:nvSpPr>
        <p:spPr bwMode="auto">
          <a:xfrm>
            <a:off x="4587875" y="2579688"/>
            <a:ext cx="919163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000" tIns="36000" rIns="36000" bIns="36000">
            <a:spAutoFit/>
          </a:bodyPr>
          <a:lstStyle/>
          <a:p>
            <a:pPr marL="85725" indent="-85725" algn="ctr">
              <a:spcBef>
                <a:spcPct val="20000"/>
              </a:spcBef>
            </a:pPr>
            <a:r>
              <a:rPr kumimoji="1" lang="pt-BR" sz="2000" b="0">
                <a:solidFill>
                  <a:srgbClr val="000000"/>
                </a:solidFill>
                <a:cs typeface="Times New Roman" pitchFamily="18" charset="0"/>
              </a:rPr>
              <a:t>Indireto</a:t>
            </a:r>
            <a:endParaRPr kumimoji="1" lang="pt-BR" sz="2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4079" name="Text Box 13"/>
          <p:cNvSpPr txBox="1">
            <a:spLocks noChangeArrowheads="1"/>
          </p:cNvSpPr>
          <p:nvPr/>
        </p:nvSpPr>
        <p:spPr bwMode="auto">
          <a:xfrm>
            <a:off x="7023100" y="2798763"/>
            <a:ext cx="15240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000" tIns="36000" rIns="36000" bIns="36000">
            <a:spAutoFit/>
          </a:bodyPr>
          <a:lstStyle/>
          <a:p>
            <a:pPr marL="85725" indent="-85725" algn="ctr">
              <a:spcBef>
                <a:spcPct val="20000"/>
              </a:spcBef>
            </a:pPr>
            <a:r>
              <a:rPr kumimoji="1" lang="pt-BR" sz="2000" b="0">
                <a:solidFill>
                  <a:srgbClr val="000000"/>
                </a:solidFill>
                <a:cs typeface="Times New Roman" pitchFamily="18" charset="0"/>
              </a:rPr>
              <a:t>Impacto total</a:t>
            </a:r>
            <a:endParaRPr kumimoji="1" lang="pt-BR" sz="2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4080" name="Text Box 14"/>
          <p:cNvSpPr txBox="1">
            <a:spLocks noChangeArrowheads="1"/>
          </p:cNvSpPr>
          <p:nvPr/>
        </p:nvSpPr>
        <p:spPr bwMode="auto">
          <a:xfrm>
            <a:off x="1954213" y="2922588"/>
            <a:ext cx="5667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000" tIns="36000" rIns="36000" bIns="36000">
            <a:spAutoFit/>
          </a:bodyPr>
          <a:lstStyle/>
          <a:p>
            <a:pPr marL="85725" indent="-85725" algn="ctr">
              <a:spcBef>
                <a:spcPct val="20000"/>
              </a:spcBef>
            </a:pPr>
            <a:r>
              <a:rPr kumimoji="1" lang="pt-BR" sz="2000">
                <a:solidFill>
                  <a:srgbClr val="000000"/>
                </a:solidFill>
                <a:cs typeface="Times New Roman" pitchFamily="18" charset="0"/>
              </a:rPr>
              <a:t>47,5</a:t>
            </a:r>
          </a:p>
        </p:txBody>
      </p:sp>
      <p:sp>
        <p:nvSpPr>
          <p:cNvPr id="44081" name="Text Box 15"/>
          <p:cNvSpPr txBox="1">
            <a:spLocks noChangeArrowheads="1"/>
          </p:cNvSpPr>
          <p:nvPr/>
        </p:nvSpPr>
        <p:spPr bwMode="auto">
          <a:xfrm>
            <a:off x="4689475" y="1768475"/>
            <a:ext cx="7080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000" tIns="36000" rIns="36000" bIns="36000">
            <a:spAutoFit/>
          </a:bodyPr>
          <a:lstStyle/>
          <a:p>
            <a:pPr marL="85725" indent="-85725" algn="ctr">
              <a:spcBef>
                <a:spcPct val="20000"/>
              </a:spcBef>
            </a:pPr>
            <a:r>
              <a:rPr kumimoji="1" lang="pt-BR" sz="2000">
                <a:solidFill>
                  <a:srgbClr val="000000"/>
                </a:solidFill>
                <a:cs typeface="Times New Roman" pitchFamily="18" charset="0"/>
              </a:rPr>
              <a:t>135,7</a:t>
            </a:r>
          </a:p>
        </p:txBody>
      </p:sp>
      <p:sp>
        <p:nvSpPr>
          <p:cNvPr id="44082" name="Text Box 16"/>
          <p:cNvSpPr txBox="1">
            <a:spLocks noChangeArrowheads="1"/>
          </p:cNvSpPr>
          <p:nvPr/>
        </p:nvSpPr>
        <p:spPr bwMode="auto">
          <a:xfrm>
            <a:off x="7426325" y="1747838"/>
            <a:ext cx="7080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000" tIns="36000" rIns="36000" bIns="36000">
            <a:spAutoFit/>
          </a:bodyPr>
          <a:lstStyle/>
          <a:p>
            <a:pPr marL="85725" indent="-85725" algn="ctr">
              <a:spcBef>
                <a:spcPct val="20000"/>
              </a:spcBef>
            </a:pPr>
            <a:r>
              <a:rPr kumimoji="1" lang="pt-BR" sz="2000">
                <a:solidFill>
                  <a:srgbClr val="000000"/>
                </a:solidFill>
                <a:cs typeface="Times New Roman" pitchFamily="18" charset="0"/>
              </a:rPr>
              <a:t>183,2</a:t>
            </a:r>
          </a:p>
        </p:txBody>
      </p:sp>
      <p:sp>
        <p:nvSpPr>
          <p:cNvPr id="44083" name="Rectangle 17"/>
          <p:cNvSpPr>
            <a:spLocks noChangeArrowheads="1"/>
          </p:cNvSpPr>
          <p:nvPr/>
        </p:nvSpPr>
        <p:spPr bwMode="auto">
          <a:xfrm>
            <a:off x="304800" y="1085850"/>
            <a:ext cx="1230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>
              <a:buFont typeface="Arial" charset="0"/>
              <a:buNone/>
            </a:pPr>
            <a:r>
              <a:rPr lang="pt-BR" sz="2000" b="0">
                <a:solidFill>
                  <a:srgbClr val="000000"/>
                </a:solidFill>
                <a:cs typeface="Arial" charset="0"/>
              </a:rPr>
              <a:t>R$ Bilhões</a:t>
            </a:r>
          </a:p>
        </p:txBody>
      </p:sp>
      <p:sp>
        <p:nvSpPr>
          <p:cNvPr id="44084" name="AutoShape 16"/>
          <p:cNvSpPr>
            <a:spLocks noChangeArrowheads="1"/>
          </p:cNvSpPr>
          <p:nvPr/>
        </p:nvSpPr>
        <p:spPr bwMode="auto">
          <a:xfrm rot="10800000">
            <a:off x="1292225" y="4095750"/>
            <a:ext cx="1846263" cy="1174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rgbClr val="28405A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pt-BR" b="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44085" name="AutoShape 16"/>
          <p:cNvSpPr>
            <a:spLocks noChangeArrowheads="1"/>
          </p:cNvSpPr>
          <p:nvPr/>
        </p:nvSpPr>
        <p:spPr bwMode="auto">
          <a:xfrm rot="10800000">
            <a:off x="4059238" y="4095750"/>
            <a:ext cx="1846262" cy="1174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rgbClr val="28405A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pt-BR" b="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44086" name="AutoShape 105"/>
          <p:cNvSpPr>
            <a:spLocks noChangeArrowheads="1"/>
          </p:cNvSpPr>
          <p:nvPr/>
        </p:nvSpPr>
        <p:spPr bwMode="auto">
          <a:xfrm>
            <a:off x="6848475" y="4373563"/>
            <a:ext cx="2157413" cy="1214437"/>
          </a:xfrm>
          <a:prstGeom prst="star16">
            <a:avLst>
              <a:gd name="adj" fmla="val 41292"/>
            </a:avLst>
          </a:prstGeom>
          <a:solidFill>
            <a:srgbClr val="FFCC00"/>
          </a:solidFill>
          <a:ln w="9525" algn="ctr">
            <a:solidFill>
              <a:srgbClr val="FFCC00"/>
            </a:solidFill>
            <a:miter lim="800000"/>
            <a:headEnd/>
            <a:tailEnd/>
          </a:ln>
          <a:effectLst>
            <a:prstShdw prst="shdw17" dist="17961" dir="2700000">
              <a:srgbClr val="997A00"/>
            </a:prstShdw>
          </a:effectLst>
        </p:spPr>
        <p:txBody>
          <a:bodyPr wrap="none" lIns="18000" tIns="10800" rIns="18000" bIns="10800" anchor="ctr"/>
          <a:lstStyle/>
          <a:p>
            <a:pPr algn="ctr" defTabSz="762000"/>
            <a:endParaRPr lang="es-AR" sz="140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44087" name="Rectangle 22"/>
          <p:cNvSpPr>
            <a:spLocks noChangeArrowheads="1"/>
          </p:cNvSpPr>
          <p:nvPr/>
        </p:nvSpPr>
        <p:spPr bwMode="auto">
          <a:xfrm>
            <a:off x="7718425" y="4602163"/>
            <a:ext cx="12319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r>
              <a:rPr kumimoji="1" lang="pt-BR" sz="1500">
                <a:solidFill>
                  <a:srgbClr val="000000"/>
                </a:solidFill>
              </a:rPr>
              <a:t>no PIB acumulado 2010-2019</a:t>
            </a:r>
          </a:p>
        </p:txBody>
      </p:sp>
      <p:sp>
        <p:nvSpPr>
          <p:cNvPr id="44088" name="Oval 26"/>
          <p:cNvSpPr>
            <a:spLocks noChangeArrowheads="1"/>
          </p:cNvSpPr>
          <p:nvPr/>
        </p:nvSpPr>
        <p:spPr bwMode="auto">
          <a:xfrm>
            <a:off x="7016750" y="4822825"/>
            <a:ext cx="704850" cy="31591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pt-BR" sz="1600">
                <a:solidFill>
                  <a:srgbClr val="000000"/>
                </a:solidFill>
                <a:ea typeface="MS PGothic"/>
                <a:cs typeface="Arial" charset="0"/>
              </a:rPr>
              <a:t>+0,4%</a:t>
            </a:r>
          </a:p>
        </p:txBody>
      </p:sp>
      <p:sp>
        <p:nvSpPr>
          <p:cNvPr id="44089" name="AutoShape 16"/>
          <p:cNvSpPr>
            <a:spLocks noChangeArrowheads="1"/>
          </p:cNvSpPr>
          <p:nvPr/>
        </p:nvSpPr>
        <p:spPr bwMode="auto">
          <a:xfrm rot="10800000">
            <a:off x="6848475" y="4095750"/>
            <a:ext cx="1846263" cy="1174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rgbClr val="28405A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pt-BR" b="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44090" name="TextBox 2"/>
          <p:cNvSpPr txBox="1">
            <a:spLocks noChangeArrowheads="1"/>
          </p:cNvSpPr>
          <p:nvPr/>
        </p:nvSpPr>
        <p:spPr bwMode="auto">
          <a:xfrm>
            <a:off x="1004888" y="6169025"/>
            <a:ext cx="7421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 b="0">
                <a:solidFill>
                  <a:srgbClr val="000000"/>
                </a:solidFill>
              </a:rPr>
              <a:t>NOTA: Informações estimadas com base no modelo econométrico, dados não necessariamente condizem com investimentos previstos até o momento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304800" y="217488"/>
            <a:ext cx="8848725" cy="677862"/>
          </a:xfrm>
        </p:spPr>
        <p:txBody>
          <a:bodyPr/>
          <a:lstStyle/>
          <a:p>
            <a:r>
              <a:rPr lang="pt-BR" smtClean="0"/>
              <a:t>Benefícios econômicos com a Copa 2014:</a:t>
            </a:r>
            <a:br>
              <a:rPr lang="pt-BR" smtClean="0"/>
            </a:br>
            <a:r>
              <a:rPr lang="pt-BR" smtClean="0"/>
              <a:t>R$ 47 bilhões de impacto direto</a:t>
            </a:r>
            <a:endParaRPr lang="en-US" smtClean="0"/>
          </a:p>
        </p:txBody>
      </p:sp>
      <p:sp>
        <p:nvSpPr>
          <p:cNvPr id="50178" name="Text Box 3"/>
          <p:cNvSpPr txBox="1">
            <a:spLocks noChangeArrowheads="1"/>
          </p:cNvSpPr>
          <p:nvPr/>
        </p:nvSpPr>
        <p:spPr bwMode="auto">
          <a:xfrm>
            <a:off x="2706688" y="2365375"/>
            <a:ext cx="1430337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92075" indent="-92075"/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Turismo</a:t>
            </a:r>
            <a:endParaRPr kumimoji="1" lang="pt-BR" sz="1600" b="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pic>
        <p:nvPicPr>
          <p:cNvPr id="5" name="Picture 4" descr="2_115_34069_turista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54175" y="2392363"/>
            <a:ext cx="925512" cy="603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4224338" y="2365375"/>
            <a:ext cx="45513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600 mil turistas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internacionais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(R$ 3,9 bilhões)</a:t>
            </a:r>
          </a:p>
          <a:p>
            <a:pPr marL="125413" indent="-125413">
              <a:buFontTx/>
              <a:buChar char="•"/>
            </a:pP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3 milhões nacionais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(R$ 5,5 bilhões)</a:t>
            </a:r>
          </a:p>
        </p:txBody>
      </p:sp>
      <p:sp>
        <p:nvSpPr>
          <p:cNvPr id="50181" name="Text Box 6"/>
          <p:cNvSpPr txBox="1">
            <a:spLocks noChangeArrowheads="1"/>
          </p:cNvSpPr>
          <p:nvPr/>
        </p:nvSpPr>
        <p:spPr bwMode="auto">
          <a:xfrm>
            <a:off x="2706688" y="3389313"/>
            <a:ext cx="1430337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92075" indent="-92075"/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Geração de empregos</a:t>
            </a:r>
          </a:p>
        </p:txBody>
      </p:sp>
      <p:pic>
        <p:nvPicPr>
          <p:cNvPr id="8" name="Picture 7" descr="carteira(1)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804194" y="3379788"/>
            <a:ext cx="625475" cy="669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4224338" y="3389313"/>
            <a:ext cx="4551362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Permanentes: 332 mil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(2009-2014)</a:t>
            </a:r>
          </a:p>
          <a:p>
            <a:pPr marL="125413" indent="-125413">
              <a:buFontTx/>
              <a:buChar char="•"/>
            </a:pP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Temporários: 381 mil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(2014)</a:t>
            </a:r>
            <a:endParaRPr kumimoji="1" lang="pt-BR" sz="1600">
              <a:solidFill>
                <a:srgbClr val="000000"/>
              </a:solidFill>
              <a:ea typeface="MS PGothic"/>
              <a:cs typeface="Arial" charset="0"/>
            </a:endParaRPr>
          </a:p>
        </p:txBody>
      </p:sp>
      <p:sp>
        <p:nvSpPr>
          <p:cNvPr id="50184" name="Text Box 9"/>
          <p:cNvSpPr txBox="1">
            <a:spLocks noChangeArrowheads="1"/>
          </p:cNvSpPr>
          <p:nvPr/>
        </p:nvSpPr>
        <p:spPr bwMode="auto">
          <a:xfrm>
            <a:off x="2706688" y="4413250"/>
            <a:ext cx="1430337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92075" indent="-92075"/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Consumo</a:t>
            </a:r>
          </a:p>
        </p:txBody>
      </p:sp>
      <p:pic>
        <p:nvPicPr>
          <p:cNvPr id="11" name="Picture 10" descr="consumo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86731" y="4398963"/>
            <a:ext cx="660400" cy="665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50186" name="Text Box 11"/>
          <p:cNvSpPr txBox="1">
            <a:spLocks noChangeArrowheads="1"/>
          </p:cNvSpPr>
          <p:nvPr/>
        </p:nvSpPr>
        <p:spPr bwMode="auto">
          <a:xfrm>
            <a:off x="4224338" y="4413250"/>
            <a:ext cx="45513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Incremento no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consumo: R$ 5,0 bilhões </a:t>
            </a:r>
            <a:b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</a:b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(2009-2014) </a:t>
            </a:r>
          </a:p>
        </p:txBody>
      </p:sp>
      <p:pic>
        <p:nvPicPr>
          <p:cNvPr id="13" name="Picture 12" descr="restituicao-de-imposto-de-renda1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51013" y="5334000"/>
            <a:ext cx="731837" cy="731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50188" name="Text Box 13"/>
          <p:cNvSpPr txBox="1">
            <a:spLocks noChangeArrowheads="1"/>
          </p:cNvSpPr>
          <p:nvPr/>
        </p:nvSpPr>
        <p:spPr bwMode="auto">
          <a:xfrm>
            <a:off x="2706688" y="5437188"/>
            <a:ext cx="1430337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92075" indent="-92075"/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Tributos</a:t>
            </a:r>
          </a:p>
        </p:txBody>
      </p:sp>
      <p:sp>
        <p:nvSpPr>
          <p:cNvPr id="50189" name="Text Box 14"/>
          <p:cNvSpPr txBox="1">
            <a:spLocks noChangeArrowheads="1"/>
          </p:cNvSpPr>
          <p:nvPr/>
        </p:nvSpPr>
        <p:spPr bwMode="auto">
          <a:xfrm>
            <a:off x="4224338" y="5437188"/>
            <a:ext cx="4551362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Tributos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totais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: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R$ 16,8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bilhões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</a:t>
            </a:r>
          </a:p>
        </p:txBody>
      </p:sp>
      <p:sp>
        <p:nvSpPr>
          <p:cNvPr id="50190" name="Text Box 15"/>
          <p:cNvSpPr txBox="1">
            <a:spLocks noChangeArrowheads="1"/>
          </p:cNvSpPr>
          <p:nvPr/>
        </p:nvSpPr>
        <p:spPr bwMode="auto">
          <a:xfrm>
            <a:off x="2706688" y="1341438"/>
            <a:ext cx="1430337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92075" indent="-92075"/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Infraestrutura</a:t>
            </a:r>
          </a:p>
        </p:txBody>
      </p:sp>
      <p:grpSp>
        <p:nvGrpSpPr>
          <p:cNvPr id="50191" name="Group 16"/>
          <p:cNvGrpSpPr>
            <a:grpSpLocks/>
          </p:cNvGrpSpPr>
          <p:nvPr/>
        </p:nvGrpSpPr>
        <p:grpSpPr bwMode="auto">
          <a:xfrm>
            <a:off x="1590675" y="1247775"/>
            <a:ext cx="1052513" cy="739775"/>
            <a:chOff x="1679575" y="1298575"/>
            <a:chExt cx="1052513" cy="739775"/>
          </a:xfrm>
        </p:grpSpPr>
        <p:pic>
          <p:nvPicPr>
            <p:cNvPr id="18" name="Picture 16" descr="070831comitiva_f_010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1679575" y="1298575"/>
              <a:ext cx="738188" cy="4445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/>
              <a:ext uri="{91240B29-F687-4F45-9708-019B960494DF}"/>
            </a:extLst>
          </p:spPr>
        </p:pic>
        <p:pic>
          <p:nvPicPr>
            <p:cNvPr id="19" name="Picture 17" descr="congonhas1b0da8zw7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1831975" y="1562100"/>
              <a:ext cx="900113" cy="4762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/>
              <a:ext uri="{91240B29-F687-4F45-9708-019B960494DF}"/>
            </a:extLst>
          </p:spPr>
        </p:pic>
      </p:grpSp>
      <p:sp>
        <p:nvSpPr>
          <p:cNvPr id="50192" name="Text Box 18"/>
          <p:cNvSpPr txBox="1">
            <a:spLocks noChangeArrowheads="1"/>
          </p:cNvSpPr>
          <p:nvPr/>
        </p:nvSpPr>
        <p:spPr bwMode="auto">
          <a:xfrm>
            <a:off x="4224338" y="1341438"/>
            <a:ext cx="4551362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5413" indent="-125413">
              <a:buFontTx/>
              <a:buChar char="•"/>
            </a:pP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Civil: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R$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23 bilhões</a:t>
            </a:r>
          </a:p>
          <a:p>
            <a:pPr marL="125413" indent="-125413">
              <a:buFontTx/>
              <a:buChar char="•"/>
            </a:pP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Serviços: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R$</a:t>
            </a:r>
            <a:r>
              <a:rPr kumimoji="1" lang="pt-BR" sz="1600" b="0">
                <a:solidFill>
                  <a:srgbClr val="000000"/>
                </a:solidFill>
                <a:ea typeface="MS PGothic"/>
                <a:cs typeface="Arial" charset="0"/>
              </a:rPr>
              <a:t> </a:t>
            </a:r>
            <a:r>
              <a:rPr kumimoji="1" lang="pt-BR" sz="1600">
                <a:solidFill>
                  <a:srgbClr val="000000"/>
                </a:solidFill>
                <a:ea typeface="MS PGothic"/>
                <a:cs typeface="Arial" charset="0"/>
              </a:rPr>
              <a:t>10 bilhões </a:t>
            </a:r>
          </a:p>
        </p:txBody>
      </p:sp>
      <p:grpSp>
        <p:nvGrpSpPr>
          <p:cNvPr id="50193" name="Group 20"/>
          <p:cNvGrpSpPr>
            <a:grpSpLocks/>
          </p:cNvGrpSpPr>
          <p:nvPr/>
        </p:nvGrpSpPr>
        <p:grpSpPr bwMode="auto">
          <a:xfrm>
            <a:off x="1317625" y="2154238"/>
            <a:ext cx="7508875" cy="3071812"/>
            <a:chOff x="1508125" y="2179638"/>
            <a:chExt cx="6580188" cy="3071815"/>
          </a:xfrm>
        </p:grpSpPr>
        <p:sp>
          <p:nvSpPr>
            <p:cNvPr id="50194" name="Line 20"/>
            <p:cNvSpPr>
              <a:spLocks noChangeShapeType="1"/>
            </p:cNvSpPr>
            <p:nvPr/>
          </p:nvSpPr>
          <p:spPr bwMode="auto">
            <a:xfrm>
              <a:off x="1523472" y="2179638"/>
              <a:ext cx="656484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pt-BR"/>
            </a:p>
          </p:txBody>
        </p:sp>
        <p:sp>
          <p:nvSpPr>
            <p:cNvPr id="50195" name="Line 21"/>
            <p:cNvSpPr>
              <a:spLocks noChangeShapeType="1"/>
            </p:cNvSpPr>
            <p:nvPr/>
          </p:nvSpPr>
          <p:spPr bwMode="auto">
            <a:xfrm>
              <a:off x="1523472" y="3203577"/>
              <a:ext cx="656484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pt-BR"/>
            </a:p>
          </p:txBody>
        </p:sp>
        <p:sp>
          <p:nvSpPr>
            <p:cNvPr id="50196" name="Line 22"/>
            <p:cNvSpPr>
              <a:spLocks noChangeShapeType="1"/>
            </p:cNvSpPr>
            <p:nvPr/>
          </p:nvSpPr>
          <p:spPr bwMode="auto">
            <a:xfrm>
              <a:off x="1523472" y="4227515"/>
              <a:ext cx="656484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pt-BR"/>
            </a:p>
          </p:txBody>
        </p:sp>
        <p:sp>
          <p:nvSpPr>
            <p:cNvPr id="50197" name="Line 23"/>
            <p:cNvSpPr>
              <a:spLocks noChangeShapeType="1"/>
            </p:cNvSpPr>
            <p:nvPr/>
          </p:nvSpPr>
          <p:spPr bwMode="auto">
            <a:xfrm>
              <a:off x="1508125" y="5251453"/>
              <a:ext cx="656484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304800" y="557213"/>
            <a:ext cx="8848725" cy="338137"/>
          </a:xfrm>
        </p:spPr>
        <p:txBody>
          <a:bodyPr/>
          <a:lstStyle/>
          <a:p>
            <a:r>
              <a:rPr lang="pt-BR" smtClean="0"/>
              <a:t>Ciclos de planejamento para a Copa</a:t>
            </a:r>
            <a:endParaRPr lang="en-US" smtClean="0"/>
          </a:p>
        </p:txBody>
      </p:sp>
      <p:sp>
        <p:nvSpPr>
          <p:cNvPr id="4" name="Arc 4"/>
          <p:cNvSpPr>
            <a:spLocks/>
          </p:cNvSpPr>
          <p:nvPr/>
        </p:nvSpPr>
        <p:spPr bwMode="gray">
          <a:xfrm rot="59092" flipH="1">
            <a:off x="835025" y="2154238"/>
            <a:ext cx="3027363" cy="452437"/>
          </a:xfrm>
          <a:custGeom>
            <a:avLst/>
            <a:gdLst>
              <a:gd name="G0" fmla="+- 1813 0 0"/>
              <a:gd name="G1" fmla="+- 21600 0 0"/>
              <a:gd name="G2" fmla="+- 21600 0 0"/>
              <a:gd name="T0" fmla="*/ 0 w 23390"/>
              <a:gd name="T1" fmla="*/ 76 h 21600"/>
              <a:gd name="T2" fmla="*/ 23390 w 23390"/>
              <a:gd name="T3" fmla="*/ 20609 h 21600"/>
              <a:gd name="T4" fmla="*/ 1813 w 2339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390" h="21600" fill="none" extrusionOk="0">
                <a:moveTo>
                  <a:pt x="0" y="76"/>
                </a:moveTo>
                <a:cubicBezTo>
                  <a:pt x="603" y="25"/>
                  <a:pt x="1207" y="-1"/>
                  <a:pt x="1813" y="0"/>
                </a:cubicBezTo>
                <a:cubicBezTo>
                  <a:pt x="13357" y="0"/>
                  <a:pt x="22860" y="9077"/>
                  <a:pt x="23390" y="20608"/>
                </a:cubicBezTo>
              </a:path>
              <a:path w="23390" h="21600" stroke="0" extrusionOk="0">
                <a:moveTo>
                  <a:pt x="0" y="76"/>
                </a:moveTo>
                <a:cubicBezTo>
                  <a:pt x="603" y="25"/>
                  <a:pt x="1207" y="-1"/>
                  <a:pt x="1813" y="0"/>
                </a:cubicBezTo>
                <a:cubicBezTo>
                  <a:pt x="13357" y="0"/>
                  <a:pt x="22860" y="9077"/>
                  <a:pt x="23390" y="20608"/>
                </a:cubicBezTo>
                <a:lnTo>
                  <a:pt x="1813" y="21600"/>
                </a:lnTo>
                <a:close/>
              </a:path>
            </a:pathLst>
          </a:cu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/>
        </p:spPr>
        <p:txBody>
          <a:bodyPr wrap="none" lIns="97722" tIns="48861" rIns="97722" bIns="48861" anchor="ctr"/>
          <a:lstStyle/>
          <a:p>
            <a:pPr algn="ctr" defTabSz="977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Arc 5"/>
          <p:cNvSpPr>
            <a:spLocks/>
          </p:cNvSpPr>
          <p:nvPr/>
        </p:nvSpPr>
        <p:spPr bwMode="gray">
          <a:xfrm rot="21577044" flipH="1">
            <a:off x="3146425" y="1846263"/>
            <a:ext cx="3109913" cy="454025"/>
          </a:xfrm>
          <a:custGeom>
            <a:avLst/>
            <a:gdLst>
              <a:gd name="G0" fmla="+- 2469 0 0"/>
              <a:gd name="G1" fmla="+- 21600 0 0"/>
              <a:gd name="G2" fmla="+- 21600 0 0"/>
              <a:gd name="T0" fmla="*/ 0 w 24046"/>
              <a:gd name="T1" fmla="*/ 142 h 21600"/>
              <a:gd name="T2" fmla="*/ 24046 w 24046"/>
              <a:gd name="T3" fmla="*/ 20609 h 21600"/>
              <a:gd name="T4" fmla="*/ 2469 w 2404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46" h="21600" fill="none" extrusionOk="0">
                <a:moveTo>
                  <a:pt x="-1" y="141"/>
                </a:moveTo>
                <a:cubicBezTo>
                  <a:pt x="819" y="47"/>
                  <a:pt x="1643" y="-1"/>
                  <a:pt x="2469" y="0"/>
                </a:cubicBezTo>
                <a:cubicBezTo>
                  <a:pt x="14013" y="0"/>
                  <a:pt x="23516" y="9077"/>
                  <a:pt x="24046" y="20608"/>
                </a:cubicBezTo>
              </a:path>
              <a:path w="24046" h="21600" stroke="0" extrusionOk="0">
                <a:moveTo>
                  <a:pt x="-1" y="141"/>
                </a:moveTo>
                <a:cubicBezTo>
                  <a:pt x="819" y="47"/>
                  <a:pt x="1643" y="-1"/>
                  <a:pt x="2469" y="0"/>
                </a:cubicBezTo>
                <a:cubicBezTo>
                  <a:pt x="14013" y="0"/>
                  <a:pt x="23516" y="9077"/>
                  <a:pt x="24046" y="20608"/>
                </a:cubicBezTo>
                <a:lnTo>
                  <a:pt x="2469" y="21600"/>
                </a:lnTo>
                <a:close/>
              </a:path>
            </a:pathLst>
          </a:cu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/>
        </p:spPr>
        <p:txBody>
          <a:bodyPr wrap="none" lIns="97722" tIns="48861" rIns="97722" bIns="48861" anchor="ctr"/>
          <a:lstStyle/>
          <a:p>
            <a:pPr algn="ctr" defTabSz="977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rc 6"/>
          <p:cNvSpPr>
            <a:spLocks/>
          </p:cNvSpPr>
          <p:nvPr/>
        </p:nvSpPr>
        <p:spPr bwMode="gray">
          <a:xfrm rot="129189" flipH="1">
            <a:off x="5553075" y="1598613"/>
            <a:ext cx="3302000" cy="454025"/>
          </a:xfrm>
          <a:custGeom>
            <a:avLst/>
            <a:gdLst>
              <a:gd name="G0" fmla="+- 3972 0 0"/>
              <a:gd name="G1" fmla="+- 21600 0 0"/>
              <a:gd name="G2" fmla="+- 21600 0 0"/>
              <a:gd name="T0" fmla="*/ 0 w 25549"/>
              <a:gd name="T1" fmla="*/ 368 h 21600"/>
              <a:gd name="T2" fmla="*/ 25549 w 25549"/>
              <a:gd name="T3" fmla="*/ 20609 h 21600"/>
              <a:gd name="T4" fmla="*/ 3972 w 25549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549" h="21600" fill="none" extrusionOk="0">
                <a:moveTo>
                  <a:pt x="0" y="368"/>
                </a:moveTo>
                <a:cubicBezTo>
                  <a:pt x="1309" y="123"/>
                  <a:pt x="2639" y="-1"/>
                  <a:pt x="3972" y="0"/>
                </a:cubicBezTo>
                <a:cubicBezTo>
                  <a:pt x="15516" y="0"/>
                  <a:pt x="25019" y="9077"/>
                  <a:pt x="25549" y="20608"/>
                </a:cubicBezTo>
              </a:path>
              <a:path w="25549" h="21600" stroke="0" extrusionOk="0">
                <a:moveTo>
                  <a:pt x="0" y="368"/>
                </a:moveTo>
                <a:cubicBezTo>
                  <a:pt x="1309" y="123"/>
                  <a:pt x="2639" y="-1"/>
                  <a:pt x="3972" y="0"/>
                </a:cubicBezTo>
                <a:cubicBezTo>
                  <a:pt x="15516" y="0"/>
                  <a:pt x="25019" y="9077"/>
                  <a:pt x="25549" y="20608"/>
                </a:cubicBezTo>
                <a:lnTo>
                  <a:pt x="3972" y="21600"/>
                </a:lnTo>
                <a:close/>
              </a:path>
            </a:pathLst>
          </a:custGeom>
          <a:noFill/>
          <a:ln w="38100">
            <a:solidFill>
              <a:srgbClr val="000099"/>
            </a:solidFill>
            <a:round/>
            <a:headEnd/>
            <a:tailEnd/>
          </a:ln>
          <a:effectLst/>
          <a:extLst/>
        </p:spPr>
        <p:txBody>
          <a:bodyPr wrap="none" lIns="97722" tIns="48861" rIns="97722" bIns="48861" anchor="ctr"/>
          <a:lstStyle/>
          <a:p>
            <a:pPr algn="ctr" defTabSz="977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gray">
          <a:xfrm>
            <a:off x="1189038" y="2543175"/>
            <a:ext cx="201612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rgbClr val="000000"/>
                </a:solidFill>
              </a:rPr>
              <a:t>Projetos de infraestrutura</a:t>
            </a:r>
            <a:endParaRPr lang="it-IT" sz="1600" b="0" kern="0" dirty="0">
              <a:solidFill>
                <a:srgbClr val="000000"/>
              </a:solidFill>
            </a:endParaRPr>
          </a:p>
        </p:txBody>
      </p:sp>
      <p:sp>
        <p:nvSpPr>
          <p:cNvPr id="8" name="Line 41"/>
          <p:cNvSpPr>
            <a:spLocks noChangeShapeType="1"/>
          </p:cNvSpPr>
          <p:nvPr/>
        </p:nvSpPr>
        <p:spPr bwMode="auto">
          <a:xfrm>
            <a:off x="596900" y="3294063"/>
            <a:ext cx="88328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ffectLst/>
          <a:extLst/>
        </p:spPr>
        <p:txBody>
          <a:bodyPr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0" kern="0">
              <a:solidFill>
                <a:sysClr val="windowText" lastClr="000000"/>
              </a:solidFill>
            </a:endParaRPr>
          </a:p>
        </p:txBody>
      </p:sp>
      <p:sp>
        <p:nvSpPr>
          <p:cNvPr id="9" name="Rectangle 1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547813" y="1639888"/>
            <a:ext cx="1298575" cy="2778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Ctr="1">
            <a:spAutoFit/>
          </a:bodyPr>
          <a:lstStyle/>
          <a:p>
            <a:pPr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800" kern="0" dirty="0">
                <a:solidFill>
                  <a:srgbClr val="000000"/>
                </a:solidFill>
              </a:rPr>
              <a:t>1ª ciclo</a:t>
            </a: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gray">
          <a:xfrm flipV="1">
            <a:off x="2112963" y="1987550"/>
            <a:ext cx="168275" cy="1174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rot="10800000" wrap="none" lIns="97722" tIns="48861" rIns="97722" bIns="48861" anchor="ctr"/>
          <a:lstStyle/>
          <a:p>
            <a:pPr algn="ctr" defTabSz="977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>
              <a:solidFill>
                <a:srgbClr val="000000"/>
              </a:solidFill>
            </a:endParaRPr>
          </a:p>
        </p:txBody>
      </p:sp>
      <p:sp>
        <p:nvSpPr>
          <p:cNvPr id="11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135438" y="1314450"/>
            <a:ext cx="1296987" cy="276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Ctr="1">
            <a:spAutoFit/>
          </a:bodyPr>
          <a:lstStyle/>
          <a:p>
            <a:pPr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800" kern="0" dirty="0">
                <a:solidFill>
                  <a:srgbClr val="000000"/>
                </a:solidFill>
              </a:rPr>
              <a:t>2ª ciclo</a:t>
            </a: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gray">
          <a:xfrm flipV="1">
            <a:off x="4700588" y="1662113"/>
            <a:ext cx="166687" cy="1174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rot="10800000" wrap="none" lIns="97722" tIns="48861" rIns="97722" bIns="48861" anchor="ctr"/>
          <a:lstStyle/>
          <a:p>
            <a:pPr algn="ctr" defTabSz="977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6942138" y="1074738"/>
            <a:ext cx="1295400" cy="276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Ctr="1">
            <a:spAutoFit/>
          </a:bodyPr>
          <a:lstStyle/>
          <a:p>
            <a:pPr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800" kern="0" dirty="0">
                <a:solidFill>
                  <a:srgbClr val="000000"/>
                </a:solidFill>
              </a:rPr>
              <a:t>3ª ciclo</a:t>
            </a: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gray">
          <a:xfrm flipV="1">
            <a:off x="7507288" y="1422400"/>
            <a:ext cx="163512" cy="1174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rot="10800000" wrap="none" lIns="97722" tIns="48861" rIns="97722" bIns="48861" anchor="ctr"/>
          <a:lstStyle/>
          <a:p>
            <a:pPr algn="ctr" defTabSz="977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>
              <a:solidFill>
                <a:srgbClr val="000000"/>
              </a:solidFill>
            </a:endParaRP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gray">
          <a:xfrm>
            <a:off x="3697288" y="2208213"/>
            <a:ext cx="2171700" cy="7381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600" b="0" kern="0" dirty="0">
                <a:solidFill>
                  <a:srgbClr val="000000"/>
                </a:solidFill>
              </a:rPr>
              <a:t>Projetos</a:t>
            </a:r>
            <a:r>
              <a:rPr lang="it-IT" sz="1600" kern="0" dirty="0">
                <a:solidFill>
                  <a:srgbClr val="000000"/>
                </a:solidFill>
              </a:rPr>
              <a:t> </a:t>
            </a:r>
            <a:r>
              <a:rPr lang="it-IT" sz="1600" b="0" kern="0" dirty="0">
                <a:solidFill>
                  <a:srgbClr val="000000"/>
                </a:solidFill>
              </a:rPr>
              <a:t>de infraestrutura </a:t>
            </a:r>
            <a:r>
              <a:rPr lang="it-IT" sz="1600" b="0" kern="0" dirty="0">
                <a:solidFill>
                  <a:srgbClr val="000000"/>
                </a:solidFill>
              </a:rPr>
              <a:t>de </a:t>
            </a:r>
            <a:r>
              <a:rPr lang="it-IT" sz="1600" kern="0" dirty="0">
                <a:solidFill>
                  <a:srgbClr val="000000"/>
                </a:solidFill>
              </a:rPr>
              <a:t>suporte e </a:t>
            </a:r>
            <a:r>
              <a:rPr lang="it-IT" sz="1600" kern="0" dirty="0">
                <a:solidFill>
                  <a:srgbClr val="000000"/>
                </a:solidFill>
              </a:rPr>
              <a:t>serviços</a:t>
            </a:r>
            <a:endParaRPr lang="it-IT" sz="1600" kern="0" dirty="0">
              <a:solidFill>
                <a:srgbClr val="000000"/>
              </a:solidFill>
            </a:endParaRP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gray">
          <a:xfrm>
            <a:off x="6581775" y="2098675"/>
            <a:ext cx="2014538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rgbClr val="000000"/>
                </a:solidFill>
              </a:rPr>
              <a:t>Operação e ações específicas</a:t>
            </a:r>
            <a:endParaRPr lang="it-IT" sz="1600" b="0" kern="0" dirty="0">
              <a:solidFill>
                <a:srgbClr val="000000"/>
              </a:solidFill>
            </a:endParaRPr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gray">
          <a:xfrm>
            <a:off x="1031875" y="3446463"/>
            <a:ext cx="2330450" cy="1508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126000" indent="-1260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92075" algn="l"/>
              </a:tabLst>
              <a:defRPr/>
            </a:pPr>
            <a:r>
              <a:rPr lang="it-IT" sz="1400" kern="0" dirty="0">
                <a:solidFill>
                  <a:srgbClr val="000000"/>
                </a:solidFill>
              </a:rPr>
              <a:t>Definição de projetos </a:t>
            </a:r>
            <a:r>
              <a:rPr lang="it-IT" sz="1400" b="0" kern="0" dirty="0">
                <a:solidFill>
                  <a:srgbClr val="000000"/>
                </a:solidFill>
              </a:rPr>
              <a:t>- assinados </a:t>
            </a:r>
            <a:r>
              <a:rPr lang="it-IT" sz="1400" b="0" kern="0" dirty="0">
                <a:solidFill>
                  <a:srgbClr val="000000"/>
                </a:solidFill>
              </a:rPr>
              <a:t>na Matriz de </a:t>
            </a:r>
            <a:r>
              <a:rPr lang="it-IT" sz="1400" b="0" kern="0" dirty="0">
                <a:solidFill>
                  <a:srgbClr val="000000"/>
                </a:solidFill>
              </a:rPr>
              <a:t>Responsabilidades:</a:t>
            </a:r>
            <a:endParaRPr lang="it-IT" sz="1400" b="0" kern="0" dirty="0">
              <a:solidFill>
                <a:srgbClr val="000000"/>
              </a:solidFill>
            </a:endParaRP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12 </a:t>
            </a:r>
            <a:r>
              <a:rPr lang="it-IT" sz="1400" b="0" kern="0" dirty="0">
                <a:solidFill>
                  <a:srgbClr val="000000"/>
                </a:solidFill>
              </a:rPr>
              <a:t>estádios</a:t>
            </a:r>
            <a:endParaRPr lang="it-IT" sz="1400" b="0" kern="0" dirty="0">
              <a:solidFill>
                <a:srgbClr val="000000"/>
              </a:solidFill>
            </a:endParaRP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50 em mobilidade urbana 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25 </a:t>
            </a:r>
            <a:r>
              <a:rPr lang="it-IT" sz="1400" b="0" kern="0" dirty="0">
                <a:solidFill>
                  <a:srgbClr val="000000"/>
                </a:solidFill>
              </a:rPr>
              <a:t>em 13 </a:t>
            </a:r>
            <a:r>
              <a:rPr lang="it-IT" sz="1400" b="0" kern="0" dirty="0">
                <a:solidFill>
                  <a:srgbClr val="000000"/>
                </a:solidFill>
              </a:rPr>
              <a:t>aeroportos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7 em </a:t>
            </a:r>
            <a:r>
              <a:rPr lang="it-IT" sz="1400" b="0" kern="0" dirty="0">
                <a:solidFill>
                  <a:srgbClr val="000000"/>
                </a:solidFill>
              </a:rPr>
              <a:t>portos</a:t>
            </a: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gray">
          <a:xfrm>
            <a:off x="3617913" y="3446463"/>
            <a:ext cx="2330450" cy="21542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126000" indent="-126000" defTabSz="1073150" fontAlgn="auto"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Em </a:t>
            </a:r>
            <a:r>
              <a:rPr lang="it-IT" sz="1400" kern="0" dirty="0">
                <a:solidFill>
                  <a:srgbClr val="000000"/>
                </a:solidFill>
              </a:rPr>
              <a:t>discussão:</a:t>
            </a:r>
            <a:endParaRPr lang="it-IT" sz="1400" b="0" kern="0" dirty="0">
              <a:solidFill>
                <a:srgbClr val="000000"/>
              </a:solidFill>
            </a:endParaRP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Segurança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Infraestrutura turística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Telecomunicações e TI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Energia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Saúde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Sustentabilidade ambiental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Promoção e comunicação do país</a:t>
            </a:r>
          </a:p>
        </p:txBody>
      </p:sp>
      <p:sp>
        <p:nvSpPr>
          <p:cNvPr id="19" name="Rectangle 26"/>
          <p:cNvSpPr>
            <a:spLocks noChangeArrowheads="1"/>
          </p:cNvSpPr>
          <p:nvPr/>
        </p:nvSpPr>
        <p:spPr bwMode="gray">
          <a:xfrm>
            <a:off x="6092825" y="3446463"/>
            <a:ext cx="2994025" cy="19383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126000" indent="-126000" defTabSz="1073150" fontAlgn="auto"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A </a:t>
            </a:r>
            <a:r>
              <a:rPr lang="it-IT" sz="1400" kern="0" dirty="0">
                <a:solidFill>
                  <a:srgbClr val="000000"/>
                </a:solidFill>
              </a:rPr>
              <a:t>serem discutidos</a:t>
            </a:r>
            <a:r>
              <a:rPr lang="it-IT" sz="1400" b="0" kern="0" dirty="0">
                <a:solidFill>
                  <a:srgbClr val="000000"/>
                </a:solidFill>
              </a:rPr>
              <a:t>:</a:t>
            </a:r>
            <a:endParaRPr lang="it-IT" sz="1400" b="0" kern="0" dirty="0">
              <a:solidFill>
                <a:srgbClr val="000000"/>
              </a:solidFill>
            </a:endParaRP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Malha aérea, operação aeroportuária e portuária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Transporte e mobilidade urbana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Fornecimento de energia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Saúde, prevenção e pronto-socorro</a:t>
            </a:r>
          </a:p>
          <a:p>
            <a:pPr marL="237600" lvl="1" indent="-100800" defTabSz="10731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-"/>
              <a:tabLst>
                <a:tab pos="92075" algn="l"/>
              </a:tabLst>
              <a:defRPr/>
            </a:pPr>
            <a:r>
              <a:rPr lang="it-IT" sz="1400" b="0" kern="0" dirty="0">
                <a:solidFill>
                  <a:srgbClr val="000000"/>
                </a:solidFill>
              </a:rPr>
              <a:t>Estruturas temporárias para a Copa</a:t>
            </a:r>
          </a:p>
        </p:txBody>
      </p:sp>
      <p:cxnSp>
        <p:nvCxnSpPr>
          <p:cNvPr id="52242" name="Straight Arrow Connector 19"/>
          <p:cNvCxnSpPr>
            <a:cxnSpLocks noChangeShapeType="1"/>
          </p:cNvCxnSpPr>
          <p:nvPr/>
        </p:nvCxnSpPr>
        <p:spPr bwMode="auto">
          <a:xfrm>
            <a:off x="1171575" y="6015038"/>
            <a:ext cx="2187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52243" name="Straight Arrow Connector 20"/>
          <p:cNvCxnSpPr>
            <a:cxnSpLocks noChangeShapeType="1"/>
          </p:cNvCxnSpPr>
          <p:nvPr/>
        </p:nvCxnSpPr>
        <p:spPr bwMode="auto">
          <a:xfrm>
            <a:off x="3640138" y="6015038"/>
            <a:ext cx="25288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52244" name="Straight Arrow Connector 21"/>
          <p:cNvCxnSpPr>
            <a:cxnSpLocks noChangeShapeType="1"/>
          </p:cNvCxnSpPr>
          <p:nvPr/>
        </p:nvCxnSpPr>
        <p:spPr bwMode="auto">
          <a:xfrm>
            <a:off x="6450013" y="6015038"/>
            <a:ext cx="25273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3" name="Rectangle 22"/>
          <p:cNvSpPr>
            <a:spLocks noChangeArrowheads="1"/>
          </p:cNvSpPr>
          <p:nvPr/>
        </p:nvSpPr>
        <p:spPr bwMode="gray">
          <a:xfrm>
            <a:off x="1751013" y="5907088"/>
            <a:ext cx="1028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kern="0" dirty="0">
                <a:solidFill>
                  <a:srgbClr val="000000"/>
                </a:solidFill>
              </a:rPr>
              <a:t>2009-2010</a:t>
            </a:r>
            <a:endParaRPr lang="it-IT" sz="1400" b="0" kern="0" dirty="0">
              <a:solidFill>
                <a:srgbClr val="000000"/>
              </a:solidFill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gray">
          <a:xfrm>
            <a:off x="3836988" y="5907088"/>
            <a:ext cx="211137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kern="0" dirty="0">
                <a:solidFill>
                  <a:srgbClr val="000000"/>
                </a:solidFill>
              </a:rPr>
              <a:t>2010 – 2011</a:t>
            </a:r>
            <a:endParaRPr lang="it-IT" sz="1400" b="0" kern="0" dirty="0">
              <a:solidFill>
                <a:srgbClr val="000000"/>
              </a:solidFill>
            </a:endParaRPr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gray">
          <a:xfrm>
            <a:off x="7054850" y="5907088"/>
            <a:ext cx="13176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kern="0" dirty="0">
                <a:solidFill>
                  <a:srgbClr val="000000"/>
                </a:solidFill>
              </a:rPr>
              <a:t>2011-2013</a:t>
            </a:r>
            <a:endParaRPr lang="it-IT" sz="1400" b="0" kern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304800" y="217488"/>
            <a:ext cx="8848725" cy="677862"/>
          </a:xfrm>
        </p:spPr>
        <p:txBody>
          <a:bodyPr/>
          <a:lstStyle/>
          <a:p>
            <a:r>
              <a:rPr lang="pt-BR" smtClean="0"/>
              <a:t>Estruturas do Governo Federal para definição e coordenação das ações</a:t>
            </a:r>
            <a:endParaRPr lang="en-US" smtClean="0"/>
          </a:p>
        </p:txBody>
      </p:sp>
      <p:sp>
        <p:nvSpPr>
          <p:cNvPr id="47106" name="AutoShape 24"/>
          <p:cNvSpPr>
            <a:spLocks noChangeArrowheads="1"/>
          </p:cNvSpPr>
          <p:nvPr/>
        </p:nvSpPr>
        <p:spPr bwMode="auto">
          <a:xfrm>
            <a:off x="5810250" y="2286000"/>
            <a:ext cx="3817938" cy="1230313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0" lvl="1">
              <a:lnSpc>
                <a:spcPct val="115000"/>
              </a:lnSpc>
              <a:spcBef>
                <a:spcPct val="40000"/>
              </a:spcBef>
              <a:buFont typeface="Arial" charset="0"/>
              <a:buNone/>
            </a:pP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Definir, aprovar e supervisionar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as ações do Governo Brasileiro para a realização da Copa</a:t>
            </a:r>
            <a:endParaRPr lang="es-ES_tradnl" sz="1600" b="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47107" name="Oval 31"/>
          <p:cNvSpPr>
            <a:spLocks noChangeArrowheads="1"/>
          </p:cNvSpPr>
          <p:nvPr/>
        </p:nvSpPr>
        <p:spPr bwMode="auto">
          <a:xfrm>
            <a:off x="7234238" y="1228725"/>
            <a:ext cx="277812" cy="153988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en-US" sz="1600" b="0"/>
          </a:p>
        </p:txBody>
      </p:sp>
      <p:sp>
        <p:nvSpPr>
          <p:cNvPr id="47108" name="AutoShape 24"/>
          <p:cNvSpPr>
            <a:spLocks noChangeArrowheads="1"/>
          </p:cNvSpPr>
          <p:nvPr/>
        </p:nvSpPr>
        <p:spPr bwMode="auto">
          <a:xfrm>
            <a:off x="7566025" y="1004888"/>
            <a:ext cx="2339975" cy="552450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82550" indent="-82550">
              <a:spcBef>
                <a:spcPct val="10000"/>
              </a:spcBef>
            </a:pPr>
            <a:r>
              <a:rPr lang="es-ES_tradnl" b="0">
                <a:solidFill>
                  <a:srgbClr val="000000"/>
                </a:solidFill>
                <a:ea typeface="MS PGothic"/>
                <a:cs typeface="MS PGothic"/>
              </a:rPr>
              <a:t>CGCOPA (Comitê Gestor) </a:t>
            </a:r>
          </a:p>
          <a:p>
            <a:pPr marL="82550" indent="-82550">
              <a:spcBef>
                <a:spcPct val="10000"/>
              </a:spcBef>
            </a:pPr>
            <a:r>
              <a:rPr lang="es-ES_tradnl" b="0">
                <a:solidFill>
                  <a:srgbClr val="000000"/>
                </a:solidFill>
                <a:ea typeface="MS PGothic"/>
                <a:cs typeface="MS PGothic"/>
              </a:rPr>
              <a:t>GECOPA (Grupo Executivo)</a:t>
            </a:r>
          </a:p>
        </p:txBody>
      </p:sp>
      <p:sp>
        <p:nvSpPr>
          <p:cNvPr id="47109" name="Oval 33"/>
          <p:cNvSpPr>
            <a:spLocks noChangeArrowheads="1"/>
          </p:cNvSpPr>
          <p:nvPr/>
        </p:nvSpPr>
        <p:spPr bwMode="auto">
          <a:xfrm>
            <a:off x="7234238" y="1000125"/>
            <a:ext cx="277812" cy="153988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en-US" sz="1600" b="0"/>
          </a:p>
        </p:txBody>
      </p:sp>
      <p:sp>
        <p:nvSpPr>
          <p:cNvPr id="47110" name="AutoShape 34"/>
          <p:cNvSpPr>
            <a:spLocks noChangeArrowheads="1"/>
          </p:cNvSpPr>
          <p:nvPr/>
        </p:nvSpPr>
        <p:spPr bwMode="auto">
          <a:xfrm rot="5400000">
            <a:off x="4982369" y="3124994"/>
            <a:ext cx="1109662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pt-BR"/>
          </a:p>
        </p:txBody>
      </p:sp>
      <p:sp>
        <p:nvSpPr>
          <p:cNvPr id="47111" name="AutoShape 24"/>
          <p:cNvSpPr>
            <a:spLocks noChangeArrowheads="1"/>
          </p:cNvSpPr>
          <p:nvPr/>
        </p:nvSpPr>
        <p:spPr bwMode="auto">
          <a:xfrm>
            <a:off x="306388" y="963613"/>
            <a:ext cx="6008687" cy="247650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82550" indent="-82550">
              <a:lnSpc>
                <a:spcPct val="115000"/>
              </a:lnSpc>
              <a:spcBef>
                <a:spcPct val="40000"/>
              </a:spcBef>
            </a:pPr>
            <a:r>
              <a:rPr lang="es-ES_tradnl" sz="1400" b="0">
                <a:solidFill>
                  <a:srgbClr val="000000"/>
                </a:solidFill>
                <a:ea typeface="MS PGothic"/>
                <a:cs typeface="MS PGothic"/>
              </a:rPr>
              <a:t>Definição pelo decreto do Presidente da República de 14 de janeiro de 2010</a:t>
            </a:r>
            <a:endParaRPr lang="pt-BR" sz="1400" b="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47112" name="AutoShape 36"/>
          <p:cNvSpPr>
            <a:spLocks noChangeArrowheads="1"/>
          </p:cNvSpPr>
          <p:nvPr/>
        </p:nvSpPr>
        <p:spPr bwMode="auto">
          <a:xfrm rot="5400000">
            <a:off x="4982368" y="5126832"/>
            <a:ext cx="1109663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pt-BR"/>
          </a:p>
        </p:txBody>
      </p:sp>
      <p:sp>
        <p:nvSpPr>
          <p:cNvPr id="47113" name="AutoShape 24"/>
          <p:cNvSpPr>
            <a:spLocks noChangeArrowheads="1"/>
          </p:cNvSpPr>
          <p:nvPr/>
        </p:nvSpPr>
        <p:spPr bwMode="auto">
          <a:xfrm>
            <a:off x="5810250" y="4457700"/>
            <a:ext cx="3817938" cy="1233488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0" lvl="1">
              <a:lnSpc>
                <a:spcPct val="115000"/>
              </a:lnSpc>
              <a:spcBef>
                <a:spcPct val="40000"/>
              </a:spcBef>
              <a:buFont typeface="Arial" charset="0"/>
              <a:buNone/>
            </a:pP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Coordenar e consolidar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</a:t>
            </a: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as ações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, </a:t>
            </a: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estabelecer metas e monitorar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os resultados de implementação e execução do das ações para a Copa</a:t>
            </a: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5810250" y="4164013"/>
            <a:ext cx="3817938" cy="3206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6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>
              <a:defRPr/>
            </a:pPr>
            <a:r>
              <a:rPr lang="pt-BR" sz="1600" dirty="0">
                <a:solidFill>
                  <a:schemeClr val="bg1"/>
                </a:solidFill>
                <a:ea typeface="MS PGothic" pitchFamily="34" charset="-128"/>
              </a:rPr>
              <a:t>Objetivos do GECOPA</a:t>
            </a: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810250" y="1985963"/>
            <a:ext cx="3817938" cy="3206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anchor="ctr"/>
          <a:lstStyle/>
          <a:p>
            <a:pPr marL="1588" lvl="1">
              <a:defRPr/>
            </a:pPr>
            <a:r>
              <a:rPr lang="pt-BR" sz="1600" dirty="0">
                <a:solidFill>
                  <a:schemeClr val="bg1"/>
                </a:solidFill>
                <a:ea typeface="MS PGothic" pitchFamily="34" charset="-128"/>
              </a:rPr>
              <a:t>Objetivos do CGCOPA</a:t>
            </a:r>
          </a:p>
        </p:txBody>
      </p:sp>
      <p:grpSp>
        <p:nvGrpSpPr>
          <p:cNvPr id="47116" name="Group 171"/>
          <p:cNvGrpSpPr>
            <a:grpSpLocks/>
          </p:cNvGrpSpPr>
          <p:nvPr/>
        </p:nvGrpSpPr>
        <p:grpSpPr bwMode="auto">
          <a:xfrm>
            <a:off x="325438" y="1390650"/>
            <a:ext cx="5002212" cy="4908550"/>
            <a:chOff x="423236" y="1241060"/>
            <a:chExt cx="5002272" cy="4909484"/>
          </a:xfrm>
        </p:grpSpPr>
        <p:sp>
          <p:nvSpPr>
            <p:cNvPr id="15" name="Freeform 14"/>
            <p:cNvSpPr/>
            <p:nvPr/>
          </p:nvSpPr>
          <p:spPr>
            <a:xfrm>
              <a:off x="2629887" y="1241060"/>
              <a:ext cx="588969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311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ME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3226795" y="1323626"/>
              <a:ext cx="588969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311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C</a:t>
              </a:r>
              <a:r>
                <a:rPr lang="en-US" sz="14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780838" y="1563384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MF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4247569" y="1942869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AGU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95236" y="2435087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CGU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4796850" y="3003520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GSI</a:t>
              </a:r>
            </a:p>
          </p:txBody>
        </p:sp>
        <p:sp>
          <p:nvSpPr>
            <p:cNvPr id="21" name="Freeform 20"/>
            <p:cNvSpPr/>
            <p:nvPr/>
          </p:nvSpPr>
          <p:spPr>
            <a:xfrm>
              <a:off x="4838126" y="3605298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schemeClr val="tx1"/>
                  </a:solidFill>
                </a:rPr>
                <a:t>MCid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4715887" y="4194372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MCT</a:t>
              </a:r>
            </a:p>
          </p:txBody>
        </p:sp>
        <p:sp>
          <p:nvSpPr>
            <p:cNvPr id="23" name="Freeform 22"/>
            <p:cNvSpPr/>
            <p:nvPr/>
          </p:nvSpPr>
          <p:spPr>
            <a:xfrm>
              <a:off x="4438071" y="4729462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MC</a:t>
              </a:r>
            </a:p>
          </p:txBody>
        </p:sp>
        <p:sp>
          <p:nvSpPr>
            <p:cNvPr id="24" name="Freeform 23"/>
            <p:cNvSpPr/>
            <p:nvPr/>
          </p:nvSpPr>
          <p:spPr>
            <a:xfrm>
              <a:off x="4026904" y="5169282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schemeClr val="tx1"/>
                  </a:solidFill>
                </a:rPr>
                <a:t>MinC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3512548" y="5483667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MD</a:t>
              </a:r>
            </a:p>
          </p:txBody>
        </p:sp>
        <p:sp>
          <p:nvSpPr>
            <p:cNvPr id="26" name="Freeform 25"/>
            <p:cNvSpPr/>
            <p:nvPr/>
          </p:nvSpPr>
          <p:spPr>
            <a:xfrm>
              <a:off x="2931516" y="5645623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MDIC</a:t>
              </a: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329846" y="5645623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MJ</a:t>
              </a:r>
            </a:p>
          </p:txBody>
        </p:sp>
        <p:sp>
          <p:nvSpPr>
            <p:cNvPr id="28" name="Freeform 27"/>
            <p:cNvSpPr/>
            <p:nvPr/>
          </p:nvSpPr>
          <p:spPr>
            <a:xfrm>
              <a:off x="1748814" y="5483667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MMA</a:t>
              </a:r>
            </a:p>
          </p:txBody>
        </p:sp>
        <p:sp>
          <p:nvSpPr>
            <p:cNvPr id="29" name="Freeform 28"/>
            <p:cNvSpPr/>
            <p:nvPr/>
          </p:nvSpPr>
          <p:spPr>
            <a:xfrm>
              <a:off x="1234458" y="5169282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MRE</a:t>
              </a:r>
            </a:p>
          </p:txBody>
        </p:sp>
        <p:sp>
          <p:nvSpPr>
            <p:cNvPr id="30" name="Freeform 29"/>
            <p:cNvSpPr/>
            <p:nvPr/>
          </p:nvSpPr>
          <p:spPr>
            <a:xfrm>
              <a:off x="823291" y="4729462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MS</a:t>
              </a:r>
            </a:p>
          </p:txBody>
        </p:sp>
        <p:sp>
          <p:nvSpPr>
            <p:cNvPr id="31" name="Freeform 30"/>
            <p:cNvSpPr/>
            <p:nvPr/>
          </p:nvSpPr>
          <p:spPr>
            <a:xfrm>
              <a:off x="545474" y="4194372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MTE</a:t>
              </a:r>
            </a:p>
          </p:txBody>
        </p:sp>
        <p:sp>
          <p:nvSpPr>
            <p:cNvPr id="32" name="Freeform 31"/>
            <p:cNvSpPr/>
            <p:nvPr/>
          </p:nvSpPr>
          <p:spPr>
            <a:xfrm>
              <a:off x="423236" y="3605298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MT</a:t>
              </a:r>
            </a:p>
          </p:txBody>
        </p:sp>
        <p:sp>
          <p:nvSpPr>
            <p:cNvPr id="33" name="Freeform 32"/>
            <p:cNvSpPr/>
            <p:nvPr/>
          </p:nvSpPr>
          <p:spPr>
            <a:xfrm>
              <a:off x="464511" y="3003520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SEP</a:t>
              </a:r>
            </a:p>
          </p:txBody>
        </p:sp>
        <p:sp>
          <p:nvSpPr>
            <p:cNvPr id="34" name="Freeform 33"/>
            <p:cNvSpPr/>
            <p:nvPr/>
          </p:nvSpPr>
          <p:spPr>
            <a:xfrm>
              <a:off x="666126" y="2435087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SDH</a:t>
              </a:r>
            </a:p>
          </p:txBody>
        </p:sp>
        <p:sp>
          <p:nvSpPr>
            <p:cNvPr id="35" name="Freeform 34"/>
            <p:cNvSpPr/>
            <p:nvPr/>
          </p:nvSpPr>
          <p:spPr>
            <a:xfrm>
              <a:off x="1013793" y="1942869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311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SPPIR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1480524" y="1563384"/>
              <a:ext cx="587382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311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MP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2032980" y="1323626"/>
              <a:ext cx="588969" cy="504921"/>
            </a:xfrm>
            <a:custGeom>
              <a:avLst/>
              <a:gdLst>
                <a:gd name="connsiteX0" fmla="*/ 0 w 367605"/>
                <a:gd name="connsiteY0" fmla="*/ 183803 h 367605"/>
                <a:gd name="connsiteX1" fmla="*/ 183803 w 367605"/>
                <a:gd name="connsiteY1" fmla="*/ 0 h 367605"/>
                <a:gd name="connsiteX2" fmla="*/ 367606 w 367605"/>
                <a:gd name="connsiteY2" fmla="*/ 183803 h 367605"/>
                <a:gd name="connsiteX3" fmla="*/ 183803 w 367605"/>
                <a:gd name="connsiteY3" fmla="*/ 367606 h 367605"/>
                <a:gd name="connsiteX4" fmla="*/ 0 w 367605"/>
                <a:gd name="connsiteY4" fmla="*/ 183803 h 36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605" h="367605">
                  <a:moveTo>
                    <a:pt x="0" y="183803"/>
                  </a:moveTo>
                  <a:cubicBezTo>
                    <a:pt x="0" y="82291"/>
                    <a:pt x="82291" y="0"/>
                    <a:pt x="183803" y="0"/>
                  </a:cubicBezTo>
                  <a:cubicBezTo>
                    <a:pt x="285315" y="0"/>
                    <a:pt x="367606" y="82291"/>
                    <a:pt x="367606" y="183803"/>
                  </a:cubicBezTo>
                  <a:cubicBezTo>
                    <a:pt x="367606" y="285315"/>
                    <a:pt x="285315" y="367606"/>
                    <a:pt x="183803" y="367606"/>
                  </a:cubicBezTo>
                  <a:cubicBezTo>
                    <a:pt x="82291" y="367606"/>
                    <a:pt x="0" y="285315"/>
                    <a:pt x="0" y="18380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3111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dirty="0" err="1">
                  <a:solidFill>
                    <a:schemeClr val="tx1"/>
                  </a:solidFill>
                </a:rPr>
                <a:t>MTur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7117" name="AutoShape 3"/>
          <p:cNvSpPr>
            <a:spLocks noChangeArrowheads="1"/>
          </p:cNvSpPr>
          <p:nvPr/>
        </p:nvSpPr>
        <p:spPr bwMode="auto">
          <a:xfrm>
            <a:off x="1873250" y="3152775"/>
            <a:ext cx="1892300" cy="1571625"/>
          </a:xfrm>
          <a:prstGeom prst="octagon">
            <a:avLst>
              <a:gd name="adj" fmla="val 29287"/>
            </a:avLst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pt-BR" sz="1800"/>
              <a:t>Ações do Governo Brasileiro</a:t>
            </a:r>
          </a:p>
        </p:txBody>
      </p:sp>
      <p:grpSp>
        <p:nvGrpSpPr>
          <p:cNvPr id="47118" name="Group 199"/>
          <p:cNvGrpSpPr>
            <a:grpSpLocks/>
          </p:cNvGrpSpPr>
          <p:nvPr/>
        </p:nvGrpSpPr>
        <p:grpSpPr bwMode="auto">
          <a:xfrm>
            <a:off x="1274763" y="2501900"/>
            <a:ext cx="3089275" cy="2846388"/>
            <a:chOff x="1579479" y="2328144"/>
            <a:chExt cx="2692400" cy="2481263"/>
          </a:xfrm>
        </p:grpSpPr>
        <p:sp>
          <p:nvSpPr>
            <p:cNvPr id="47119" name="AutoShape 24"/>
            <p:cNvSpPr>
              <a:spLocks noChangeArrowheads="1"/>
            </p:cNvSpPr>
            <p:nvPr/>
          </p:nvSpPr>
          <p:spPr bwMode="auto">
            <a:xfrm>
              <a:off x="2673267" y="2328144"/>
              <a:ext cx="463550" cy="441325"/>
            </a:xfrm>
            <a:prstGeom prst="downArrow">
              <a:avLst>
                <a:gd name="adj1" fmla="val 54796"/>
                <a:gd name="adj2" fmla="val 42806"/>
              </a:avLst>
            </a:prstGeom>
            <a:noFill/>
            <a:ln w="9525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pt-BR"/>
            </a:p>
          </p:txBody>
        </p:sp>
        <p:sp>
          <p:nvSpPr>
            <p:cNvPr id="47120" name="AutoShape 25"/>
            <p:cNvSpPr>
              <a:spLocks noChangeArrowheads="1"/>
            </p:cNvSpPr>
            <p:nvPr/>
          </p:nvSpPr>
          <p:spPr bwMode="auto">
            <a:xfrm rot="10800000">
              <a:off x="2673267" y="4368082"/>
              <a:ext cx="463550" cy="441325"/>
            </a:xfrm>
            <a:prstGeom prst="downArrow">
              <a:avLst>
                <a:gd name="adj1" fmla="val 54796"/>
                <a:gd name="adj2" fmla="val 42806"/>
              </a:avLst>
            </a:prstGeom>
            <a:noFill/>
            <a:ln w="9525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/>
            <a:p>
              <a:endParaRPr lang="pt-BR"/>
            </a:p>
          </p:txBody>
        </p:sp>
        <p:sp>
          <p:nvSpPr>
            <p:cNvPr id="47121" name="AutoShape 26"/>
            <p:cNvSpPr>
              <a:spLocks noChangeArrowheads="1"/>
            </p:cNvSpPr>
            <p:nvPr/>
          </p:nvSpPr>
          <p:spPr bwMode="auto">
            <a:xfrm rot="5400000">
              <a:off x="3819442" y="3312394"/>
              <a:ext cx="463550" cy="441325"/>
            </a:xfrm>
            <a:prstGeom prst="downArrow">
              <a:avLst>
                <a:gd name="adj1" fmla="val 54796"/>
                <a:gd name="adj2" fmla="val 42806"/>
              </a:avLst>
            </a:prstGeom>
            <a:noFill/>
            <a:ln w="9525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rot="10800000" vert="eaVert" wrap="none" lIns="0" tIns="0" rIns="0" bIns="0" anchor="ctr"/>
            <a:lstStyle/>
            <a:p>
              <a:endParaRPr lang="pt-BR"/>
            </a:p>
          </p:txBody>
        </p:sp>
        <p:sp>
          <p:nvSpPr>
            <p:cNvPr id="47122" name="AutoShape 27"/>
            <p:cNvSpPr>
              <a:spLocks noChangeArrowheads="1"/>
            </p:cNvSpPr>
            <p:nvPr/>
          </p:nvSpPr>
          <p:spPr bwMode="auto">
            <a:xfrm rot="-5400000">
              <a:off x="1568367" y="3312394"/>
              <a:ext cx="463550" cy="441325"/>
            </a:xfrm>
            <a:prstGeom prst="downArrow">
              <a:avLst>
                <a:gd name="adj1" fmla="val 54796"/>
                <a:gd name="adj2" fmla="val 42806"/>
              </a:avLst>
            </a:prstGeom>
            <a:noFill/>
            <a:ln w="9525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eaVert" wrap="none" lIns="0" tIns="0" rIns="0" bIns="0" anchor="ctr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304800" y="217488"/>
            <a:ext cx="8848725" cy="677862"/>
          </a:xfrm>
        </p:spPr>
        <p:txBody>
          <a:bodyPr/>
          <a:lstStyle/>
          <a:p>
            <a:r>
              <a:rPr lang="pt-BR" smtClean="0"/>
              <a:t>Câmaras temáticas para discussão dos temas de maior importância para a Copa</a:t>
            </a:r>
            <a:endParaRPr lang="en-US" smtClean="0"/>
          </a:p>
        </p:txBody>
      </p:sp>
      <p:sp>
        <p:nvSpPr>
          <p:cNvPr id="48130" name="Rectangle 29"/>
          <p:cNvSpPr>
            <a:spLocks noChangeArrowheads="1"/>
          </p:cNvSpPr>
          <p:nvPr/>
        </p:nvSpPr>
        <p:spPr bwMode="auto">
          <a:xfrm>
            <a:off x="411163" y="1243013"/>
            <a:ext cx="3148012" cy="3206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28405A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600">
                <a:solidFill>
                  <a:schemeClr val="bg1"/>
                </a:solidFill>
                <a:ea typeface="MS PGothic"/>
                <a:cs typeface="MS PGothic"/>
              </a:rPr>
              <a:t>Câmaras Temáticas</a:t>
            </a:r>
          </a:p>
        </p:txBody>
      </p:sp>
      <p:sp>
        <p:nvSpPr>
          <p:cNvPr id="48131" name="Rectangle 29"/>
          <p:cNvSpPr>
            <a:spLocks noChangeArrowheads="1"/>
          </p:cNvSpPr>
          <p:nvPr/>
        </p:nvSpPr>
        <p:spPr bwMode="auto">
          <a:xfrm>
            <a:off x="3817938" y="1243013"/>
            <a:ext cx="3148012" cy="3206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28405A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600">
                <a:solidFill>
                  <a:schemeClr val="bg1"/>
                </a:solidFill>
                <a:ea typeface="MS PGothic"/>
                <a:cs typeface="MS PGothic"/>
              </a:rPr>
              <a:t>Coordenação das ações</a:t>
            </a:r>
          </a:p>
        </p:txBody>
      </p:sp>
      <p:sp>
        <p:nvSpPr>
          <p:cNvPr id="48132" name="AutoShape 11"/>
          <p:cNvSpPr>
            <a:spLocks noChangeArrowheads="1"/>
          </p:cNvSpPr>
          <p:nvPr/>
        </p:nvSpPr>
        <p:spPr bwMode="auto">
          <a:xfrm>
            <a:off x="4373563" y="1943100"/>
            <a:ext cx="1882775" cy="1393825"/>
          </a:xfrm>
          <a:prstGeom prst="homePlate">
            <a:avLst>
              <a:gd name="adj" fmla="val 0"/>
            </a:avLst>
          </a:prstGeom>
          <a:noFill/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18000" rIns="18000" anchor="ctr" anchorCtr="1"/>
          <a:lstStyle/>
          <a:p>
            <a:pPr algn="ctr">
              <a:spcBef>
                <a:spcPct val="30000"/>
              </a:spcBef>
            </a:pP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CGCOPA 2014</a:t>
            </a:r>
          </a:p>
          <a:p>
            <a:pPr algn="ctr">
              <a:spcBef>
                <a:spcPct val="30000"/>
              </a:spcBef>
            </a:pP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+</a:t>
            </a:r>
          </a:p>
          <a:p>
            <a:pPr algn="ctr">
              <a:spcBef>
                <a:spcPct val="30000"/>
              </a:spcBef>
            </a:pP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Comitê de Responsabilidade das cidades-sede</a:t>
            </a:r>
          </a:p>
        </p:txBody>
      </p:sp>
      <p:sp>
        <p:nvSpPr>
          <p:cNvPr id="48133" name="AutoShape 24"/>
          <p:cNvSpPr>
            <a:spLocks noChangeArrowheads="1"/>
          </p:cNvSpPr>
          <p:nvPr/>
        </p:nvSpPr>
        <p:spPr bwMode="auto">
          <a:xfrm>
            <a:off x="6507163" y="2352675"/>
            <a:ext cx="487362" cy="474663"/>
          </a:xfrm>
          <a:prstGeom prst="rightArrow">
            <a:avLst>
              <a:gd name="adj1" fmla="val 50000"/>
              <a:gd name="adj2" fmla="val 25669"/>
            </a:avLst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4" name="AutoShape 11"/>
          <p:cNvSpPr>
            <a:spLocks noChangeArrowheads="1"/>
          </p:cNvSpPr>
          <p:nvPr/>
        </p:nvSpPr>
        <p:spPr bwMode="auto">
          <a:xfrm>
            <a:off x="7234238" y="1925638"/>
            <a:ext cx="2297112" cy="1404937"/>
          </a:xfrm>
          <a:prstGeom prst="homePlate">
            <a:avLst>
              <a:gd name="adj" fmla="val 0"/>
            </a:avLst>
          </a:prstGeom>
          <a:noFill/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18000" rIns="18000" anchor="ctr" anchorCtr="1"/>
          <a:lstStyle/>
          <a:p>
            <a:pPr algn="ctr">
              <a:spcBef>
                <a:spcPct val="30000"/>
              </a:spcBef>
            </a:pP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Ações do Governo Brasileiro para a Copa 2014</a:t>
            </a:r>
          </a:p>
        </p:txBody>
      </p:sp>
      <p:sp>
        <p:nvSpPr>
          <p:cNvPr id="48135" name="AutoShape 26"/>
          <p:cNvSpPr>
            <a:spLocks noChangeArrowheads="1"/>
          </p:cNvSpPr>
          <p:nvPr/>
        </p:nvSpPr>
        <p:spPr bwMode="auto">
          <a:xfrm>
            <a:off x="3592513" y="2352675"/>
            <a:ext cx="487362" cy="474663"/>
          </a:xfrm>
          <a:prstGeom prst="rightArrow">
            <a:avLst>
              <a:gd name="adj1" fmla="val 50000"/>
              <a:gd name="adj2" fmla="val 25669"/>
            </a:avLst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AutoShape 24"/>
          <p:cNvSpPr>
            <a:spLocks noChangeArrowheads="1"/>
          </p:cNvSpPr>
          <p:nvPr/>
        </p:nvSpPr>
        <p:spPr bwMode="auto">
          <a:xfrm>
            <a:off x="4011613" y="4902200"/>
            <a:ext cx="5414962" cy="1282700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Missão:</a:t>
            </a:r>
          </a:p>
          <a:p>
            <a:pPr>
              <a:spcBef>
                <a:spcPct val="30000"/>
              </a:spcBef>
            </a:pP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Propor políticas públicas e soluções técnicas </a:t>
            </a: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necessárias, eficientes e transparentes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que garantam a formação de um </a:t>
            </a: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legado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alinhado aos interesses estratégicos do país a partir da </a:t>
            </a: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realização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</a:t>
            </a:r>
            <a:r>
              <a:rPr lang="pt-BR" sz="1600">
                <a:solidFill>
                  <a:srgbClr val="000000"/>
                </a:solidFill>
                <a:ea typeface="MS PGothic"/>
                <a:cs typeface="MS PGothic"/>
              </a:rPr>
              <a:t>exitosa</a:t>
            </a:r>
            <a:r>
              <a:rPr lang="pt-BR" sz="1600" b="0">
                <a:solidFill>
                  <a:srgbClr val="000000"/>
                </a:solidFill>
                <a:ea typeface="MS PGothic"/>
                <a:cs typeface="MS PGothic"/>
              </a:rPr>
              <a:t> da Copa do Mundo FIFA 2014</a:t>
            </a:r>
          </a:p>
        </p:txBody>
      </p:sp>
      <p:sp>
        <p:nvSpPr>
          <p:cNvPr id="48137" name="AutoShape 22"/>
          <p:cNvSpPr>
            <a:spLocks noChangeArrowheads="1"/>
          </p:cNvSpPr>
          <p:nvPr/>
        </p:nvSpPr>
        <p:spPr bwMode="auto">
          <a:xfrm rot="5400000" flipH="1">
            <a:off x="3251201" y="5478462"/>
            <a:ext cx="1054100" cy="130175"/>
          </a:xfrm>
          <a:prstGeom prst="triangle">
            <a:avLst>
              <a:gd name="adj" fmla="val 50000"/>
            </a:avLst>
          </a:prstGeom>
          <a:solidFill>
            <a:srgbClr val="3E628A"/>
          </a:solidFill>
          <a:ln w="9525">
            <a:solidFill>
              <a:srgbClr val="28405A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pt-BR" sz="1600">
              <a:ea typeface="MS PGothic"/>
              <a:cs typeface="MS PGothic"/>
            </a:endParaRPr>
          </a:p>
        </p:txBody>
      </p:sp>
      <p:pic>
        <p:nvPicPr>
          <p:cNvPr id="48138" name="Picture 29" descr="1198889877109_bigPhoto_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0163" y="3062288"/>
            <a:ext cx="7080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9" name="Text Box 29"/>
          <p:cNvSpPr txBox="1">
            <a:spLocks noChangeArrowheads="1"/>
          </p:cNvSpPr>
          <p:nvPr/>
        </p:nvSpPr>
        <p:spPr bwMode="auto">
          <a:xfrm>
            <a:off x="5421313" y="3751263"/>
            <a:ext cx="270827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pt-BR" sz="1600" b="0"/>
              <a:t>Formalização de responsabilidades das ações através da</a:t>
            </a:r>
            <a:r>
              <a:rPr lang="pt-BR" sz="1600"/>
              <a:t> Matriz </a:t>
            </a:r>
          </a:p>
          <a:p>
            <a:pPr algn="ctr"/>
            <a:r>
              <a:rPr lang="pt-BR" sz="1600"/>
              <a:t>de Responsabilidades</a:t>
            </a:r>
          </a:p>
        </p:txBody>
      </p:sp>
      <p:sp>
        <p:nvSpPr>
          <p:cNvPr id="48140" name="AutoShape 10"/>
          <p:cNvSpPr>
            <a:spLocks noChangeArrowheads="1"/>
          </p:cNvSpPr>
          <p:nvPr/>
        </p:nvSpPr>
        <p:spPr bwMode="auto">
          <a:xfrm>
            <a:off x="419100" y="1658938"/>
            <a:ext cx="3140075" cy="407987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Infraestrutura</a:t>
            </a:r>
            <a:endParaRPr lang="pt-BR" sz="1400" i="1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48141" name="AutoShape 10"/>
          <p:cNvSpPr>
            <a:spLocks noChangeArrowheads="1"/>
          </p:cNvSpPr>
          <p:nvPr/>
        </p:nvSpPr>
        <p:spPr bwMode="auto">
          <a:xfrm>
            <a:off x="419100" y="5073650"/>
            <a:ext cx="3140075" cy="407988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Saúde</a:t>
            </a:r>
          </a:p>
        </p:txBody>
      </p:sp>
      <p:sp>
        <p:nvSpPr>
          <p:cNvPr id="48142" name="AutoShape 10"/>
          <p:cNvSpPr>
            <a:spLocks noChangeArrowheads="1"/>
          </p:cNvSpPr>
          <p:nvPr/>
        </p:nvSpPr>
        <p:spPr bwMode="auto">
          <a:xfrm>
            <a:off x="419100" y="3122613"/>
            <a:ext cx="3140075" cy="407987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Meio Ambiente e Sustentabilidade</a:t>
            </a:r>
          </a:p>
        </p:txBody>
      </p:sp>
      <p:sp>
        <p:nvSpPr>
          <p:cNvPr id="48143" name="AutoShape 10"/>
          <p:cNvSpPr>
            <a:spLocks noChangeArrowheads="1"/>
          </p:cNvSpPr>
          <p:nvPr/>
        </p:nvSpPr>
        <p:spPr bwMode="auto">
          <a:xfrm>
            <a:off x="419100" y="2146300"/>
            <a:ext cx="3140075" cy="407988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Estádios 	</a:t>
            </a:r>
            <a:endParaRPr lang="pt-BR" sz="1400" i="1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48144" name="AutoShape 10"/>
          <p:cNvSpPr>
            <a:spLocks noChangeArrowheads="1"/>
          </p:cNvSpPr>
          <p:nvPr/>
        </p:nvSpPr>
        <p:spPr bwMode="auto">
          <a:xfrm>
            <a:off x="419100" y="2633663"/>
            <a:ext cx="3140075" cy="407987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Segurança</a:t>
            </a:r>
            <a:endParaRPr lang="pt-BR" sz="1400" i="1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48145" name="AutoShape 10"/>
          <p:cNvSpPr>
            <a:spLocks noChangeArrowheads="1"/>
          </p:cNvSpPr>
          <p:nvPr/>
        </p:nvSpPr>
        <p:spPr bwMode="auto">
          <a:xfrm>
            <a:off x="419100" y="3609975"/>
            <a:ext cx="3140075" cy="407988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Desenvolvimento Turístico</a:t>
            </a:r>
          </a:p>
        </p:txBody>
      </p:sp>
      <p:sp>
        <p:nvSpPr>
          <p:cNvPr id="48146" name="AutoShape 10"/>
          <p:cNvSpPr>
            <a:spLocks noChangeArrowheads="1"/>
          </p:cNvSpPr>
          <p:nvPr/>
        </p:nvSpPr>
        <p:spPr bwMode="auto">
          <a:xfrm>
            <a:off x="419100" y="5561013"/>
            <a:ext cx="3140075" cy="407987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Transparência</a:t>
            </a:r>
            <a:endParaRPr lang="pt-BR" sz="1400" i="1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48147" name="AutoShape 10"/>
          <p:cNvSpPr>
            <a:spLocks noChangeArrowheads="1"/>
          </p:cNvSpPr>
          <p:nvPr/>
        </p:nvSpPr>
        <p:spPr bwMode="auto">
          <a:xfrm>
            <a:off x="419100" y="4097338"/>
            <a:ext cx="3140075" cy="407987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Promoção Comercial e Tecnológica</a:t>
            </a:r>
          </a:p>
        </p:txBody>
      </p:sp>
      <p:sp>
        <p:nvSpPr>
          <p:cNvPr id="48148" name="AutoShape 10"/>
          <p:cNvSpPr>
            <a:spLocks noChangeArrowheads="1"/>
          </p:cNvSpPr>
          <p:nvPr/>
        </p:nvSpPr>
        <p:spPr bwMode="auto">
          <a:xfrm>
            <a:off x="8586788" y="1023938"/>
            <a:ext cx="150812" cy="111125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endParaRPr lang="es-ES_tradnl" sz="1600" i="1">
              <a:ea typeface="MS PGothic"/>
              <a:cs typeface="Arial" charset="0"/>
            </a:endParaRPr>
          </a:p>
        </p:txBody>
      </p:sp>
      <p:sp>
        <p:nvSpPr>
          <p:cNvPr id="48149" name="AutoShape 10"/>
          <p:cNvSpPr>
            <a:spLocks noChangeArrowheads="1"/>
          </p:cNvSpPr>
          <p:nvPr/>
        </p:nvSpPr>
        <p:spPr bwMode="auto">
          <a:xfrm>
            <a:off x="8788400" y="892175"/>
            <a:ext cx="966788" cy="4286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es-ES_tradnl" b="0">
                <a:solidFill>
                  <a:srgbClr val="000000"/>
                </a:solidFill>
                <a:ea typeface="MS PGothic"/>
                <a:cs typeface="Arial" charset="0"/>
              </a:rPr>
              <a:t>Lançadas</a:t>
            </a:r>
          </a:p>
        </p:txBody>
      </p:sp>
      <p:sp>
        <p:nvSpPr>
          <p:cNvPr id="48150" name="AutoShape 10"/>
          <p:cNvSpPr>
            <a:spLocks noChangeArrowheads="1"/>
          </p:cNvSpPr>
          <p:nvPr/>
        </p:nvSpPr>
        <p:spPr bwMode="auto">
          <a:xfrm>
            <a:off x="419100" y="4584700"/>
            <a:ext cx="3140075" cy="407988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9525" algn="ctr">
            <a:solidFill>
              <a:srgbClr val="3E628A"/>
            </a:solidFill>
            <a:miter lim="800000"/>
            <a:headEnd/>
            <a:tailEnd/>
          </a:ln>
        </p:spPr>
        <p:txBody>
          <a:bodyPr lIns="54000" rIns="54000" anchor="ctr"/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Cultura, educação e ação 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7488"/>
            <a:ext cx="8848725" cy="677862"/>
          </a:xfrm>
        </p:spPr>
        <p:txBody>
          <a:bodyPr/>
          <a:lstStyle/>
          <a:p>
            <a:pPr>
              <a:defRPr/>
            </a:pPr>
            <a:r>
              <a:rPr lang="pt-BR" kern="1200" dirty="0"/>
              <a:t>1º Ciclo de Planejamento: R$ 24,1 bilhões de investimentos programados</a:t>
            </a:r>
            <a:endParaRPr lang="en-US" dirty="0"/>
          </a:p>
        </p:txBody>
      </p:sp>
      <p:graphicFrame>
        <p:nvGraphicFramePr>
          <p:cNvPr id="45088" name="Object 32"/>
          <p:cNvGraphicFramePr>
            <a:graphicFrameLocks/>
          </p:cNvGraphicFramePr>
          <p:nvPr/>
        </p:nvGraphicFramePr>
        <p:xfrm>
          <a:off x="742950" y="2057400"/>
          <a:ext cx="7897813" cy="3097213"/>
        </p:xfrm>
        <a:graphic>
          <a:graphicData uri="http://schemas.openxmlformats.org/presentationml/2006/ole">
            <p:oleObj spid="_x0000_s45088" name="Chart" r:id="rId4" imgW="7924770" imgH="3105240" progId="MSGraph.Chart.8">
              <p:embed followColorScheme="full"/>
            </p:oleObj>
          </a:graphicData>
        </a:graphic>
      </p:graphicFrame>
      <p:sp>
        <p:nvSpPr>
          <p:cNvPr id="45090" name="Rectangle 4"/>
          <p:cNvSpPr>
            <a:spLocks noChangeArrowheads="1"/>
          </p:cNvSpPr>
          <p:nvPr/>
        </p:nvSpPr>
        <p:spPr bwMode="auto">
          <a:xfrm>
            <a:off x="7967663" y="1243013"/>
            <a:ext cx="204787" cy="1079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0" hangingPunct="0"/>
            <a:endParaRPr lang="pt-BR" b="0" i="1">
              <a:ea typeface="MS PGothic"/>
              <a:cs typeface="Arial" charset="0"/>
            </a:endParaRPr>
          </a:p>
        </p:txBody>
      </p:sp>
      <p:sp>
        <p:nvSpPr>
          <p:cNvPr id="45091" name="Rectangle 6"/>
          <p:cNvSpPr>
            <a:spLocks noChangeArrowheads="1"/>
          </p:cNvSpPr>
          <p:nvPr/>
        </p:nvSpPr>
        <p:spPr bwMode="auto">
          <a:xfrm>
            <a:off x="8224838" y="1036638"/>
            <a:ext cx="168116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kumimoji="1" lang="pt-BR" b="0">
                <a:ea typeface="MS PGothic"/>
                <a:cs typeface="Arial" charset="0"/>
              </a:rPr>
              <a:t>Orçamento Federal</a:t>
            </a:r>
          </a:p>
          <a:p>
            <a:pPr eaLnBrk="0" hangingPunct="0"/>
            <a:r>
              <a:rPr kumimoji="1" lang="pt-BR" b="0">
                <a:ea typeface="MS PGothic"/>
                <a:cs typeface="Arial" charset="0"/>
              </a:rPr>
              <a:t>Financiamento Federal</a:t>
            </a:r>
          </a:p>
          <a:p>
            <a:pPr eaLnBrk="0" hangingPunct="0"/>
            <a:r>
              <a:rPr kumimoji="1" lang="pt-BR" b="0">
                <a:ea typeface="MS PGothic"/>
                <a:cs typeface="Arial" charset="0"/>
              </a:rPr>
              <a:t>Recursos Locais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424613" y="1863725"/>
            <a:ext cx="349250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kumimoji="1" lang="pt-BR" sz="1400" dirty="0">
                <a:ea typeface="MS PGothic" pitchFamily="34" charset="-128"/>
                <a:cs typeface="Arial" charset="0"/>
              </a:rPr>
              <a:t>24,1</a:t>
            </a:r>
            <a:endParaRPr kumimoji="1" lang="pt-BR" sz="1400" dirty="0">
              <a:ea typeface="MS PGothic" pitchFamily="34" charset="-128"/>
              <a:cs typeface="Arial" charset="0"/>
            </a:endParaRPr>
          </a:p>
        </p:txBody>
      </p:sp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138113" y="5080000"/>
            <a:ext cx="865187" cy="2143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lIns="0" tIns="0" rIns="0" bIns="0" anchor="ctr">
            <a:spAutoFit/>
          </a:bodyPr>
          <a:lstStyle/>
          <a:p>
            <a:pPr algn="r" eaLnBrk="0" hangingPunct="0">
              <a:defRPr/>
            </a:pPr>
            <a:r>
              <a:rPr kumimoji="1" lang="pt-BR" sz="1400" dirty="0">
                <a:ea typeface="ＭＳ Ｐゴシック" pitchFamily="34" charset="-128"/>
                <a:cs typeface="Arial" pitchFamily="34" charset="0"/>
              </a:rPr>
              <a:t># Projetos</a:t>
            </a:r>
          </a:p>
        </p:txBody>
      </p:sp>
      <p:sp>
        <p:nvSpPr>
          <p:cNvPr id="45094" name="Oval 25"/>
          <p:cNvSpPr>
            <a:spLocks noChangeArrowheads="1"/>
          </p:cNvSpPr>
          <p:nvPr/>
        </p:nvSpPr>
        <p:spPr bwMode="auto">
          <a:xfrm>
            <a:off x="2552700" y="5059363"/>
            <a:ext cx="527050" cy="273050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>
                <a:cs typeface="Arial" charset="0"/>
              </a:rPr>
              <a:t>11*</a:t>
            </a:r>
            <a:endParaRPr lang="en-US" sz="1400">
              <a:cs typeface="Arial" charset="0"/>
            </a:endParaRPr>
          </a:p>
        </p:txBody>
      </p:sp>
      <p:sp>
        <p:nvSpPr>
          <p:cNvPr id="45095" name="Oval 26"/>
          <p:cNvSpPr>
            <a:spLocks noChangeArrowheads="1"/>
          </p:cNvSpPr>
          <p:nvPr/>
        </p:nvSpPr>
        <p:spPr bwMode="auto">
          <a:xfrm>
            <a:off x="1227138" y="5059363"/>
            <a:ext cx="527050" cy="273050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>
                <a:cs typeface="Arial" charset="0"/>
              </a:rPr>
              <a:t>50</a:t>
            </a:r>
            <a:endParaRPr lang="en-US" sz="1400">
              <a:cs typeface="Arial" charset="0"/>
            </a:endParaRPr>
          </a:p>
        </p:txBody>
      </p:sp>
      <p:sp>
        <p:nvSpPr>
          <p:cNvPr id="45096" name="Oval 27"/>
          <p:cNvSpPr>
            <a:spLocks noChangeArrowheads="1"/>
          </p:cNvSpPr>
          <p:nvPr/>
        </p:nvSpPr>
        <p:spPr bwMode="auto">
          <a:xfrm>
            <a:off x="3779838" y="5059363"/>
            <a:ext cx="527050" cy="273050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>
                <a:cs typeface="Arial" charset="0"/>
              </a:rPr>
              <a:t>7</a:t>
            </a:r>
            <a:endParaRPr lang="en-US" sz="1400">
              <a:cs typeface="Arial" charset="0"/>
            </a:endParaRPr>
          </a:p>
        </p:txBody>
      </p:sp>
      <p:sp>
        <p:nvSpPr>
          <p:cNvPr id="45097" name="Oval 28"/>
          <p:cNvSpPr>
            <a:spLocks noChangeArrowheads="1"/>
          </p:cNvSpPr>
          <p:nvPr/>
        </p:nvSpPr>
        <p:spPr bwMode="auto">
          <a:xfrm>
            <a:off x="6362700" y="5059363"/>
            <a:ext cx="527050" cy="273050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>
                <a:cs typeface="Arial" charset="0"/>
              </a:rPr>
              <a:t>93</a:t>
            </a:r>
            <a:endParaRPr lang="en-US" sz="1400">
              <a:cs typeface="Arial" charset="0"/>
            </a:endParaRPr>
          </a:p>
        </p:txBody>
      </p:sp>
      <p:sp>
        <p:nvSpPr>
          <p:cNvPr id="45098" name="Oval 29"/>
          <p:cNvSpPr>
            <a:spLocks noChangeArrowheads="1"/>
          </p:cNvSpPr>
          <p:nvPr/>
        </p:nvSpPr>
        <p:spPr bwMode="auto">
          <a:xfrm>
            <a:off x="5067300" y="5059363"/>
            <a:ext cx="527050" cy="273050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>
                <a:cs typeface="Arial" charset="0"/>
              </a:rPr>
              <a:t>25</a:t>
            </a:r>
            <a:endParaRPr lang="en-US" sz="1400">
              <a:cs typeface="Arial" charset="0"/>
            </a:endParaRPr>
          </a:p>
        </p:txBody>
      </p:sp>
      <p:sp>
        <p:nvSpPr>
          <p:cNvPr id="45099" name="Text Box 103"/>
          <p:cNvSpPr txBox="1">
            <a:spLocks noChangeArrowheads="1"/>
          </p:cNvSpPr>
          <p:nvPr/>
        </p:nvSpPr>
        <p:spPr bwMode="auto">
          <a:xfrm>
            <a:off x="304800" y="993775"/>
            <a:ext cx="8461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GB" sz="1400" b="0"/>
              <a:t>R$ bilhões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323975" y="3046413"/>
            <a:ext cx="336550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kumimoji="1" lang="pt-BR" sz="1400" dirty="0">
                <a:ea typeface="MS PGothic" pitchFamily="34" charset="-128"/>
                <a:cs typeface="Arial" charset="0"/>
              </a:rPr>
              <a:t>11,9</a:t>
            </a: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673350" y="2430463"/>
            <a:ext cx="249238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kumimoji="1" lang="pt-BR" sz="1400" dirty="0">
                <a:ea typeface="MS PGothic" pitchFamily="34" charset="-128"/>
                <a:cs typeface="Arial" charset="0"/>
              </a:rPr>
              <a:t>5,9</a:t>
            </a:r>
            <a:endParaRPr kumimoji="1" lang="pt-BR" sz="1400" dirty="0">
              <a:ea typeface="MS PGothic" pitchFamily="34" charset="-128"/>
              <a:cs typeface="Arial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6475413" y="2322513"/>
            <a:ext cx="247650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kumimoji="1" lang="pt-BR" sz="1400" b="0" dirty="0">
                <a:solidFill>
                  <a:schemeClr val="bg1"/>
                </a:solidFill>
                <a:ea typeface="MS PGothic" pitchFamily="34" charset="-128"/>
                <a:cs typeface="Arial" charset="0"/>
              </a:rPr>
              <a:t>6,3</a:t>
            </a:r>
            <a:endParaRPr kumimoji="1" lang="pt-BR" sz="1400" b="0" dirty="0">
              <a:solidFill>
                <a:schemeClr val="bg1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200650" y="1919288"/>
            <a:ext cx="249238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kumimoji="1" lang="pt-BR" sz="1400" dirty="0">
                <a:ea typeface="MS PGothic" pitchFamily="34" charset="-128"/>
                <a:cs typeface="Arial" charset="0"/>
              </a:rPr>
              <a:t>5,6</a:t>
            </a:r>
          </a:p>
        </p:txBody>
      </p:sp>
      <p:sp>
        <p:nvSpPr>
          <p:cNvPr id="45104" name="Rectangle 18"/>
          <p:cNvSpPr>
            <a:spLocks noChangeArrowheads="1"/>
          </p:cNvSpPr>
          <p:nvPr/>
        </p:nvSpPr>
        <p:spPr bwMode="auto">
          <a:xfrm>
            <a:off x="7148513" y="4103688"/>
            <a:ext cx="1555750" cy="5349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45105" name="Rectangle 3"/>
          <p:cNvSpPr>
            <a:spLocks noChangeArrowheads="1"/>
          </p:cNvSpPr>
          <p:nvPr/>
        </p:nvSpPr>
        <p:spPr bwMode="auto">
          <a:xfrm>
            <a:off x="7967663" y="1443038"/>
            <a:ext cx="204787" cy="1079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0" hangingPunct="0"/>
            <a:endParaRPr lang="pt-BR"/>
          </a:p>
        </p:txBody>
      </p:sp>
      <p:sp>
        <p:nvSpPr>
          <p:cNvPr id="45106" name="Rectangle 5"/>
          <p:cNvSpPr>
            <a:spLocks noChangeArrowheads="1"/>
          </p:cNvSpPr>
          <p:nvPr/>
        </p:nvSpPr>
        <p:spPr bwMode="auto">
          <a:xfrm>
            <a:off x="7959725" y="1057275"/>
            <a:ext cx="204788" cy="1079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0" hangingPunct="0"/>
            <a:endParaRPr lang="pt-BR" b="0" i="1">
              <a:ea typeface="MS PGothic"/>
              <a:cs typeface="Arial" charset="0"/>
            </a:endParaRPr>
          </a:p>
        </p:txBody>
      </p:sp>
      <p:sp>
        <p:nvSpPr>
          <p:cNvPr id="45107" name="Rectangle 69"/>
          <p:cNvSpPr>
            <a:spLocks noChangeArrowheads="1"/>
          </p:cNvSpPr>
          <p:nvPr/>
        </p:nvSpPr>
        <p:spPr bwMode="auto">
          <a:xfrm>
            <a:off x="7654925" y="1812925"/>
            <a:ext cx="2073275" cy="2940050"/>
          </a:xfrm>
          <a:prstGeom prst="roundRect">
            <a:avLst>
              <a:gd name="adj" fmla="val 4861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/>
          <a:lstStyle/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Segurança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Hotelaria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Desenvolvimento Turístico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Sustentabilidade Ambiental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Telecomunicações e TI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Energia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r>
              <a:rPr lang="pt-BR" sz="1400" b="0">
                <a:ea typeface="MS PGothic"/>
                <a:cs typeface="Arial" charset="0"/>
              </a:rPr>
              <a:t>Saúde</a:t>
            </a:r>
          </a:p>
          <a:p>
            <a:pPr marL="125413" indent="-125413" eaLnBrk="0" hangingPunct="0">
              <a:lnSpc>
                <a:spcPct val="150000"/>
              </a:lnSpc>
              <a:buFont typeface="Arial" charset="0"/>
              <a:buChar char="•"/>
            </a:pPr>
            <a:endParaRPr lang="pt-BR" sz="1400" b="0">
              <a:ea typeface="MS PGothic"/>
              <a:cs typeface="Arial" charset="0"/>
            </a:endParaRPr>
          </a:p>
        </p:txBody>
      </p:sp>
      <p:grpSp>
        <p:nvGrpSpPr>
          <p:cNvPr id="45108" name="Group 22"/>
          <p:cNvGrpSpPr>
            <a:grpSpLocks/>
          </p:cNvGrpSpPr>
          <p:nvPr/>
        </p:nvGrpSpPr>
        <p:grpSpPr bwMode="auto">
          <a:xfrm>
            <a:off x="7243763" y="3203575"/>
            <a:ext cx="230187" cy="220663"/>
            <a:chOff x="7423948" y="3320141"/>
            <a:chExt cx="230188" cy="220663"/>
          </a:xfrm>
        </p:grpSpPr>
        <p:sp>
          <p:nvSpPr>
            <p:cNvPr id="45118" name="Rectangle 1"/>
            <p:cNvSpPr>
              <a:spLocks noChangeArrowheads="1"/>
            </p:cNvSpPr>
            <p:nvPr/>
          </p:nvSpPr>
          <p:spPr bwMode="auto">
            <a:xfrm>
              <a:off x="7499127" y="3320141"/>
              <a:ext cx="74612" cy="220663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en-US"/>
            </a:p>
          </p:txBody>
        </p:sp>
        <p:sp>
          <p:nvSpPr>
            <p:cNvPr id="45119" name="Rectangle 179"/>
            <p:cNvSpPr>
              <a:spLocks noChangeArrowheads="1"/>
            </p:cNvSpPr>
            <p:nvPr/>
          </p:nvSpPr>
          <p:spPr bwMode="auto">
            <a:xfrm rot="5400000">
              <a:off x="7498561" y="3313791"/>
              <a:ext cx="80962" cy="23018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rot="10800000" vert="eaVert" lIns="0" tIns="0" rIns="0" bIns="0"/>
            <a:lstStyle/>
            <a:p>
              <a:pPr eaLnBrk="0" hangingPunct="0"/>
              <a:endParaRPr lang="en-US"/>
            </a:p>
          </p:txBody>
        </p:sp>
      </p:grpSp>
      <p:cxnSp>
        <p:nvCxnSpPr>
          <p:cNvPr id="45109" name="Straight Arrow Connector 25"/>
          <p:cNvCxnSpPr>
            <a:cxnSpLocks noChangeShapeType="1"/>
          </p:cNvCxnSpPr>
          <p:nvPr/>
        </p:nvCxnSpPr>
        <p:spPr bwMode="auto">
          <a:xfrm>
            <a:off x="1003300" y="5805488"/>
            <a:ext cx="6145213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7" name="Rectangle 22"/>
          <p:cNvSpPr>
            <a:spLocks noChangeArrowheads="1"/>
          </p:cNvSpPr>
          <p:nvPr/>
        </p:nvSpPr>
        <p:spPr bwMode="gray">
          <a:xfrm>
            <a:off x="2700338" y="5697538"/>
            <a:ext cx="300355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kern="0" dirty="0">
                <a:solidFill>
                  <a:srgbClr val="000000"/>
                </a:solidFill>
              </a:rPr>
              <a:t>1º Ciclo de Planejamento</a:t>
            </a:r>
            <a:endParaRPr lang="it-IT" sz="1400" b="0" kern="0" dirty="0">
              <a:solidFill>
                <a:srgbClr val="000000"/>
              </a:solidFill>
            </a:endParaRPr>
          </a:p>
        </p:txBody>
      </p:sp>
      <p:cxnSp>
        <p:nvCxnSpPr>
          <p:cNvPr id="45111" name="Straight Arrow Connector 27"/>
          <p:cNvCxnSpPr>
            <a:cxnSpLocks noChangeShapeType="1"/>
          </p:cNvCxnSpPr>
          <p:nvPr/>
        </p:nvCxnSpPr>
        <p:spPr bwMode="auto">
          <a:xfrm>
            <a:off x="7573963" y="5805488"/>
            <a:ext cx="207803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9" name="Rectangle 22"/>
          <p:cNvSpPr>
            <a:spLocks noChangeArrowheads="1"/>
          </p:cNvSpPr>
          <p:nvPr/>
        </p:nvSpPr>
        <p:spPr bwMode="gray">
          <a:xfrm>
            <a:off x="8032750" y="5697538"/>
            <a:ext cx="11477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0" lvl="1" indent="1588" algn="ctr" defTabSz="10731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kern="0" dirty="0">
                <a:solidFill>
                  <a:srgbClr val="000000"/>
                </a:solidFill>
              </a:rPr>
              <a:t>2</a:t>
            </a:r>
            <a:r>
              <a:rPr lang="it-IT" sz="1400" kern="0" dirty="0">
                <a:solidFill>
                  <a:srgbClr val="000000"/>
                </a:solidFill>
              </a:rPr>
              <a:t>º Ciclo</a:t>
            </a:r>
            <a:endParaRPr lang="it-IT" sz="1400" b="0" kern="0" dirty="0">
              <a:solidFill>
                <a:srgbClr val="000000"/>
              </a:solidFill>
            </a:endParaRPr>
          </a:p>
        </p:txBody>
      </p:sp>
      <p:cxnSp>
        <p:nvCxnSpPr>
          <p:cNvPr id="45113" name="Straight Connector 29"/>
          <p:cNvCxnSpPr>
            <a:cxnSpLocks noChangeShapeType="1"/>
          </p:cNvCxnSpPr>
          <p:nvPr/>
        </p:nvCxnSpPr>
        <p:spPr bwMode="auto">
          <a:xfrm>
            <a:off x="1939925" y="3300413"/>
            <a:ext cx="436563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</p:cxnSp>
      <p:cxnSp>
        <p:nvCxnSpPr>
          <p:cNvPr id="45114" name="Straight Connector 30"/>
          <p:cNvCxnSpPr>
            <a:cxnSpLocks noChangeShapeType="1"/>
          </p:cNvCxnSpPr>
          <p:nvPr/>
        </p:nvCxnSpPr>
        <p:spPr bwMode="auto">
          <a:xfrm>
            <a:off x="3195638" y="2770188"/>
            <a:ext cx="43815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</p:cxnSp>
      <p:cxnSp>
        <p:nvCxnSpPr>
          <p:cNvPr id="45115" name="Straight Connector 31"/>
          <p:cNvCxnSpPr>
            <a:cxnSpLocks noChangeShapeType="1"/>
          </p:cNvCxnSpPr>
          <p:nvPr/>
        </p:nvCxnSpPr>
        <p:spPr bwMode="auto">
          <a:xfrm>
            <a:off x="4470400" y="2701925"/>
            <a:ext cx="43815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</p:cxnSp>
      <p:cxnSp>
        <p:nvCxnSpPr>
          <p:cNvPr id="45116" name="Straight Connector 32"/>
          <p:cNvCxnSpPr>
            <a:cxnSpLocks noChangeShapeType="1"/>
          </p:cNvCxnSpPr>
          <p:nvPr/>
        </p:nvCxnSpPr>
        <p:spPr bwMode="auto">
          <a:xfrm>
            <a:off x="5748338" y="2189163"/>
            <a:ext cx="436562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</p:cxnSp>
      <p:sp>
        <p:nvSpPr>
          <p:cNvPr id="45117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042988" y="6335713"/>
            <a:ext cx="77946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90488" indent="-90488" eaLnBrk="0" hangingPunct="0">
              <a:tabLst>
                <a:tab pos="90488" algn="l"/>
              </a:tabLst>
            </a:pPr>
            <a:r>
              <a:rPr kumimoji="1" lang="pt-BR" b="0">
                <a:solidFill>
                  <a:srgbClr val="000000"/>
                </a:solidFill>
                <a:ea typeface="MS PGothic"/>
                <a:cs typeface="Arial" charset="0"/>
              </a:rPr>
              <a:t>* Não inclui o estádio de São Paulo pois encontra-se em definição do valor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44" name="Title 1"/>
          <p:cNvSpPr>
            <a:spLocks noGrp="1"/>
          </p:cNvSpPr>
          <p:nvPr>
            <p:ph type="title"/>
          </p:nvPr>
        </p:nvSpPr>
        <p:spPr>
          <a:xfrm>
            <a:off x="304800" y="557213"/>
            <a:ext cx="8848725" cy="338137"/>
          </a:xfrm>
        </p:spPr>
        <p:txBody>
          <a:bodyPr/>
          <a:lstStyle/>
          <a:p>
            <a:r>
              <a:rPr lang="pt-BR" smtClean="0"/>
              <a:t>Estádios: 10 de 12 obras iniciadas</a:t>
            </a:r>
            <a:endParaRPr lang="en-US" smtClean="0"/>
          </a:p>
        </p:txBody>
      </p:sp>
      <p:sp>
        <p:nvSpPr>
          <p:cNvPr id="46145" name="Oval 26"/>
          <p:cNvSpPr>
            <a:spLocks noChangeArrowheads="1"/>
          </p:cNvSpPr>
          <p:nvPr/>
        </p:nvSpPr>
        <p:spPr bwMode="auto">
          <a:xfrm>
            <a:off x="2014538" y="4908550"/>
            <a:ext cx="777875" cy="398463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 b="0">
                <a:cs typeface="Arial" charset="0"/>
              </a:rPr>
              <a:t>5,9+SP</a:t>
            </a:r>
            <a:endParaRPr lang="en-US" sz="1400" b="0">
              <a:cs typeface="Arial" charset="0"/>
            </a:endParaRPr>
          </a:p>
        </p:txBody>
      </p:sp>
      <p:sp>
        <p:nvSpPr>
          <p:cNvPr id="46146" name="Oval 26"/>
          <p:cNvSpPr>
            <a:spLocks noChangeArrowheads="1"/>
          </p:cNvSpPr>
          <p:nvPr/>
        </p:nvSpPr>
        <p:spPr bwMode="auto">
          <a:xfrm>
            <a:off x="3260725" y="4908550"/>
            <a:ext cx="1138238" cy="398463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 b="0">
                <a:cs typeface="Arial" charset="0"/>
              </a:rPr>
              <a:t>Em definição</a:t>
            </a:r>
            <a:endParaRPr lang="en-US" sz="1400" b="0">
              <a:cs typeface="Arial" charset="0"/>
            </a:endParaRPr>
          </a:p>
        </p:txBody>
      </p:sp>
      <p:sp>
        <p:nvSpPr>
          <p:cNvPr id="46147" name="Oval 26"/>
          <p:cNvSpPr>
            <a:spLocks noChangeArrowheads="1"/>
          </p:cNvSpPr>
          <p:nvPr/>
        </p:nvSpPr>
        <p:spPr bwMode="auto">
          <a:xfrm>
            <a:off x="5056188" y="4908550"/>
            <a:ext cx="527050" cy="398463"/>
          </a:xfrm>
          <a:prstGeom prst="ellipse">
            <a:avLst/>
          </a:prstGeom>
          <a:solidFill>
            <a:schemeClr val="bg1">
              <a:alpha val="89803"/>
            </a:schemeClr>
          </a:solidFill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pt-BR" sz="1400" b="0">
                <a:cs typeface="Arial" charset="0"/>
              </a:rPr>
              <a:t>5,4</a:t>
            </a:r>
            <a:endParaRPr lang="en-US" sz="1400" b="0">
              <a:cs typeface="Arial" charset="0"/>
            </a:endParaRPr>
          </a:p>
        </p:txBody>
      </p:sp>
      <p:sp>
        <p:nvSpPr>
          <p:cNvPr id="46148" name="Rectangle 2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00063" y="4897438"/>
            <a:ext cx="1117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r"/>
            <a:r>
              <a:rPr lang="es-AR" sz="1400"/>
              <a:t>Investimento</a:t>
            </a:r>
          </a:p>
          <a:p>
            <a:pPr algn="r"/>
            <a:r>
              <a:rPr lang="es-AR" sz="1400"/>
              <a:t>(R$ Bi)</a:t>
            </a:r>
          </a:p>
        </p:txBody>
      </p:sp>
      <p:cxnSp>
        <p:nvCxnSpPr>
          <p:cNvPr id="46149" name="Straight Connector 8"/>
          <p:cNvCxnSpPr>
            <a:cxnSpLocks noChangeShapeType="1"/>
          </p:cNvCxnSpPr>
          <p:nvPr/>
        </p:nvCxnSpPr>
        <p:spPr bwMode="auto">
          <a:xfrm>
            <a:off x="2871788" y="2479675"/>
            <a:ext cx="574675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</p:cxnSp>
      <p:sp>
        <p:nvSpPr>
          <p:cNvPr id="46150" name="Rectangle 105"/>
          <p:cNvSpPr>
            <a:spLocks noChangeArrowheads="1"/>
          </p:cNvSpPr>
          <p:nvPr/>
        </p:nvSpPr>
        <p:spPr bwMode="auto">
          <a:xfrm>
            <a:off x="1677988" y="1590675"/>
            <a:ext cx="4378325" cy="3206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0" tIns="36000" rIns="0" bIns="36000" anchor="ctr"/>
          <a:lstStyle/>
          <a:p>
            <a:pPr eaLnBrk="0" hangingPunct="0"/>
            <a:r>
              <a:rPr lang="en-GB" sz="1400">
                <a:solidFill>
                  <a:schemeClr val="bg1"/>
                </a:solidFill>
              </a:rPr>
              <a:t> Situação das Obras</a:t>
            </a:r>
          </a:p>
        </p:txBody>
      </p:sp>
      <p:graphicFrame>
        <p:nvGraphicFramePr>
          <p:cNvPr id="46142" name="Object 62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6357938" y="2009775"/>
          <a:ext cx="3055937" cy="1571625"/>
        </p:xfrm>
        <a:graphic>
          <a:graphicData uri="http://schemas.openxmlformats.org/presentationml/2006/ole">
            <p:oleObj spid="_x0000_s46142" name="Chart" r:id="rId9" imgW="6219808" imgH="3190943" progId="MSGraph.Chart.8">
              <p:embed followColorScheme="full"/>
            </p:oleObj>
          </a:graphicData>
        </a:graphic>
      </p:graphicFrame>
      <p:sp>
        <p:nvSpPr>
          <p:cNvPr id="46151" name="Line 5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5773738" y="2052638"/>
            <a:ext cx="2009775" cy="711200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46152" name="Line 5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5624513" y="3505200"/>
            <a:ext cx="2478087" cy="638175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46153" name="Rectangle 6"/>
          <p:cNvSpPr>
            <a:spLocks noChangeArrowheads="1"/>
          </p:cNvSpPr>
          <p:nvPr/>
        </p:nvSpPr>
        <p:spPr bwMode="auto">
          <a:xfrm>
            <a:off x="7940675" y="2232025"/>
            <a:ext cx="4826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kumimoji="1" lang="pt-BR" sz="1400">
                <a:cs typeface="Arial" charset="0"/>
              </a:rPr>
              <a:t>20%</a:t>
            </a:r>
          </a:p>
        </p:txBody>
      </p:sp>
      <p:sp>
        <p:nvSpPr>
          <p:cNvPr id="46154" name="Rectangle 6"/>
          <p:cNvSpPr>
            <a:spLocks noChangeArrowheads="1"/>
          </p:cNvSpPr>
          <p:nvPr/>
        </p:nvSpPr>
        <p:spPr bwMode="auto">
          <a:xfrm>
            <a:off x="7548563" y="2890838"/>
            <a:ext cx="482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kumimoji="1" lang="pt-BR" sz="1400">
                <a:solidFill>
                  <a:schemeClr val="bg1"/>
                </a:solidFill>
                <a:cs typeface="Arial" charset="0"/>
              </a:rPr>
              <a:t>80%</a:t>
            </a:r>
          </a:p>
        </p:txBody>
      </p:sp>
      <p:sp>
        <p:nvSpPr>
          <p:cNvPr id="46155" name="Rectangle 6"/>
          <p:cNvSpPr>
            <a:spLocks noChangeArrowheads="1"/>
          </p:cNvSpPr>
          <p:nvPr/>
        </p:nvSpPr>
        <p:spPr bwMode="auto">
          <a:xfrm>
            <a:off x="6188075" y="2886075"/>
            <a:ext cx="9032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kumimoji="1" lang="pt-BR" sz="1400" b="0">
                <a:cs typeface="Arial" charset="0"/>
              </a:rPr>
              <a:t>Conclusão até Dez/12</a:t>
            </a:r>
          </a:p>
        </p:txBody>
      </p:sp>
      <p:sp>
        <p:nvSpPr>
          <p:cNvPr id="46156" name="Rectangle 6"/>
          <p:cNvSpPr>
            <a:spLocks noChangeArrowheads="1"/>
          </p:cNvSpPr>
          <p:nvPr/>
        </p:nvSpPr>
        <p:spPr bwMode="auto">
          <a:xfrm>
            <a:off x="8213725" y="1811338"/>
            <a:ext cx="126206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kumimoji="1" lang="pt-BR" sz="1400" b="0">
                <a:cs typeface="Arial" charset="0"/>
              </a:rPr>
              <a:t>Conclusão até 1º Sem./13</a:t>
            </a:r>
          </a:p>
        </p:txBody>
      </p:sp>
      <p:cxnSp>
        <p:nvCxnSpPr>
          <p:cNvPr id="46157" name="Straight Connector 17"/>
          <p:cNvCxnSpPr>
            <a:cxnSpLocks noChangeShapeType="1"/>
          </p:cNvCxnSpPr>
          <p:nvPr/>
        </p:nvCxnSpPr>
        <p:spPr bwMode="auto">
          <a:xfrm>
            <a:off x="4325938" y="2762250"/>
            <a:ext cx="528637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</p:cxnSp>
      <p:sp>
        <p:nvSpPr>
          <p:cNvPr id="46158" name="Rectangle 2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0063" y="3116263"/>
            <a:ext cx="1117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r"/>
            <a:r>
              <a:rPr lang="es-AR" sz="1400"/>
              <a:t>Número de Projetos</a:t>
            </a:r>
          </a:p>
        </p:txBody>
      </p:sp>
      <p:sp>
        <p:nvSpPr>
          <p:cNvPr id="46159" name="Rounded Rectangle 19"/>
          <p:cNvSpPr>
            <a:spLocks noChangeArrowheads="1"/>
          </p:cNvSpPr>
          <p:nvPr/>
        </p:nvSpPr>
        <p:spPr bwMode="auto">
          <a:xfrm>
            <a:off x="6467475" y="4484688"/>
            <a:ext cx="2954338" cy="1246187"/>
          </a:xfrm>
          <a:prstGeom prst="roundRect">
            <a:avLst>
              <a:gd name="adj" fmla="val 4569"/>
            </a:avLst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125413" indent="-125413" eaLnBrk="0" hangingPunct="0"/>
            <a:r>
              <a:rPr lang="pt-BR" sz="1400"/>
              <a:t>Situação financiamento BNDES*:</a:t>
            </a:r>
          </a:p>
          <a:p>
            <a:pPr marL="125413" lvl="1" indent="-125413" eaLnBrk="0" hangingPunct="0">
              <a:buFont typeface="Arial" charset="0"/>
              <a:buChar char="•"/>
            </a:pPr>
            <a:r>
              <a:rPr lang="pt-BR" sz="1400"/>
              <a:t>2 solicitados</a:t>
            </a:r>
          </a:p>
          <a:p>
            <a:pPr marL="125413" lvl="1" indent="-125413" eaLnBrk="0" hangingPunct="0">
              <a:buFont typeface="Arial" charset="0"/>
              <a:buChar char="•"/>
            </a:pPr>
            <a:r>
              <a:rPr lang="pt-BR" sz="1400"/>
              <a:t>2 a solicitar</a:t>
            </a:r>
          </a:p>
          <a:p>
            <a:pPr marL="125413" lvl="1" indent="-125413" eaLnBrk="0" hangingPunct="0">
              <a:buFont typeface="Arial" charset="0"/>
              <a:buChar char="•"/>
            </a:pPr>
            <a:r>
              <a:rPr lang="pt-BR" sz="1400"/>
              <a:t>4 contratados</a:t>
            </a:r>
          </a:p>
          <a:p>
            <a:pPr marL="125413" lvl="1" indent="-125413" eaLnBrk="0" hangingPunct="0">
              <a:buFont typeface="Arial" charset="0"/>
              <a:buChar char="•"/>
            </a:pPr>
            <a:r>
              <a:rPr lang="pt-BR" sz="1400"/>
              <a:t>2 aprovados</a:t>
            </a:r>
          </a:p>
        </p:txBody>
      </p:sp>
      <p:sp>
        <p:nvSpPr>
          <p:cNvPr id="46160" name="Rectangle 12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042988" y="6364288"/>
            <a:ext cx="7794625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90488" indent="-90488" eaLnBrk="0" hangingPunct="0">
              <a:tabLst>
                <a:tab pos="90488" algn="l"/>
              </a:tabLst>
            </a:pPr>
            <a:r>
              <a:rPr kumimoji="1" lang="pt-BR" sz="1000" b="0">
                <a:solidFill>
                  <a:srgbClr val="000000"/>
                </a:solidFill>
                <a:ea typeface="MS PGothic"/>
                <a:cs typeface="Arial" charset="0"/>
              </a:rPr>
              <a:t>* 2 Não solicitarão financiamento</a:t>
            </a:r>
          </a:p>
        </p:txBody>
      </p:sp>
      <p:graphicFrame>
        <p:nvGraphicFramePr>
          <p:cNvPr id="46143" name="Object 63"/>
          <p:cNvGraphicFramePr>
            <a:graphicFrameLocks/>
          </p:cNvGraphicFramePr>
          <p:nvPr/>
        </p:nvGraphicFramePr>
        <p:xfrm>
          <a:off x="1535113" y="2152650"/>
          <a:ext cx="4605337" cy="2787650"/>
        </p:xfrm>
        <a:graphic>
          <a:graphicData uri="http://schemas.openxmlformats.org/presentationml/2006/ole">
            <p:oleObj spid="_x0000_s46143" name="Chart" r:id="rId10" imgW="4753080" imgH="2866935" progId="MSGraph.Chart.8">
              <p:embed followColorScheme="full"/>
            </p:oleObj>
          </a:graphicData>
        </a:graphic>
      </p:graphicFrame>
      <p:sp>
        <p:nvSpPr>
          <p:cNvPr id="46161" name="Text Box 103"/>
          <p:cNvSpPr txBox="1">
            <a:spLocks noChangeArrowheads="1"/>
          </p:cNvSpPr>
          <p:nvPr/>
        </p:nvSpPr>
        <p:spPr bwMode="auto">
          <a:xfrm>
            <a:off x="304800" y="993775"/>
            <a:ext cx="1765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GB" sz="1400" b="0"/>
              <a:t>Monitoramento mai/11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304800" y="217488"/>
            <a:ext cx="8848725" cy="677862"/>
          </a:xfrm>
        </p:spPr>
        <p:txBody>
          <a:bodyPr/>
          <a:lstStyle/>
          <a:p>
            <a:r>
              <a:rPr lang="pt-BR" smtClean="0"/>
              <a:t>Mobilidade urbana: 4 cidades já possuem projetos em fase de obras</a:t>
            </a:r>
            <a:endParaRPr lang="en-US" smtClean="0"/>
          </a:p>
        </p:txBody>
      </p:sp>
      <p:sp>
        <p:nvSpPr>
          <p:cNvPr id="53250" name="Rectangle 3"/>
          <p:cNvSpPr>
            <a:spLocks noChangeArrowheads="1"/>
          </p:cNvSpPr>
          <p:nvPr/>
        </p:nvSpPr>
        <p:spPr bwMode="auto">
          <a:xfrm>
            <a:off x="320675" y="2236788"/>
            <a:ext cx="9001125" cy="300037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0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20675" y="2871788"/>
            <a:ext cx="9001125" cy="300037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0"/>
          </a:p>
        </p:txBody>
      </p:sp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320675" y="3522663"/>
            <a:ext cx="9001125" cy="300037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0"/>
          </a:p>
        </p:txBody>
      </p:sp>
      <p:sp>
        <p:nvSpPr>
          <p:cNvPr id="53253" name="Rectangle 3"/>
          <p:cNvSpPr>
            <a:spLocks noChangeArrowheads="1"/>
          </p:cNvSpPr>
          <p:nvPr/>
        </p:nvSpPr>
        <p:spPr bwMode="auto">
          <a:xfrm>
            <a:off x="320675" y="4132263"/>
            <a:ext cx="9001125" cy="300037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0"/>
          </a:p>
        </p:txBody>
      </p:sp>
      <p:sp>
        <p:nvSpPr>
          <p:cNvPr id="53254" name="Rectangle 3"/>
          <p:cNvSpPr>
            <a:spLocks noChangeArrowheads="1"/>
          </p:cNvSpPr>
          <p:nvPr/>
        </p:nvSpPr>
        <p:spPr bwMode="auto">
          <a:xfrm>
            <a:off x="320675" y="4781550"/>
            <a:ext cx="9001125" cy="300038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0"/>
          </a:p>
        </p:txBody>
      </p:sp>
      <p:sp>
        <p:nvSpPr>
          <p:cNvPr id="53255" name="Rectangle 3"/>
          <p:cNvSpPr>
            <a:spLocks noChangeArrowheads="1"/>
          </p:cNvSpPr>
          <p:nvPr/>
        </p:nvSpPr>
        <p:spPr bwMode="auto">
          <a:xfrm>
            <a:off x="320675" y="5416550"/>
            <a:ext cx="9001125" cy="300038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0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675" y="2228850"/>
            <a:ext cx="9001125" cy="25400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320675" y="2538413"/>
            <a:ext cx="9001125" cy="0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320675" y="2859088"/>
            <a:ext cx="9001125" cy="4762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320675" y="3155950"/>
            <a:ext cx="9001125" cy="25400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20675" y="3511550"/>
            <a:ext cx="9001125" cy="12700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320675" y="3816350"/>
            <a:ext cx="9001125" cy="4763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320675" y="4130675"/>
            <a:ext cx="9001125" cy="3175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320675" y="4414838"/>
            <a:ext cx="9001125" cy="11112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320675" y="4768850"/>
            <a:ext cx="9001125" cy="14288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320675" y="5086350"/>
            <a:ext cx="9001125" cy="17463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20675" y="5405438"/>
            <a:ext cx="9001125" cy="19050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20675" y="5722938"/>
            <a:ext cx="9001125" cy="11112"/>
          </a:xfrm>
          <a:prstGeom prst="line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Text" lastClr="000000"/>
              </a:solidFill>
            </a:endParaRPr>
          </a:p>
        </p:txBody>
      </p:sp>
      <p:sp>
        <p:nvSpPr>
          <p:cNvPr id="53268" name="AutoShape 3"/>
          <p:cNvSpPr>
            <a:spLocks noChangeArrowheads="1"/>
          </p:cNvSpPr>
          <p:nvPr/>
        </p:nvSpPr>
        <p:spPr bwMode="auto">
          <a:xfrm>
            <a:off x="338138" y="1939925"/>
            <a:ext cx="1619250" cy="4159250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Belo Horizonte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Brasília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Cuiabá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Curitiba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Fortaleza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Manaus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Natal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Porto Alegre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Recife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Rio de Janeiro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Salvador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São Paulo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Total</a:t>
            </a:r>
            <a:endParaRPr lang="en-US" sz="1600">
              <a:cs typeface="Arial" charset="0"/>
            </a:endParaRPr>
          </a:p>
        </p:txBody>
      </p:sp>
      <p:sp>
        <p:nvSpPr>
          <p:cNvPr id="53269" name="AutoShape 7"/>
          <p:cNvSpPr>
            <a:spLocks noChangeArrowheads="1"/>
          </p:cNvSpPr>
          <p:nvPr/>
        </p:nvSpPr>
        <p:spPr bwMode="auto">
          <a:xfrm>
            <a:off x="2192338" y="1939925"/>
            <a:ext cx="863600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1.466,0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380,0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488,8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464,1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1.677,5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562,0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441,0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480,0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884,9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1.610,0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570,3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2.860,0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11.884,6</a:t>
            </a:r>
            <a:endParaRPr lang="en-US" sz="1600">
              <a:cs typeface="Arial" charset="0"/>
            </a:endParaRPr>
          </a:p>
        </p:txBody>
      </p:sp>
      <p:sp>
        <p:nvSpPr>
          <p:cNvPr id="53270" name="Rectangle 69"/>
          <p:cNvSpPr>
            <a:spLocks noChangeArrowheads="1"/>
          </p:cNvSpPr>
          <p:nvPr/>
        </p:nvSpPr>
        <p:spPr bwMode="auto">
          <a:xfrm>
            <a:off x="8785225" y="1011238"/>
            <a:ext cx="1057275" cy="16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pt-BR" b="0">
                <a:ea typeface="MS PGothic"/>
                <a:cs typeface="Arial" charset="0"/>
              </a:rPr>
              <a:t>Obras iniciadas</a:t>
            </a:r>
          </a:p>
        </p:txBody>
      </p:sp>
      <p:pic>
        <p:nvPicPr>
          <p:cNvPr id="53271" name="Picture 5" descr="lavor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981075"/>
            <a:ext cx="2619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72" name="AutoShape 25"/>
          <p:cNvSpPr>
            <a:spLocks noChangeArrowheads="1"/>
          </p:cNvSpPr>
          <p:nvPr/>
        </p:nvSpPr>
        <p:spPr bwMode="auto">
          <a:xfrm>
            <a:off x="7578725" y="1955800"/>
            <a:ext cx="860425" cy="3767138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Jun/10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Ago/11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Mai/11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Set/11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Set/11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Out/11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Jun/11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Jan/12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Abr/11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Mar/11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Nov/11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Set/11</a:t>
            </a:r>
          </a:p>
        </p:txBody>
      </p:sp>
      <p:sp>
        <p:nvSpPr>
          <p:cNvPr id="53273" name="AutoShape 26"/>
          <p:cNvSpPr>
            <a:spLocks noChangeArrowheads="1"/>
          </p:cNvSpPr>
          <p:nvPr/>
        </p:nvSpPr>
        <p:spPr bwMode="auto">
          <a:xfrm>
            <a:off x="8604250" y="1955800"/>
            <a:ext cx="876300" cy="3767138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Mar/13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Set/13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Abr/14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Mai/13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Mar/14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Mai/13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Jan/14</a:t>
            </a:r>
          </a:p>
        </p:txBody>
      </p:sp>
      <p:sp>
        <p:nvSpPr>
          <p:cNvPr id="53274" name="AutoShape 24"/>
          <p:cNvSpPr>
            <a:spLocks noChangeArrowheads="1"/>
          </p:cNvSpPr>
          <p:nvPr/>
        </p:nvSpPr>
        <p:spPr bwMode="auto">
          <a:xfrm>
            <a:off x="7516813" y="1522413"/>
            <a:ext cx="984250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Início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3275" name="AutoShape 25"/>
          <p:cNvSpPr>
            <a:spLocks noChangeArrowheads="1"/>
          </p:cNvSpPr>
          <p:nvPr/>
        </p:nvSpPr>
        <p:spPr bwMode="auto">
          <a:xfrm>
            <a:off x="8570913" y="1522413"/>
            <a:ext cx="942975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Fim</a:t>
            </a:r>
          </a:p>
        </p:txBody>
      </p:sp>
      <p:sp>
        <p:nvSpPr>
          <p:cNvPr id="53276" name="AutoShape 24"/>
          <p:cNvSpPr>
            <a:spLocks noChangeArrowheads="1"/>
          </p:cNvSpPr>
          <p:nvPr/>
        </p:nvSpPr>
        <p:spPr bwMode="auto">
          <a:xfrm>
            <a:off x="7516813" y="1265238"/>
            <a:ext cx="1995487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Obras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3277" name="AutoShape 2"/>
          <p:cNvSpPr>
            <a:spLocks noChangeArrowheads="1"/>
          </p:cNvSpPr>
          <p:nvPr/>
        </p:nvSpPr>
        <p:spPr bwMode="auto">
          <a:xfrm>
            <a:off x="320675" y="1265238"/>
            <a:ext cx="1816100" cy="471487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Cidade sede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3278" name="AutoShape 5"/>
          <p:cNvSpPr>
            <a:spLocks noChangeArrowheads="1"/>
          </p:cNvSpPr>
          <p:nvPr/>
        </p:nvSpPr>
        <p:spPr bwMode="auto">
          <a:xfrm>
            <a:off x="2190750" y="1265238"/>
            <a:ext cx="863600" cy="471487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Investim.</a:t>
            </a:r>
          </a:p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(R$ MM)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pic>
        <p:nvPicPr>
          <p:cNvPr id="53279" name="Picture 5" descr="lavor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8488" y="1928813"/>
            <a:ext cx="2619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0" name="Picture 5" descr="lavor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4588" y="2593975"/>
            <a:ext cx="2619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1" name="Picture 5" descr="lavor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7688" y="4813300"/>
            <a:ext cx="2619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2" name="Picture 5" descr="lavor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5213" y="4489450"/>
            <a:ext cx="2619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83" name="AutoShape 24"/>
          <p:cNvSpPr>
            <a:spLocks noChangeArrowheads="1"/>
          </p:cNvSpPr>
          <p:nvPr/>
        </p:nvSpPr>
        <p:spPr bwMode="auto">
          <a:xfrm>
            <a:off x="3108325" y="1265238"/>
            <a:ext cx="4356100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Tipo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3284" name="AutoShape 25"/>
          <p:cNvSpPr>
            <a:spLocks noChangeArrowheads="1"/>
          </p:cNvSpPr>
          <p:nvPr/>
        </p:nvSpPr>
        <p:spPr bwMode="auto">
          <a:xfrm>
            <a:off x="3101975" y="1939925"/>
            <a:ext cx="608013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38%</a:t>
            </a:r>
          </a:p>
        </p:txBody>
      </p:sp>
      <p:sp>
        <p:nvSpPr>
          <p:cNvPr id="53285" name="AutoShape 25"/>
          <p:cNvSpPr>
            <a:spLocks noChangeArrowheads="1"/>
          </p:cNvSpPr>
          <p:nvPr/>
        </p:nvSpPr>
        <p:spPr bwMode="auto">
          <a:xfrm>
            <a:off x="3748088" y="1939925"/>
            <a:ext cx="608012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4%</a:t>
            </a:r>
          </a:p>
        </p:txBody>
      </p:sp>
      <p:sp>
        <p:nvSpPr>
          <p:cNvPr id="53286" name="AutoShape 25"/>
          <p:cNvSpPr>
            <a:spLocks noChangeArrowheads="1"/>
          </p:cNvSpPr>
          <p:nvPr/>
        </p:nvSpPr>
        <p:spPr bwMode="auto">
          <a:xfrm>
            <a:off x="4351338" y="1939925"/>
            <a:ext cx="608012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3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5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5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38%</a:t>
            </a:r>
          </a:p>
        </p:txBody>
      </p:sp>
      <p:sp>
        <p:nvSpPr>
          <p:cNvPr id="53287" name="AutoShape 25"/>
          <p:cNvSpPr>
            <a:spLocks noChangeArrowheads="1"/>
          </p:cNvSpPr>
          <p:nvPr/>
        </p:nvSpPr>
        <p:spPr bwMode="auto">
          <a:xfrm>
            <a:off x="4976813" y="1939925"/>
            <a:ext cx="606425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6%</a:t>
            </a:r>
          </a:p>
        </p:txBody>
      </p:sp>
      <p:sp>
        <p:nvSpPr>
          <p:cNvPr id="53288" name="AutoShape 25"/>
          <p:cNvSpPr>
            <a:spLocks noChangeArrowheads="1"/>
          </p:cNvSpPr>
          <p:nvPr/>
        </p:nvSpPr>
        <p:spPr bwMode="auto">
          <a:xfrm>
            <a:off x="5600700" y="1939925"/>
            <a:ext cx="608013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10%</a:t>
            </a:r>
          </a:p>
        </p:txBody>
      </p:sp>
      <p:sp>
        <p:nvSpPr>
          <p:cNvPr id="53289" name="AutoShape 25"/>
          <p:cNvSpPr>
            <a:spLocks noChangeArrowheads="1"/>
          </p:cNvSpPr>
          <p:nvPr/>
        </p:nvSpPr>
        <p:spPr bwMode="auto">
          <a:xfrm>
            <a:off x="6226175" y="1927225"/>
            <a:ext cx="606425" cy="4087813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endParaRPr lang="pt-BR" sz="1600" b="0">
              <a:cs typeface="Arial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4%</a:t>
            </a:r>
          </a:p>
        </p:txBody>
      </p:sp>
      <p:sp>
        <p:nvSpPr>
          <p:cNvPr id="53290" name="AutoShape 25"/>
          <p:cNvSpPr>
            <a:spLocks noChangeArrowheads="1"/>
          </p:cNvSpPr>
          <p:nvPr/>
        </p:nvSpPr>
        <p:spPr bwMode="auto">
          <a:xfrm>
            <a:off x="6889750" y="1914525"/>
            <a:ext cx="568325" cy="4087813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0" bIns="0">
            <a:spAutoFit/>
          </a:bodyPr>
          <a:lstStyle/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8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3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9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7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2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2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5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1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50</a:t>
            </a:r>
          </a:p>
        </p:txBody>
      </p:sp>
      <p:sp>
        <p:nvSpPr>
          <p:cNvPr id="53291" name="AutoShape 24"/>
          <p:cNvSpPr>
            <a:spLocks noChangeArrowheads="1"/>
          </p:cNvSpPr>
          <p:nvPr/>
        </p:nvSpPr>
        <p:spPr bwMode="auto">
          <a:xfrm>
            <a:off x="3101975" y="1514475"/>
            <a:ext cx="608013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BRT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3292" name="AutoShape 25"/>
          <p:cNvSpPr>
            <a:spLocks noChangeArrowheads="1"/>
          </p:cNvSpPr>
          <p:nvPr/>
        </p:nvSpPr>
        <p:spPr bwMode="auto">
          <a:xfrm>
            <a:off x="3760788" y="1514475"/>
            <a:ext cx="582612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VLT</a:t>
            </a:r>
          </a:p>
        </p:txBody>
      </p:sp>
      <p:sp>
        <p:nvSpPr>
          <p:cNvPr id="53293" name="AutoShape 25"/>
          <p:cNvSpPr>
            <a:spLocks noChangeArrowheads="1"/>
          </p:cNvSpPr>
          <p:nvPr/>
        </p:nvSpPr>
        <p:spPr bwMode="auto">
          <a:xfrm>
            <a:off x="4376738" y="1514475"/>
            <a:ext cx="582612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Corr.</a:t>
            </a:r>
          </a:p>
        </p:txBody>
      </p:sp>
      <p:sp>
        <p:nvSpPr>
          <p:cNvPr id="53294" name="AutoShape 25"/>
          <p:cNvSpPr>
            <a:spLocks noChangeArrowheads="1"/>
          </p:cNvSpPr>
          <p:nvPr/>
        </p:nvSpPr>
        <p:spPr bwMode="auto">
          <a:xfrm>
            <a:off x="5000625" y="1514475"/>
            <a:ext cx="582613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Monit.</a:t>
            </a:r>
          </a:p>
        </p:txBody>
      </p:sp>
      <p:sp>
        <p:nvSpPr>
          <p:cNvPr id="53295" name="AutoShape 25"/>
          <p:cNvSpPr>
            <a:spLocks noChangeArrowheads="1"/>
          </p:cNvSpPr>
          <p:nvPr/>
        </p:nvSpPr>
        <p:spPr bwMode="auto">
          <a:xfrm>
            <a:off x="5626100" y="1514475"/>
            <a:ext cx="582613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Term.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3296" name="AutoShape 25"/>
          <p:cNvSpPr>
            <a:spLocks noChangeArrowheads="1"/>
          </p:cNvSpPr>
          <p:nvPr/>
        </p:nvSpPr>
        <p:spPr bwMode="auto">
          <a:xfrm>
            <a:off x="6249988" y="1514475"/>
            <a:ext cx="582612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Monot</a:t>
            </a:r>
          </a:p>
        </p:txBody>
      </p:sp>
      <p:sp>
        <p:nvSpPr>
          <p:cNvPr id="53297" name="AutoShape 25"/>
          <p:cNvSpPr>
            <a:spLocks noChangeArrowheads="1"/>
          </p:cNvSpPr>
          <p:nvPr/>
        </p:nvSpPr>
        <p:spPr bwMode="auto">
          <a:xfrm>
            <a:off x="6881813" y="1514475"/>
            <a:ext cx="582612" cy="214313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Total</a:t>
            </a:r>
          </a:p>
        </p:txBody>
      </p:sp>
      <p:sp>
        <p:nvSpPr>
          <p:cNvPr id="53298" name="Text Box 103"/>
          <p:cNvSpPr txBox="1">
            <a:spLocks noChangeArrowheads="1"/>
          </p:cNvSpPr>
          <p:nvPr/>
        </p:nvSpPr>
        <p:spPr bwMode="auto">
          <a:xfrm>
            <a:off x="304800" y="993775"/>
            <a:ext cx="1765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GB" sz="1400" b="0"/>
              <a:t>Monitoramento mai/11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304800" y="557213"/>
            <a:ext cx="8848725" cy="338137"/>
          </a:xfrm>
        </p:spPr>
        <p:txBody>
          <a:bodyPr/>
          <a:lstStyle/>
          <a:p>
            <a:r>
              <a:rPr lang="pt-BR" smtClean="0"/>
              <a:t>Aeroportos: ~R$ 5,6 bilhões de investimentos</a:t>
            </a:r>
            <a:endParaRPr lang="en-US" smtClean="0"/>
          </a:p>
        </p:txBody>
      </p:sp>
      <p:grpSp>
        <p:nvGrpSpPr>
          <p:cNvPr id="54274" name="Group 3"/>
          <p:cNvGrpSpPr>
            <a:grpSpLocks/>
          </p:cNvGrpSpPr>
          <p:nvPr/>
        </p:nvGrpSpPr>
        <p:grpSpPr bwMode="auto">
          <a:xfrm>
            <a:off x="1346200" y="2228850"/>
            <a:ext cx="6800850" cy="3813175"/>
            <a:chOff x="534988" y="1984374"/>
            <a:chExt cx="7383588" cy="3813176"/>
          </a:xfrm>
        </p:grpSpPr>
        <p:sp>
          <p:nvSpPr>
            <p:cNvPr id="54296" name="Rectangle 3"/>
            <p:cNvSpPr>
              <a:spLocks noChangeArrowheads="1"/>
            </p:cNvSpPr>
            <p:nvPr/>
          </p:nvSpPr>
          <p:spPr bwMode="auto">
            <a:xfrm>
              <a:off x="563563" y="1992375"/>
              <a:ext cx="7261145" cy="300038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0"/>
            </a:p>
          </p:txBody>
        </p:sp>
        <p:sp>
          <p:nvSpPr>
            <p:cNvPr id="54297" name="Rectangle 3"/>
            <p:cNvSpPr>
              <a:spLocks noChangeArrowheads="1"/>
            </p:cNvSpPr>
            <p:nvPr/>
          </p:nvSpPr>
          <p:spPr bwMode="auto">
            <a:xfrm>
              <a:off x="563563" y="2627313"/>
              <a:ext cx="7276789" cy="300037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0"/>
            </a:p>
          </p:txBody>
        </p:sp>
        <p:sp>
          <p:nvSpPr>
            <p:cNvPr id="54298" name="Rectangle 3"/>
            <p:cNvSpPr>
              <a:spLocks noChangeArrowheads="1"/>
            </p:cNvSpPr>
            <p:nvPr/>
          </p:nvSpPr>
          <p:spPr bwMode="auto">
            <a:xfrm>
              <a:off x="563563" y="3278188"/>
              <a:ext cx="7276789" cy="300037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0"/>
            </a:p>
          </p:txBody>
        </p:sp>
        <p:sp>
          <p:nvSpPr>
            <p:cNvPr id="54299" name="Rectangle 3"/>
            <p:cNvSpPr>
              <a:spLocks noChangeArrowheads="1"/>
            </p:cNvSpPr>
            <p:nvPr/>
          </p:nvSpPr>
          <p:spPr bwMode="auto">
            <a:xfrm>
              <a:off x="563563" y="3887788"/>
              <a:ext cx="7339369" cy="300037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0"/>
            </a:p>
          </p:txBody>
        </p:sp>
        <p:sp>
          <p:nvSpPr>
            <p:cNvPr id="54300" name="Rectangle 3"/>
            <p:cNvSpPr>
              <a:spLocks noChangeArrowheads="1"/>
            </p:cNvSpPr>
            <p:nvPr/>
          </p:nvSpPr>
          <p:spPr bwMode="auto">
            <a:xfrm>
              <a:off x="563563" y="4537075"/>
              <a:ext cx="7355013" cy="300038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0"/>
            </a:p>
          </p:txBody>
        </p:sp>
        <p:sp>
          <p:nvSpPr>
            <p:cNvPr id="54301" name="Rectangle 3"/>
            <p:cNvSpPr>
              <a:spLocks noChangeArrowheads="1"/>
            </p:cNvSpPr>
            <p:nvPr/>
          </p:nvSpPr>
          <p:spPr bwMode="auto">
            <a:xfrm>
              <a:off x="563563" y="5172075"/>
              <a:ext cx="7339369" cy="300038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0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534988" y="1984374"/>
              <a:ext cx="7273282" cy="25400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628058" y="2293937"/>
              <a:ext cx="7197447" cy="0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534988" y="2614612"/>
              <a:ext cx="7273282" cy="4762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534988" y="2911474"/>
              <a:ext cx="7306030" cy="25400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534988" y="3267074"/>
              <a:ext cx="7290518" cy="12700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534988" y="3571874"/>
              <a:ext cx="7290518" cy="4763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534988" y="3886199"/>
              <a:ext cx="7368077" cy="3175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34988" y="4170363"/>
              <a:ext cx="7368077" cy="11112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534988" y="4524375"/>
              <a:ext cx="7368077" cy="14288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534988" y="4841875"/>
              <a:ext cx="7383588" cy="17463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534988" y="5160963"/>
              <a:ext cx="7383588" cy="19050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34988" y="5478463"/>
              <a:ext cx="7368077" cy="9525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534988" y="5761038"/>
              <a:ext cx="7383588" cy="36512"/>
            </a:xfrm>
            <a:prstGeom prst="line">
              <a:avLst/>
            </a:prstGeom>
            <a:noFill/>
            <a:ln w="9525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4275" name="AutoShape 3"/>
          <p:cNvSpPr>
            <a:spLocks noChangeArrowheads="1"/>
          </p:cNvSpPr>
          <p:nvPr/>
        </p:nvSpPr>
        <p:spPr bwMode="auto">
          <a:xfrm>
            <a:off x="1362075" y="1939925"/>
            <a:ext cx="1839913" cy="4445000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Belo Horizonte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Brasília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Cuiabá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Curitiba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Fortaleza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Manaus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Natal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Porto Alegre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Recife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Rio de Janeiro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Salvador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São Paulo (GRU)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Campinas (VCP)</a:t>
            </a:r>
          </a:p>
          <a:p>
            <a:pPr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Total</a:t>
            </a:r>
            <a:endParaRPr lang="en-US" sz="1600">
              <a:cs typeface="Arial" charset="0"/>
            </a:endParaRPr>
          </a:p>
        </p:txBody>
      </p:sp>
      <p:sp>
        <p:nvSpPr>
          <p:cNvPr id="54276" name="Rectangle 1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042988" y="6364288"/>
            <a:ext cx="7794625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90488" indent="-90488" eaLnBrk="0" hangingPunct="0">
              <a:tabLst>
                <a:tab pos="90488" algn="l"/>
              </a:tabLst>
            </a:pPr>
            <a:r>
              <a:rPr kumimoji="1" lang="pt-BR" sz="1000" b="0">
                <a:solidFill>
                  <a:srgbClr val="000000"/>
                </a:solidFill>
                <a:ea typeface="MS PGothic"/>
                <a:cs typeface="Arial" charset="0"/>
              </a:rPr>
              <a:t>* Inclui R$ 400 milhões de investimentos do concessionário</a:t>
            </a:r>
          </a:p>
        </p:txBody>
      </p:sp>
      <p:sp>
        <p:nvSpPr>
          <p:cNvPr id="54277" name="AutoShape 7"/>
          <p:cNvSpPr>
            <a:spLocks noChangeArrowheads="1"/>
          </p:cNvSpPr>
          <p:nvPr/>
        </p:nvSpPr>
        <p:spPr bwMode="auto">
          <a:xfrm>
            <a:off x="3128963" y="1939925"/>
            <a:ext cx="1119187" cy="437197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16000" bIns="0">
            <a:spAutoFit/>
          </a:bodyPr>
          <a:lstStyle/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409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748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88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73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280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327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577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346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19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687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45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1.219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742</a:t>
            </a:r>
          </a:p>
          <a:p>
            <a:pPr algn="r" eaLnBrk="0" hangingPunct="0">
              <a:spcBef>
                <a:spcPct val="30000"/>
              </a:spcBef>
            </a:pPr>
            <a:r>
              <a:rPr lang="pt-BR" sz="1600">
                <a:cs typeface="Arial" charset="0"/>
              </a:rPr>
              <a:t>5.560</a:t>
            </a:r>
            <a:endParaRPr lang="en-US" sz="1600">
              <a:cs typeface="Arial" charset="0"/>
            </a:endParaRPr>
          </a:p>
        </p:txBody>
      </p:sp>
      <p:sp>
        <p:nvSpPr>
          <p:cNvPr id="54278" name="AutoShape 25"/>
          <p:cNvSpPr>
            <a:spLocks noChangeArrowheads="1"/>
          </p:cNvSpPr>
          <p:nvPr/>
        </p:nvSpPr>
        <p:spPr bwMode="auto">
          <a:xfrm>
            <a:off x="5895975" y="1955800"/>
            <a:ext cx="1185863" cy="405447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Out/11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Abr/11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Mar/12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Jun/11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Out/11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Nov/11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Nov/09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Out/12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Jan/12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Nov/08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Nov/11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Mai/10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Out/10</a:t>
            </a:r>
          </a:p>
        </p:txBody>
      </p:sp>
      <p:pic>
        <p:nvPicPr>
          <p:cNvPr id="54279" name="Picture 5" descr="lavor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6600" y="3883025"/>
            <a:ext cx="2619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5" descr="lavor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8775" y="4830763"/>
            <a:ext cx="2619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5" descr="lavor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3563" y="5478463"/>
            <a:ext cx="2619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2" name="Picture 5" descr="lavor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9913" y="5794375"/>
            <a:ext cx="2619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3" name="AutoShape 26"/>
          <p:cNvSpPr>
            <a:spLocks noChangeArrowheads="1"/>
          </p:cNvSpPr>
          <p:nvPr/>
        </p:nvSpPr>
        <p:spPr bwMode="auto">
          <a:xfrm>
            <a:off x="7083425" y="1955800"/>
            <a:ext cx="1220788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Jul/13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Mai/13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Ago/14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Jun/13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Out/13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Jul/13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Nov/13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Dez/13</a:t>
            </a:r>
          </a:p>
        </p:txBody>
      </p:sp>
      <p:sp>
        <p:nvSpPr>
          <p:cNvPr id="54284" name="AutoShape 24"/>
          <p:cNvSpPr>
            <a:spLocks noChangeArrowheads="1"/>
          </p:cNvSpPr>
          <p:nvPr/>
        </p:nvSpPr>
        <p:spPr bwMode="auto">
          <a:xfrm>
            <a:off x="5895975" y="1522413"/>
            <a:ext cx="1114425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Início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4285" name="AutoShape 25"/>
          <p:cNvSpPr>
            <a:spLocks noChangeArrowheads="1"/>
          </p:cNvSpPr>
          <p:nvPr/>
        </p:nvSpPr>
        <p:spPr bwMode="auto">
          <a:xfrm>
            <a:off x="7086600" y="1522413"/>
            <a:ext cx="1069975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solidFill>
                  <a:srgbClr val="FFFFFF"/>
                </a:solidFill>
                <a:ea typeface="MS PGothic"/>
                <a:cs typeface="Arial" charset="0"/>
              </a:rPr>
              <a:t>Fim</a:t>
            </a:r>
          </a:p>
        </p:txBody>
      </p:sp>
      <p:sp>
        <p:nvSpPr>
          <p:cNvPr id="54286" name="AutoShape 24"/>
          <p:cNvSpPr>
            <a:spLocks noChangeArrowheads="1"/>
          </p:cNvSpPr>
          <p:nvPr/>
        </p:nvSpPr>
        <p:spPr bwMode="auto">
          <a:xfrm>
            <a:off x="5895975" y="1265238"/>
            <a:ext cx="2260600" cy="214312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Obras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4287" name="AutoShape 2"/>
          <p:cNvSpPr>
            <a:spLocks noChangeArrowheads="1"/>
          </p:cNvSpPr>
          <p:nvPr/>
        </p:nvSpPr>
        <p:spPr bwMode="auto">
          <a:xfrm>
            <a:off x="1346200" y="1265238"/>
            <a:ext cx="1905000" cy="471487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Aeroporto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4288" name="AutoShape 5"/>
          <p:cNvSpPr>
            <a:spLocks noChangeArrowheads="1"/>
          </p:cNvSpPr>
          <p:nvPr/>
        </p:nvSpPr>
        <p:spPr bwMode="auto">
          <a:xfrm>
            <a:off x="3287713" y="1265238"/>
            <a:ext cx="1006475" cy="471487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Investim.</a:t>
            </a:r>
          </a:p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(R$ MM)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pic>
        <p:nvPicPr>
          <p:cNvPr id="54289" name="Picture 5" descr="lavor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250" y="2295525"/>
            <a:ext cx="2619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90" name="AutoShape 2"/>
          <p:cNvSpPr>
            <a:spLocks noChangeArrowheads="1"/>
          </p:cNvSpPr>
          <p:nvPr/>
        </p:nvSpPr>
        <p:spPr bwMode="auto">
          <a:xfrm>
            <a:off x="4329113" y="1263650"/>
            <a:ext cx="1530350" cy="471488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0" rIns="0" bIns="0" anchor="ctr"/>
          <a:lstStyle/>
          <a:p>
            <a:pPr eaLnBrk="0" hangingPunct="0">
              <a:lnSpc>
                <a:spcPct val="90000"/>
              </a:lnSpc>
            </a:pPr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Situação atual</a:t>
            </a:r>
            <a:endParaRPr lang="en-US" sz="1400">
              <a:solidFill>
                <a:srgbClr val="FFFFFF"/>
              </a:solidFill>
              <a:ea typeface="MS PGothic"/>
              <a:cs typeface="Arial" charset="0"/>
            </a:endParaRPr>
          </a:p>
        </p:txBody>
      </p:sp>
      <p:sp>
        <p:nvSpPr>
          <p:cNvPr id="54291" name="AutoShape 25"/>
          <p:cNvSpPr>
            <a:spLocks noChangeArrowheads="1"/>
          </p:cNvSpPr>
          <p:nvPr/>
        </p:nvSpPr>
        <p:spPr bwMode="auto">
          <a:xfrm>
            <a:off x="4314825" y="1955800"/>
            <a:ext cx="1681163" cy="4086225"/>
          </a:xfrm>
          <a:prstGeom prst="homePlate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Licitação obras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Obras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Licitação projetos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Obras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Projetos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Projetos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Obras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Em planejamento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Projetos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Obras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Projetos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Obras</a:t>
            </a:r>
          </a:p>
          <a:p>
            <a:pPr algn="ctr" eaLnBrk="0" hangingPunct="0">
              <a:spcBef>
                <a:spcPct val="30000"/>
              </a:spcBef>
            </a:pPr>
            <a:r>
              <a:rPr lang="pt-BR" sz="1600" b="0">
                <a:cs typeface="Arial" charset="0"/>
              </a:rPr>
              <a:t>Obras</a:t>
            </a:r>
          </a:p>
        </p:txBody>
      </p:sp>
      <p:sp>
        <p:nvSpPr>
          <p:cNvPr id="54292" name="TextBox 40"/>
          <p:cNvSpPr txBox="1">
            <a:spLocks noChangeArrowheads="1"/>
          </p:cNvSpPr>
          <p:nvPr/>
        </p:nvSpPr>
        <p:spPr bwMode="auto">
          <a:xfrm>
            <a:off x="3933825" y="3763963"/>
            <a:ext cx="2651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54293" name="Rectangle 69"/>
          <p:cNvSpPr>
            <a:spLocks noChangeArrowheads="1"/>
          </p:cNvSpPr>
          <p:nvPr/>
        </p:nvSpPr>
        <p:spPr bwMode="auto">
          <a:xfrm>
            <a:off x="8785225" y="1011238"/>
            <a:ext cx="1057275" cy="16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pt-BR" b="0">
                <a:ea typeface="MS PGothic"/>
                <a:cs typeface="Arial" charset="0"/>
              </a:rPr>
              <a:t>Obras iniciadas</a:t>
            </a:r>
          </a:p>
        </p:txBody>
      </p:sp>
      <p:pic>
        <p:nvPicPr>
          <p:cNvPr id="54294" name="Picture 5" descr="lavor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99475" y="981075"/>
            <a:ext cx="2619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95" name="Text Box 103"/>
          <p:cNvSpPr txBox="1">
            <a:spLocks noChangeArrowheads="1"/>
          </p:cNvSpPr>
          <p:nvPr/>
        </p:nvSpPr>
        <p:spPr bwMode="auto">
          <a:xfrm>
            <a:off x="304800" y="993775"/>
            <a:ext cx="1765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GB" sz="1400" b="0"/>
              <a:t>Monitoramento mai/11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304800" y="557213"/>
            <a:ext cx="8848725" cy="338137"/>
          </a:xfrm>
        </p:spPr>
        <p:txBody>
          <a:bodyPr/>
          <a:lstStyle/>
          <a:p>
            <a:r>
              <a:rPr lang="pt-BR" smtClean="0"/>
              <a:t>São Paulo – Guarulhos</a:t>
            </a:r>
          </a:p>
        </p:txBody>
      </p:sp>
      <p:sp>
        <p:nvSpPr>
          <p:cNvPr id="55298" name="AutoShape 41"/>
          <p:cNvSpPr>
            <a:spLocks noChangeArrowheads="1"/>
          </p:cNvSpPr>
          <p:nvPr/>
        </p:nvSpPr>
        <p:spPr bwMode="auto">
          <a:xfrm>
            <a:off x="192088" y="30146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Investimento (R$, mi)</a:t>
            </a:r>
          </a:p>
        </p:txBody>
      </p:sp>
      <p:sp>
        <p:nvSpPr>
          <p:cNvPr id="55299" name="AutoShape 41"/>
          <p:cNvSpPr>
            <a:spLocks noChangeArrowheads="1"/>
          </p:cNvSpPr>
          <p:nvPr/>
        </p:nvSpPr>
        <p:spPr bwMode="auto">
          <a:xfrm>
            <a:off x="192088" y="3638550"/>
            <a:ext cx="1339850" cy="595313"/>
          </a:xfrm>
          <a:prstGeom prst="homePlate">
            <a:avLst>
              <a:gd name="adj" fmla="val 15609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Aumento de Capacidade </a:t>
            </a:r>
            <a:r>
              <a:rPr lang="pt-BR">
                <a:solidFill>
                  <a:srgbClr val="000000"/>
                </a:solidFill>
              </a:rPr>
              <a:t>(mi pax/ano)</a:t>
            </a:r>
          </a:p>
        </p:txBody>
      </p:sp>
      <p:sp>
        <p:nvSpPr>
          <p:cNvPr id="55300" name="AutoShape 41"/>
          <p:cNvSpPr>
            <a:spLocks noChangeArrowheads="1"/>
          </p:cNvSpPr>
          <p:nvPr/>
        </p:nvSpPr>
        <p:spPr bwMode="auto">
          <a:xfrm>
            <a:off x="192088" y="43100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Situação atual</a:t>
            </a:r>
          </a:p>
        </p:txBody>
      </p:sp>
      <p:sp>
        <p:nvSpPr>
          <p:cNvPr id="55301" name="AutoShape 41"/>
          <p:cNvSpPr>
            <a:spLocks noChangeArrowheads="1"/>
          </p:cNvSpPr>
          <p:nvPr/>
        </p:nvSpPr>
        <p:spPr bwMode="auto">
          <a:xfrm>
            <a:off x="192088" y="49577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Início de obras </a:t>
            </a:r>
          </a:p>
        </p:txBody>
      </p:sp>
      <p:sp>
        <p:nvSpPr>
          <p:cNvPr id="55302" name="AutoShape 41"/>
          <p:cNvSpPr>
            <a:spLocks noChangeArrowheads="1"/>
          </p:cNvSpPr>
          <p:nvPr/>
        </p:nvSpPr>
        <p:spPr bwMode="auto">
          <a:xfrm>
            <a:off x="192088" y="56054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Conclusão de obras</a:t>
            </a:r>
          </a:p>
        </p:txBody>
      </p:sp>
      <p:grpSp>
        <p:nvGrpSpPr>
          <p:cNvPr id="55303" name="Group 5"/>
          <p:cNvGrpSpPr>
            <a:grpSpLocks/>
          </p:cNvGrpSpPr>
          <p:nvPr/>
        </p:nvGrpSpPr>
        <p:grpSpPr bwMode="auto">
          <a:xfrm>
            <a:off x="2797175" y="1895475"/>
            <a:ext cx="1381125" cy="917575"/>
            <a:chOff x="1989343" y="-503731"/>
            <a:chExt cx="1584000" cy="1007462"/>
          </a:xfrm>
        </p:grpSpPr>
        <p:pic>
          <p:nvPicPr>
            <p:cNvPr id="59" name="Picture 5" descr="D:\Usuarios\I3415238\AppData\Local\Temp\notes758E9C\guarulhos_mop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989343" y="-503731"/>
              <a:ext cx="1584000" cy="100746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55357" name="Right Arrow 6"/>
            <p:cNvSpPr>
              <a:spLocks noChangeArrowheads="1"/>
            </p:cNvSpPr>
            <p:nvPr/>
          </p:nvSpPr>
          <p:spPr bwMode="auto">
            <a:xfrm rot="-1551506">
              <a:off x="2774542" y="-153681"/>
              <a:ext cx="180167" cy="144938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FF0000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endParaRPr lang="pt-BR"/>
            </a:p>
          </p:txBody>
        </p:sp>
      </p:grpSp>
      <p:grpSp>
        <p:nvGrpSpPr>
          <p:cNvPr id="55304" name="Group 7"/>
          <p:cNvGrpSpPr>
            <a:grpSpLocks/>
          </p:cNvGrpSpPr>
          <p:nvPr/>
        </p:nvGrpSpPr>
        <p:grpSpPr bwMode="auto">
          <a:xfrm>
            <a:off x="4206875" y="1895475"/>
            <a:ext cx="1379538" cy="917575"/>
            <a:chOff x="4042980" y="-503731"/>
            <a:chExt cx="1584000" cy="1007462"/>
          </a:xfrm>
        </p:grpSpPr>
        <p:pic>
          <p:nvPicPr>
            <p:cNvPr id="61" name="Picture 5" descr="D:\Usuarios\I3415238\AppData\Local\Temp\notes758E9C\guarulhos_mop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042980" y="-503731"/>
              <a:ext cx="1584000" cy="100746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55355" name="Right Arrow 54"/>
            <p:cNvSpPr>
              <a:spLocks noChangeArrowheads="1"/>
            </p:cNvSpPr>
            <p:nvPr/>
          </p:nvSpPr>
          <p:spPr bwMode="auto">
            <a:xfrm rot="6870315">
              <a:off x="4949528" y="-448347"/>
              <a:ext cx="180167" cy="144938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FF0000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endParaRPr lang="pt-BR"/>
            </a:p>
          </p:txBody>
        </p:sp>
      </p:grpSp>
      <p:grpSp>
        <p:nvGrpSpPr>
          <p:cNvPr id="55305" name="Group 3"/>
          <p:cNvGrpSpPr>
            <a:grpSpLocks/>
          </p:cNvGrpSpPr>
          <p:nvPr/>
        </p:nvGrpSpPr>
        <p:grpSpPr bwMode="auto">
          <a:xfrm>
            <a:off x="1387475" y="1895475"/>
            <a:ext cx="1381125" cy="917575"/>
            <a:chOff x="-51415" y="-503732"/>
            <a:chExt cx="1584001" cy="1007463"/>
          </a:xfrm>
        </p:grpSpPr>
        <p:pic>
          <p:nvPicPr>
            <p:cNvPr id="62" name="Picture 18" descr="J:\DE\DEPL\AREA COMUM\Imagens PAC novembro 2010\Guarulhos TPS3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51415" y="-503732"/>
              <a:ext cx="1584001" cy="10074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55353" name="Right Arrow 55"/>
            <p:cNvSpPr>
              <a:spLocks noChangeArrowheads="1"/>
            </p:cNvSpPr>
            <p:nvPr/>
          </p:nvSpPr>
          <p:spPr bwMode="auto">
            <a:xfrm rot="-1551506">
              <a:off x="363975" y="326759"/>
              <a:ext cx="180167" cy="144938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FF0000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endParaRPr lang="pt-BR"/>
            </a:p>
          </p:txBody>
        </p:sp>
      </p:grpSp>
      <p:grpSp>
        <p:nvGrpSpPr>
          <p:cNvPr id="55306" name="Group 8"/>
          <p:cNvGrpSpPr>
            <a:grpSpLocks/>
          </p:cNvGrpSpPr>
          <p:nvPr/>
        </p:nvGrpSpPr>
        <p:grpSpPr bwMode="auto">
          <a:xfrm>
            <a:off x="5616575" y="1895475"/>
            <a:ext cx="1379538" cy="917575"/>
            <a:chOff x="6088726" y="-503731"/>
            <a:chExt cx="1584000" cy="1007462"/>
          </a:xfrm>
        </p:grpSpPr>
        <p:pic>
          <p:nvPicPr>
            <p:cNvPr id="60" name="Picture 18" descr="J:\DE\DEPL\AREA COMUM\Imagens PAC novembro 2010\Guarulhos TPS3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88726" y="-503731"/>
              <a:ext cx="1584000" cy="100746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55351" name="Right Arrow 57"/>
            <p:cNvSpPr>
              <a:spLocks noChangeArrowheads="1"/>
            </p:cNvSpPr>
            <p:nvPr/>
          </p:nvSpPr>
          <p:spPr bwMode="auto">
            <a:xfrm rot="6870315">
              <a:off x="7342852" y="-370213"/>
              <a:ext cx="180167" cy="144938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rgbClr val="FF0000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endParaRPr lang="pt-BR"/>
            </a:p>
          </p:txBody>
        </p:sp>
      </p:grpSp>
      <p:cxnSp>
        <p:nvCxnSpPr>
          <p:cNvPr id="55307" name="Straight Connector 4"/>
          <p:cNvCxnSpPr>
            <a:cxnSpLocks noChangeShapeType="1"/>
          </p:cNvCxnSpPr>
          <p:nvPr/>
        </p:nvCxnSpPr>
        <p:spPr bwMode="auto">
          <a:xfrm>
            <a:off x="2782888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5308" name="TextBox 53"/>
          <p:cNvSpPr txBox="1">
            <a:spLocks noChangeArrowheads="1"/>
          </p:cNvSpPr>
          <p:nvPr/>
        </p:nvSpPr>
        <p:spPr bwMode="auto">
          <a:xfrm>
            <a:off x="1531938" y="3070225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-</a:t>
            </a:r>
          </a:p>
        </p:txBody>
      </p:sp>
      <p:sp>
        <p:nvSpPr>
          <p:cNvPr id="55309" name="Rectangle 5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31938" y="1060450"/>
            <a:ext cx="1093787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MOP Central</a:t>
            </a:r>
          </a:p>
        </p:txBody>
      </p:sp>
      <p:sp>
        <p:nvSpPr>
          <p:cNvPr id="55310" name="TextBox 89"/>
          <p:cNvSpPr txBox="1">
            <a:spLocks noChangeArrowheads="1"/>
          </p:cNvSpPr>
          <p:nvPr/>
        </p:nvSpPr>
        <p:spPr bwMode="auto">
          <a:xfrm>
            <a:off x="1531938" y="3703638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1,0</a:t>
            </a:r>
          </a:p>
        </p:txBody>
      </p:sp>
      <p:sp>
        <p:nvSpPr>
          <p:cNvPr id="55311" name="TextBox 90"/>
          <p:cNvSpPr txBox="1">
            <a:spLocks noChangeArrowheads="1"/>
          </p:cNvSpPr>
          <p:nvPr/>
        </p:nvSpPr>
        <p:spPr bwMode="auto">
          <a:xfrm>
            <a:off x="1531938" y="44005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Obras</a:t>
            </a:r>
          </a:p>
        </p:txBody>
      </p:sp>
      <p:sp>
        <p:nvSpPr>
          <p:cNvPr id="55312" name="TextBox 91"/>
          <p:cNvSpPr txBox="1">
            <a:spLocks noChangeArrowheads="1"/>
          </p:cNvSpPr>
          <p:nvPr/>
        </p:nvSpPr>
        <p:spPr bwMode="auto">
          <a:xfrm>
            <a:off x="1531938" y="50482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Set/10</a:t>
            </a:r>
          </a:p>
        </p:txBody>
      </p:sp>
      <p:sp>
        <p:nvSpPr>
          <p:cNvPr id="55313" name="TextBox 92"/>
          <p:cNvSpPr txBox="1">
            <a:spLocks noChangeArrowheads="1"/>
          </p:cNvSpPr>
          <p:nvPr/>
        </p:nvSpPr>
        <p:spPr bwMode="auto">
          <a:xfrm>
            <a:off x="1531938" y="56959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Jul/11</a:t>
            </a:r>
          </a:p>
        </p:txBody>
      </p:sp>
      <p:sp>
        <p:nvSpPr>
          <p:cNvPr id="55314" name="TextBox 110"/>
          <p:cNvSpPr txBox="1">
            <a:spLocks noChangeArrowheads="1"/>
          </p:cNvSpPr>
          <p:nvPr/>
        </p:nvSpPr>
        <p:spPr bwMode="auto">
          <a:xfrm>
            <a:off x="2941638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32,5</a:t>
            </a:r>
          </a:p>
        </p:txBody>
      </p:sp>
      <p:sp>
        <p:nvSpPr>
          <p:cNvPr id="55315" name="Rectangle 5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41638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TPS-R Fase 1</a:t>
            </a:r>
          </a:p>
        </p:txBody>
      </p:sp>
      <p:sp>
        <p:nvSpPr>
          <p:cNvPr id="55316" name="TextBox 113"/>
          <p:cNvSpPr txBox="1">
            <a:spLocks noChangeArrowheads="1"/>
          </p:cNvSpPr>
          <p:nvPr/>
        </p:nvSpPr>
        <p:spPr bwMode="auto">
          <a:xfrm>
            <a:off x="2941638" y="3703638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5,5</a:t>
            </a:r>
          </a:p>
        </p:txBody>
      </p:sp>
      <p:sp>
        <p:nvSpPr>
          <p:cNvPr id="55317" name="TextBox 114"/>
          <p:cNvSpPr txBox="1">
            <a:spLocks noChangeArrowheads="1"/>
          </p:cNvSpPr>
          <p:nvPr/>
        </p:nvSpPr>
        <p:spPr bwMode="auto">
          <a:xfrm>
            <a:off x="2941638" y="44005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Licitação de obras</a:t>
            </a:r>
          </a:p>
        </p:txBody>
      </p:sp>
      <p:sp>
        <p:nvSpPr>
          <p:cNvPr id="55318" name="TextBox 115"/>
          <p:cNvSpPr txBox="1">
            <a:spLocks noChangeArrowheads="1"/>
          </p:cNvSpPr>
          <p:nvPr/>
        </p:nvSpPr>
        <p:spPr bwMode="auto">
          <a:xfrm>
            <a:off x="2941638" y="50482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Jun/11</a:t>
            </a:r>
          </a:p>
        </p:txBody>
      </p:sp>
      <p:sp>
        <p:nvSpPr>
          <p:cNvPr id="55319" name="TextBox 116"/>
          <p:cNvSpPr txBox="1">
            <a:spLocks noChangeArrowheads="1"/>
          </p:cNvSpPr>
          <p:nvPr/>
        </p:nvSpPr>
        <p:spPr bwMode="auto">
          <a:xfrm>
            <a:off x="2941638" y="56959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Dez/11</a:t>
            </a:r>
          </a:p>
        </p:txBody>
      </p:sp>
      <p:sp>
        <p:nvSpPr>
          <p:cNvPr id="55320" name="TextBox 118"/>
          <p:cNvSpPr txBox="1">
            <a:spLocks noChangeArrowheads="1"/>
          </p:cNvSpPr>
          <p:nvPr/>
        </p:nvSpPr>
        <p:spPr bwMode="auto">
          <a:xfrm>
            <a:off x="4351338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23,2</a:t>
            </a:r>
          </a:p>
        </p:txBody>
      </p:sp>
      <p:sp>
        <p:nvSpPr>
          <p:cNvPr id="55321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51338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TPS-R Fase 2</a:t>
            </a:r>
          </a:p>
        </p:txBody>
      </p:sp>
      <p:sp>
        <p:nvSpPr>
          <p:cNvPr id="55322" name="TextBox 121"/>
          <p:cNvSpPr txBox="1">
            <a:spLocks noChangeArrowheads="1"/>
          </p:cNvSpPr>
          <p:nvPr/>
        </p:nvSpPr>
        <p:spPr bwMode="auto">
          <a:xfrm>
            <a:off x="4351338" y="3703638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2,5</a:t>
            </a:r>
          </a:p>
        </p:txBody>
      </p:sp>
      <p:sp>
        <p:nvSpPr>
          <p:cNvPr id="55323" name="TextBox 122"/>
          <p:cNvSpPr txBox="1">
            <a:spLocks noChangeArrowheads="1"/>
          </p:cNvSpPr>
          <p:nvPr/>
        </p:nvSpPr>
        <p:spPr bwMode="auto">
          <a:xfrm>
            <a:off x="4351338" y="44005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A licitar</a:t>
            </a:r>
          </a:p>
        </p:txBody>
      </p:sp>
      <p:sp>
        <p:nvSpPr>
          <p:cNvPr id="55324" name="TextBox 123"/>
          <p:cNvSpPr txBox="1">
            <a:spLocks noChangeArrowheads="1"/>
          </p:cNvSpPr>
          <p:nvPr/>
        </p:nvSpPr>
        <p:spPr bwMode="auto">
          <a:xfrm>
            <a:off x="4351338" y="50482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Dez/11</a:t>
            </a:r>
          </a:p>
        </p:txBody>
      </p:sp>
      <p:sp>
        <p:nvSpPr>
          <p:cNvPr id="55325" name="TextBox 124"/>
          <p:cNvSpPr txBox="1">
            <a:spLocks noChangeArrowheads="1"/>
          </p:cNvSpPr>
          <p:nvPr/>
        </p:nvSpPr>
        <p:spPr bwMode="auto">
          <a:xfrm>
            <a:off x="4351338" y="56959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Mai/12</a:t>
            </a:r>
          </a:p>
        </p:txBody>
      </p:sp>
      <p:sp>
        <p:nvSpPr>
          <p:cNvPr id="55326" name="TextBox 126"/>
          <p:cNvSpPr txBox="1">
            <a:spLocks noChangeArrowheads="1"/>
          </p:cNvSpPr>
          <p:nvPr/>
        </p:nvSpPr>
        <p:spPr bwMode="auto">
          <a:xfrm>
            <a:off x="5759450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716,6</a:t>
            </a:r>
          </a:p>
        </p:txBody>
      </p:sp>
      <p:sp>
        <p:nvSpPr>
          <p:cNvPr id="55327" name="Rectangle 5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759450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TPS 3 – Fase 1</a:t>
            </a:r>
          </a:p>
        </p:txBody>
      </p:sp>
      <p:sp>
        <p:nvSpPr>
          <p:cNvPr id="55328" name="TextBox 129"/>
          <p:cNvSpPr txBox="1">
            <a:spLocks noChangeArrowheads="1"/>
          </p:cNvSpPr>
          <p:nvPr/>
        </p:nvSpPr>
        <p:spPr bwMode="auto">
          <a:xfrm>
            <a:off x="5759450" y="3703638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18,7</a:t>
            </a:r>
          </a:p>
        </p:txBody>
      </p:sp>
      <p:sp>
        <p:nvSpPr>
          <p:cNvPr id="55329" name="TextBox 130"/>
          <p:cNvSpPr txBox="1">
            <a:spLocks noChangeArrowheads="1"/>
          </p:cNvSpPr>
          <p:nvPr/>
        </p:nvSpPr>
        <p:spPr bwMode="auto">
          <a:xfrm>
            <a:off x="5616575" y="4400550"/>
            <a:ext cx="14176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Obras (terraplenagem)</a:t>
            </a:r>
          </a:p>
        </p:txBody>
      </p:sp>
      <p:sp>
        <p:nvSpPr>
          <p:cNvPr id="55330" name="TextBox 131"/>
          <p:cNvSpPr txBox="1">
            <a:spLocks noChangeArrowheads="1"/>
          </p:cNvSpPr>
          <p:nvPr/>
        </p:nvSpPr>
        <p:spPr bwMode="auto">
          <a:xfrm>
            <a:off x="5759450" y="50482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Mai/11</a:t>
            </a:r>
          </a:p>
        </p:txBody>
      </p:sp>
      <p:sp>
        <p:nvSpPr>
          <p:cNvPr id="55331" name="TextBox 132"/>
          <p:cNvSpPr txBox="1">
            <a:spLocks noChangeArrowheads="1"/>
          </p:cNvSpPr>
          <p:nvPr/>
        </p:nvSpPr>
        <p:spPr bwMode="auto">
          <a:xfrm>
            <a:off x="5759450" y="56959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Nov/13</a:t>
            </a:r>
          </a:p>
        </p:txBody>
      </p:sp>
      <p:cxnSp>
        <p:nvCxnSpPr>
          <p:cNvPr id="55332" name="Straight Connector 133"/>
          <p:cNvCxnSpPr>
            <a:cxnSpLocks noChangeShapeType="1"/>
          </p:cNvCxnSpPr>
          <p:nvPr/>
        </p:nvCxnSpPr>
        <p:spPr bwMode="auto">
          <a:xfrm>
            <a:off x="4192588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cxnSp>
        <p:nvCxnSpPr>
          <p:cNvPr id="55333" name="Straight Connector 134"/>
          <p:cNvCxnSpPr>
            <a:cxnSpLocks noChangeShapeType="1"/>
          </p:cNvCxnSpPr>
          <p:nvPr/>
        </p:nvCxnSpPr>
        <p:spPr bwMode="auto">
          <a:xfrm>
            <a:off x="5600700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cxnSp>
        <p:nvCxnSpPr>
          <p:cNvPr id="55334" name="Straight Connector 42"/>
          <p:cNvCxnSpPr>
            <a:cxnSpLocks noChangeShapeType="1"/>
          </p:cNvCxnSpPr>
          <p:nvPr/>
        </p:nvCxnSpPr>
        <p:spPr bwMode="auto">
          <a:xfrm>
            <a:off x="8378825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5335" name="TextBox 43"/>
          <p:cNvSpPr txBox="1">
            <a:spLocks noChangeArrowheads="1"/>
          </p:cNvSpPr>
          <p:nvPr/>
        </p:nvSpPr>
        <p:spPr bwMode="auto">
          <a:xfrm>
            <a:off x="7091363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427,1</a:t>
            </a:r>
          </a:p>
        </p:txBody>
      </p:sp>
      <p:sp>
        <p:nvSpPr>
          <p:cNvPr id="55336" name="TextBox 45"/>
          <p:cNvSpPr txBox="1">
            <a:spLocks noChangeArrowheads="1"/>
          </p:cNvSpPr>
          <p:nvPr/>
        </p:nvSpPr>
        <p:spPr bwMode="auto">
          <a:xfrm>
            <a:off x="7091363" y="3703638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-</a:t>
            </a:r>
          </a:p>
        </p:txBody>
      </p:sp>
      <p:sp>
        <p:nvSpPr>
          <p:cNvPr id="55337" name="TextBox 46"/>
          <p:cNvSpPr txBox="1">
            <a:spLocks noChangeArrowheads="1"/>
          </p:cNvSpPr>
          <p:nvPr/>
        </p:nvSpPr>
        <p:spPr bwMode="auto">
          <a:xfrm>
            <a:off x="7091363" y="44005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Obras</a:t>
            </a:r>
          </a:p>
        </p:txBody>
      </p:sp>
      <p:sp>
        <p:nvSpPr>
          <p:cNvPr id="55338" name="TextBox 47"/>
          <p:cNvSpPr txBox="1">
            <a:spLocks noChangeArrowheads="1"/>
          </p:cNvSpPr>
          <p:nvPr/>
        </p:nvSpPr>
        <p:spPr bwMode="auto">
          <a:xfrm>
            <a:off x="7091363" y="50482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Mai/10</a:t>
            </a:r>
          </a:p>
        </p:txBody>
      </p:sp>
      <p:sp>
        <p:nvSpPr>
          <p:cNvPr id="55339" name="TextBox 48"/>
          <p:cNvSpPr txBox="1">
            <a:spLocks noChangeArrowheads="1"/>
          </p:cNvSpPr>
          <p:nvPr/>
        </p:nvSpPr>
        <p:spPr bwMode="auto">
          <a:xfrm>
            <a:off x="7091363" y="56959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Abr/13</a:t>
            </a:r>
          </a:p>
        </p:txBody>
      </p:sp>
      <p:sp>
        <p:nvSpPr>
          <p:cNvPr id="55340" name="TextBox 49"/>
          <p:cNvSpPr txBox="1">
            <a:spLocks noChangeArrowheads="1"/>
          </p:cNvSpPr>
          <p:nvPr/>
        </p:nvSpPr>
        <p:spPr bwMode="auto">
          <a:xfrm>
            <a:off x="8499475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20,0</a:t>
            </a:r>
          </a:p>
        </p:txBody>
      </p:sp>
      <p:sp>
        <p:nvSpPr>
          <p:cNvPr id="55341" name="TextBox 51"/>
          <p:cNvSpPr txBox="1">
            <a:spLocks noChangeArrowheads="1"/>
          </p:cNvSpPr>
          <p:nvPr/>
        </p:nvSpPr>
        <p:spPr bwMode="auto">
          <a:xfrm>
            <a:off x="8499475" y="3703638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-</a:t>
            </a:r>
          </a:p>
        </p:txBody>
      </p:sp>
      <p:sp>
        <p:nvSpPr>
          <p:cNvPr id="55342" name="TextBox 52"/>
          <p:cNvSpPr txBox="1">
            <a:spLocks noChangeArrowheads="1"/>
          </p:cNvSpPr>
          <p:nvPr/>
        </p:nvSpPr>
        <p:spPr bwMode="auto">
          <a:xfrm>
            <a:off x="8499475" y="44005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Licitação de obras</a:t>
            </a:r>
          </a:p>
        </p:txBody>
      </p:sp>
      <p:sp>
        <p:nvSpPr>
          <p:cNvPr id="55343" name="TextBox 56"/>
          <p:cNvSpPr txBox="1">
            <a:spLocks noChangeArrowheads="1"/>
          </p:cNvSpPr>
          <p:nvPr/>
        </p:nvSpPr>
        <p:spPr bwMode="auto">
          <a:xfrm>
            <a:off x="8499475" y="50482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Out/11</a:t>
            </a:r>
          </a:p>
        </p:txBody>
      </p:sp>
      <p:sp>
        <p:nvSpPr>
          <p:cNvPr id="55344" name="TextBox 62"/>
          <p:cNvSpPr txBox="1">
            <a:spLocks noChangeArrowheads="1"/>
          </p:cNvSpPr>
          <p:nvPr/>
        </p:nvSpPr>
        <p:spPr bwMode="auto">
          <a:xfrm>
            <a:off x="8499475" y="56959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Dez/12</a:t>
            </a:r>
          </a:p>
        </p:txBody>
      </p:sp>
      <p:pic>
        <p:nvPicPr>
          <p:cNvPr id="64" name="Picture 15" descr="J:\DE\DEPL\AREA COMUM\Imagens PAC novembro 2010\Guarulhos PR FF.JPG"/>
          <p:cNvPicPr>
            <a:picLocks noChangeAspect="1" noChangeArrowheads="1"/>
          </p:cNvPicPr>
          <p:nvPr/>
        </p:nvPicPr>
        <p:blipFill rotWithShape="1">
          <a:blip r:embed="rId10"/>
          <a:srcRect r="8005"/>
          <a:stretch/>
        </p:blipFill>
        <p:spPr bwMode="auto">
          <a:xfrm>
            <a:off x="7034213" y="1895475"/>
            <a:ext cx="1309687" cy="9175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65" name="Picture 16"/>
          <p:cNvPicPr>
            <a:picLocks noChangeAspect="1" noChangeArrowheads="1"/>
          </p:cNvPicPr>
          <p:nvPr/>
        </p:nvPicPr>
        <p:blipFill rotWithShape="1">
          <a:blip r:embed="rId11"/>
          <a:srcRect r="11722"/>
          <a:stretch/>
        </p:blipFill>
        <p:spPr bwMode="auto">
          <a:xfrm>
            <a:off x="8431213" y="1895475"/>
            <a:ext cx="1274762" cy="9175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cxnSp>
        <p:nvCxnSpPr>
          <p:cNvPr id="55347" name="Straight Connector 75"/>
          <p:cNvCxnSpPr>
            <a:cxnSpLocks noChangeShapeType="1"/>
          </p:cNvCxnSpPr>
          <p:nvPr/>
        </p:nvCxnSpPr>
        <p:spPr bwMode="auto">
          <a:xfrm>
            <a:off x="7010400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5348" name="Rectangle 5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54863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Pista e Pátio</a:t>
            </a:r>
          </a:p>
        </p:txBody>
      </p:sp>
      <p:sp>
        <p:nvSpPr>
          <p:cNvPr id="55349" name="Rectangle 5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499475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Pista de táxi e saída rápida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5" descr="D:\Clarice\2010\PAC\MOP'S\Fichas mopS\SBKP\Implantação 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17700" y="1901825"/>
            <a:ext cx="1576388" cy="9937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92" name="Picture 5" descr="D:\Clarice\2010\PAC\MOP'S\Fichas mopS\SBKP\Implantação 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2875" y="1901825"/>
            <a:ext cx="1576388" cy="9937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93" name="Picture 15" descr="J:\DE\DEPL\AREA COMUM\Imagens PAC novembro 2010\campinasfase02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95988" y="1924050"/>
            <a:ext cx="1562100" cy="97155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6324" name="Picture 18" descr="J:\DE\DEPL\AREA COMUM\Imagens PAC novembro 2010\Campinas Pistas e pátios.bm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18463" y="1903413"/>
            <a:ext cx="1582737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itle 1"/>
          <p:cNvSpPr>
            <a:spLocks noGrp="1"/>
          </p:cNvSpPr>
          <p:nvPr>
            <p:ph type="title"/>
          </p:nvPr>
        </p:nvSpPr>
        <p:spPr>
          <a:xfrm>
            <a:off x="322263" y="557213"/>
            <a:ext cx="4962525" cy="338137"/>
          </a:xfrm>
        </p:spPr>
        <p:txBody>
          <a:bodyPr/>
          <a:lstStyle/>
          <a:p>
            <a:r>
              <a:rPr lang="pt-BR" smtClean="0"/>
              <a:t>Campinas – Viracopos</a:t>
            </a:r>
            <a:endParaRPr lang="en-US" smtClean="0"/>
          </a:p>
        </p:txBody>
      </p:sp>
      <p:sp>
        <p:nvSpPr>
          <p:cNvPr id="56326" name="AutoShape 41"/>
          <p:cNvSpPr>
            <a:spLocks noChangeArrowheads="1"/>
          </p:cNvSpPr>
          <p:nvPr/>
        </p:nvSpPr>
        <p:spPr bwMode="auto">
          <a:xfrm>
            <a:off x="192088" y="30146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Investimento (R$, mi)</a:t>
            </a:r>
          </a:p>
        </p:txBody>
      </p:sp>
      <p:sp>
        <p:nvSpPr>
          <p:cNvPr id="56327" name="AutoShape 41"/>
          <p:cNvSpPr>
            <a:spLocks noChangeArrowheads="1"/>
          </p:cNvSpPr>
          <p:nvPr/>
        </p:nvSpPr>
        <p:spPr bwMode="auto">
          <a:xfrm>
            <a:off x="192088" y="43100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Situação atual</a:t>
            </a:r>
          </a:p>
        </p:txBody>
      </p:sp>
      <p:sp>
        <p:nvSpPr>
          <p:cNvPr id="56328" name="AutoShape 41"/>
          <p:cNvSpPr>
            <a:spLocks noChangeArrowheads="1"/>
          </p:cNvSpPr>
          <p:nvPr/>
        </p:nvSpPr>
        <p:spPr bwMode="auto">
          <a:xfrm>
            <a:off x="192088" y="49577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Início de obras </a:t>
            </a:r>
          </a:p>
        </p:txBody>
      </p:sp>
      <p:sp>
        <p:nvSpPr>
          <p:cNvPr id="56329" name="AutoShape 41"/>
          <p:cNvSpPr>
            <a:spLocks noChangeArrowheads="1"/>
          </p:cNvSpPr>
          <p:nvPr/>
        </p:nvSpPr>
        <p:spPr bwMode="auto">
          <a:xfrm>
            <a:off x="192088" y="56054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Conclusão de obras</a:t>
            </a:r>
          </a:p>
        </p:txBody>
      </p:sp>
      <p:sp>
        <p:nvSpPr>
          <p:cNvPr id="56330" name="TextBox 152"/>
          <p:cNvSpPr txBox="1">
            <a:spLocks noChangeArrowheads="1"/>
          </p:cNvSpPr>
          <p:nvPr/>
        </p:nvSpPr>
        <p:spPr bwMode="auto">
          <a:xfrm>
            <a:off x="1909763" y="3070225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5,0</a:t>
            </a:r>
          </a:p>
        </p:txBody>
      </p:sp>
      <p:sp>
        <p:nvSpPr>
          <p:cNvPr id="56331" name="Rectangle 5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9763" y="1060450"/>
            <a:ext cx="1584325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MOP de </a:t>
            </a:r>
            <a:r>
              <a:rPr lang="pt-BR" sz="1400" i="1">
                <a:solidFill>
                  <a:srgbClr val="FFFFFF"/>
                </a:solidFill>
                <a:ea typeface="MS PGothic"/>
                <a:cs typeface="Arial" charset="0"/>
              </a:rPr>
              <a:t>check-in</a:t>
            </a:r>
          </a:p>
        </p:txBody>
      </p:sp>
      <p:sp>
        <p:nvSpPr>
          <p:cNvPr id="56332" name="TextBox 154"/>
          <p:cNvSpPr txBox="1">
            <a:spLocks noChangeArrowheads="1"/>
          </p:cNvSpPr>
          <p:nvPr/>
        </p:nvSpPr>
        <p:spPr bwMode="auto">
          <a:xfrm>
            <a:off x="1909763" y="3703638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2,5</a:t>
            </a:r>
          </a:p>
        </p:txBody>
      </p:sp>
      <p:sp>
        <p:nvSpPr>
          <p:cNvPr id="56333" name="TextBox 155"/>
          <p:cNvSpPr txBox="1">
            <a:spLocks noChangeArrowheads="1"/>
          </p:cNvSpPr>
          <p:nvPr/>
        </p:nvSpPr>
        <p:spPr bwMode="auto">
          <a:xfrm>
            <a:off x="1909763" y="4400550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Obras</a:t>
            </a:r>
          </a:p>
        </p:txBody>
      </p:sp>
      <p:sp>
        <p:nvSpPr>
          <p:cNvPr id="56334" name="TextBox 156"/>
          <p:cNvSpPr txBox="1">
            <a:spLocks noChangeArrowheads="1"/>
          </p:cNvSpPr>
          <p:nvPr/>
        </p:nvSpPr>
        <p:spPr bwMode="auto">
          <a:xfrm>
            <a:off x="1909763" y="5048250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Out/10</a:t>
            </a:r>
          </a:p>
        </p:txBody>
      </p:sp>
      <p:sp>
        <p:nvSpPr>
          <p:cNvPr id="56335" name="TextBox 157"/>
          <p:cNvSpPr txBox="1">
            <a:spLocks noChangeArrowheads="1"/>
          </p:cNvSpPr>
          <p:nvPr/>
        </p:nvSpPr>
        <p:spPr bwMode="auto">
          <a:xfrm>
            <a:off x="1909763" y="5695950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Jul/11</a:t>
            </a:r>
          </a:p>
        </p:txBody>
      </p:sp>
      <p:sp>
        <p:nvSpPr>
          <p:cNvPr id="56336" name="TextBox 158"/>
          <p:cNvSpPr txBox="1">
            <a:spLocks noChangeArrowheads="1"/>
          </p:cNvSpPr>
          <p:nvPr/>
        </p:nvSpPr>
        <p:spPr bwMode="auto">
          <a:xfrm>
            <a:off x="3952875" y="3070225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47,4</a:t>
            </a:r>
          </a:p>
        </p:txBody>
      </p:sp>
      <p:sp>
        <p:nvSpPr>
          <p:cNvPr id="56337" name="Rectangle 5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52875" y="1060450"/>
            <a:ext cx="1584325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Adequação TPS atual</a:t>
            </a:r>
          </a:p>
        </p:txBody>
      </p:sp>
      <p:sp>
        <p:nvSpPr>
          <p:cNvPr id="56338" name="TextBox 161"/>
          <p:cNvSpPr txBox="1">
            <a:spLocks noChangeArrowheads="1"/>
          </p:cNvSpPr>
          <p:nvPr/>
        </p:nvSpPr>
        <p:spPr bwMode="auto">
          <a:xfrm>
            <a:off x="3952875" y="3703638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7,9</a:t>
            </a:r>
          </a:p>
        </p:txBody>
      </p:sp>
      <p:sp>
        <p:nvSpPr>
          <p:cNvPr id="56339" name="TextBox 162"/>
          <p:cNvSpPr txBox="1">
            <a:spLocks noChangeArrowheads="1"/>
          </p:cNvSpPr>
          <p:nvPr/>
        </p:nvSpPr>
        <p:spPr bwMode="auto">
          <a:xfrm>
            <a:off x="3952875" y="4400550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Licitação de projeto básico</a:t>
            </a:r>
          </a:p>
        </p:txBody>
      </p:sp>
      <p:sp>
        <p:nvSpPr>
          <p:cNvPr id="56340" name="TextBox 163"/>
          <p:cNvSpPr txBox="1">
            <a:spLocks noChangeArrowheads="1"/>
          </p:cNvSpPr>
          <p:nvPr/>
        </p:nvSpPr>
        <p:spPr bwMode="auto">
          <a:xfrm>
            <a:off x="3952875" y="5048250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Ago/12</a:t>
            </a:r>
          </a:p>
        </p:txBody>
      </p:sp>
      <p:sp>
        <p:nvSpPr>
          <p:cNvPr id="56341" name="TextBox 164"/>
          <p:cNvSpPr txBox="1">
            <a:spLocks noChangeArrowheads="1"/>
          </p:cNvSpPr>
          <p:nvPr/>
        </p:nvSpPr>
        <p:spPr bwMode="auto">
          <a:xfrm>
            <a:off x="3952875" y="5695950"/>
            <a:ext cx="1584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Dez/13</a:t>
            </a:r>
          </a:p>
        </p:txBody>
      </p:sp>
      <p:cxnSp>
        <p:nvCxnSpPr>
          <p:cNvPr id="56342" name="Straight Connector 166"/>
          <p:cNvCxnSpPr>
            <a:cxnSpLocks noChangeShapeType="1"/>
          </p:cNvCxnSpPr>
          <p:nvPr/>
        </p:nvCxnSpPr>
        <p:spPr bwMode="auto">
          <a:xfrm>
            <a:off x="3724275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6343" name="Right Arrow 171"/>
          <p:cNvSpPr>
            <a:spLocks noChangeArrowheads="1"/>
          </p:cNvSpPr>
          <p:nvPr/>
        </p:nvSpPr>
        <p:spPr bwMode="auto">
          <a:xfrm rot="6870315">
            <a:off x="4656138" y="1943100"/>
            <a:ext cx="179387" cy="144463"/>
          </a:xfrm>
          <a:prstGeom prst="rightArrow">
            <a:avLst>
              <a:gd name="adj1" fmla="val 50000"/>
              <a:gd name="adj2" fmla="val 49946"/>
            </a:avLst>
          </a:prstGeom>
          <a:solidFill>
            <a:srgbClr val="FF0000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endParaRPr lang="pt-BR"/>
          </a:p>
        </p:txBody>
      </p:sp>
      <p:cxnSp>
        <p:nvCxnSpPr>
          <p:cNvPr id="56344" name="Straight Connector 172"/>
          <p:cNvCxnSpPr>
            <a:cxnSpLocks noChangeShapeType="1"/>
          </p:cNvCxnSpPr>
          <p:nvPr/>
        </p:nvCxnSpPr>
        <p:spPr bwMode="auto">
          <a:xfrm>
            <a:off x="7788275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6345" name="TextBox 173"/>
          <p:cNvSpPr txBox="1">
            <a:spLocks noChangeArrowheads="1"/>
          </p:cNvSpPr>
          <p:nvPr/>
        </p:nvSpPr>
        <p:spPr bwMode="auto">
          <a:xfrm>
            <a:off x="5975350" y="3070225"/>
            <a:ext cx="15827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689,6</a:t>
            </a:r>
          </a:p>
        </p:txBody>
      </p:sp>
      <p:sp>
        <p:nvSpPr>
          <p:cNvPr id="56346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75350" y="1060450"/>
            <a:ext cx="1582738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Novo TPS</a:t>
            </a:r>
          </a:p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(fase1)</a:t>
            </a:r>
          </a:p>
        </p:txBody>
      </p:sp>
      <p:sp>
        <p:nvSpPr>
          <p:cNvPr id="56347" name="TextBox 175"/>
          <p:cNvSpPr txBox="1">
            <a:spLocks noChangeArrowheads="1"/>
          </p:cNvSpPr>
          <p:nvPr/>
        </p:nvSpPr>
        <p:spPr bwMode="auto">
          <a:xfrm>
            <a:off x="5975350" y="3703638"/>
            <a:ext cx="15827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6,6</a:t>
            </a:r>
          </a:p>
        </p:txBody>
      </p:sp>
      <p:sp>
        <p:nvSpPr>
          <p:cNvPr id="56348" name="TextBox 176"/>
          <p:cNvSpPr txBox="1">
            <a:spLocks noChangeArrowheads="1"/>
          </p:cNvSpPr>
          <p:nvPr/>
        </p:nvSpPr>
        <p:spPr bwMode="auto">
          <a:xfrm>
            <a:off x="5975350" y="4400550"/>
            <a:ext cx="15827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Licitação de projeto básico</a:t>
            </a:r>
          </a:p>
        </p:txBody>
      </p:sp>
      <p:sp>
        <p:nvSpPr>
          <p:cNvPr id="56349" name="TextBox 177"/>
          <p:cNvSpPr txBox="1">
            <a:spLocks noChangeArrowheads="1"/>
          </p:cNvSpPr>
          <p:nvPr/>
        </p:nvSpPr>
        <p:spPr bwMode="auto">
          <a:xfrm>
            <a:off x="5975350" y="5048250"/>
            <a:ext cx="15827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Mar/12</a:t>
            </a:r>
          </a:p>
        </p:txBody>
      </p:sp>
      <p:sp>
        <p:nvSpPr>
          <p:cNvPr id="56350" name="TextBox 178"/>
          <p:cNvSpPr txBox="1">
            <a:spLocks noChangeArrowheads="1"/>
          </p:cNvSpPr>
          <p:nvPr/>
        </p:nvSpPr>
        <p:spPr bwMode="auto">
          <a:xfrm>
            <a:off x="5975350" y="5695950"/>
            <a:ext cx="15827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Dez/13</a:t>
            </a:r>
          </a:p>
        </p:txBody>
      </p:sp>
      <p:sp>
        <p:nvSpPr>
          <p:cNvPr id="56351" name="TextBox 179"/>
          <p:cNvSpPr txBox="1">
            <a:spLocks noChangeArrowheads="1"/>
          </p:cNvSpPr>
          <p:nvPr/>
        </p:nvSpPr>
        <p:spPr bwMode="auto">
          <a:xfrm>
            <a:off x="8018463" y="3070225"/>
            <a:ext cx="158273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80,3</a:t>
            </a:r>
          </a:p>
        </p:txBody>
      </p:sp>
      <p:sp>
        <p:nvSpPr>
          <p:cNvPr id="56352" name="Rectangle 5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018463" y="1060450"/>
            <a:ext cx="1582737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Pista e pátio</a:t>
            </a:r>
          </a:p>
        </p:txBody>
      </p:sp>
      <p:sp>
        <p:nvSpPr>
          <p:cNvPr id="56353" name="TextBox 181"/>
          <p:cNvSpPr txBox="1">
            <a:spLocks noChangeArrowheads="1"/>
          </p:cNvSpPr>
          <p:nvPr/>
        </p:nvSpPr>
        <p:spPr bwMode="auto">
          <a:xfrm>
            <a:off x="8018463" y="3703638"/>
            <a:ext cx="158273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-</a:t>
            </a:r>
          </a:p>
        </p:txBody>
      </p:sp>
      <p:sp>
        <p:nvSpPr>
          <p:cNvPr id="56354" name="TextBox 182"/>
          <p:cNvSpPr txBox="1">
            <a:spLocks noChangeArrowheads="1"/>
          </p:cNvSpPr>
          <p:nvPr/>
        </p:nvSpPr>
        <p:spPr bwMode="auto">
          <a:xfrm>
            <a:off x="8018463" y="4400550"/>
            <a:ext cx="158273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Em elaboração de projeto</a:t>
            </a:r>
          </a:p>
        </p:txBody>
      </p:sp>
      <p:sp>
        <p:nvSpPr>
          <p:cNvPr id="56355" name="TextBox 183"/>
          <p:cNvSpPr txBox="1">
            <a:spLocks noChangeArrowheads="1"/>
          </p:cNvSpPr>
          <p:nvPr/>
        </p:nvSpPr>
        <p:spPr bwMode="auto">
          <a:xfrm>
            <a:off x="8018463" y="5048250"/>
            <a:ext cx="158273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Jan/12</a:t>
            </a:r>
          </a:p>
        </p:txBody>
      </p:sp>
      <p:sp>
        <p:nvSpPr>
          <p:cNvPr id="56356" name="TextBox 184"/>
          <p:cNvSpPr txBox="1">
            <a:spLocks noChangeArrowheads="1"/>
          </p:cNvSpPr>
          <p:nvPr/>
        </p:nvSpPr>
        <p:spPr bwMode="auto">
          <a:xfrm>
            <a:off x="8018463" y="5695950"/>
            <a:ext cx="158273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Dez/13</a:t>
            </a:r>
          </a:p>
        </p:txBody>
      </p:sp>
      <p:cxnSp>
        <p:nvCxnSpPr>
          <p:cNvPr id="56357" name="Straight Connector 189"/>
          <p:cNvCxnSpPr>
            <a:cxnSpLocks noChangeShapeType="1"/>
          </p:cNvCxnSpPr>
          <p:nvPr/>
        </p:nvCxnSpPr>
        <p:spPr bwMode="auto">
          <a:xfrm>
            <a:off x="5753100" y="1060450"/>
            <a:ext cx="0" cy="5287963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6358" name="AutoShape 41"/>
          <p:cNvSpPr>
            <a:spLocks noChangeArrowheads="1"/>
          </p:cNvSpPr>
          <p:nvPr/>
        </p:nvSpPr>
        <p:spPr bwMode="auto">
          <a:xfrm>
            <a:off x="192088" y="3638550"/>
            <a:ext cx="1339850" cy="595313"/>
          </a:xfrm>
          <a:prstGeom prst="homePlate">
            <a:avLst>
              <a:gd name="adj" fmla="val 15609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Aumento de Capacidade </a:t>
            </a:r>
            <a:r>
              <a:rPr lang="pt-BR">
                <a:solidFill>
                  <a:srgbClr val="000000"/>
                </a:solidFill>
              </a:rPr>
              <a:t>(mi pax/ano)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AutoShape 41"/>
          <p:cNvSpPr>
            <a:spLocks noChangeArrowheads="1"/>
          </p:cNvSpPr>
          <p:nvPr/>
        </p:nvSpPr>
        <p:spPr bwMode="auto">
          <a:xfrm>
            <a:off x="192088" y="30146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Investimento (R$, mi)</a:t>
            </a:r>
          </a:p>
        </p:txBody>
      </p:sp>
      <p:sp>
        <p:nvSpPr>
          <p:cNvPr id="57346" name="AutoShape 41"/>
          <p:cNvSpPr>
            <a:spLocks noChangeArrowheads="1"/>
          </p:cNvSpPr>
          <p:nvPr/>
        </p:nvSpPr>
        <p:spPr bwMode="auto">
          <a:xfrm>
            <a:off x="192088" y="36369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Situação atual</a:t>
            </a:r>
          </a:p>
        </p:txBody>
      </p:sp>
      <p:sp>
        <p:nvSpPr>
          <p:cNvPr id="57347" name="AutoShape 41"/>
          <p:cNvSpPr>
            <a:spLocks noChangeArrowheads="1"/>
          </p:cNvSpPr>
          <p:nvPr/>
        </p:nvSpPr>
        <p:spPr bwMode="auto">
          <a:xfrm>
            <a:off x="192088" y="42846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Início de obras </a:t>
            </a:r>
          </a:p>
        </p:txBody>
      </p:sp>
      <p:sp>
        <p:nvSpPr>
          <p:cNvPr id="57348" name="AutoShape 41"/>
          <p:cNvSpPr>
            <a:spLocks noChangeArrowheads="1"/>
          </p:cNvSpPr>
          <p:nvPr/>
        </p:nvSpPr>
        <p:spPr bwMode="auto">
          <a:xfrm>
            <a:off x="192088" y="4932363"/>
            <a:ext cx="1339850" cy="542925"/>
          </a:xfrm>
          <a:prstGeom prst="homePlate">
            <a:avLst>
              <a:gd name="adj" fmla="val 15618"/>
            </a:avLst>
          </a:prstGeom>
          <a:solidFill>
            <a:schemeClr val="bg1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pt-BR" sz="1400">
                <a:solidFill>
                  <a:srgbClr val="000000"/>
                </a:solidFill>
              </a:rPr>
              <a:t>Conclusão de obras</a:t>
            </a:r>
          </a:p>
        </p:txBody>
      </p:sp>
      <p:cxnSp>
        <p:nvCxnSpPr>
          <p:cNvPr id="57349" name="Straight Connector 4"/>
          <p:cNvCxnSpPr>
            <a:cxnSpLocks noChangeShapeType="1"/>
          </p:cNvCxnSpPr>
          <p:nvPr/>
        </p:nvCxnSpPr>
        <p:spPr bwMode="auto">
          <a:xfrm>
            <a:off x="2659063" y="1060450"/>
            <a:ext cx="0" cy="4859338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7350" name="TextBox 53"/>
          <p:cNvSpPr txBox="1">
            <a:spLocks noChangeArrowheads="1"/>
          </p:cNvSpPr>
          <p:nvPr/>
        </p:nvSpPr>
        <p:spPr bwMode="auto">
          <a:xfrm>
            <a:off x="1531938" y="3070225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106</a:t>
            </a:r>
          </a:p>
        </p:txBody>
      </p:sp>
      <p:sp>
        <p:nvSpPr>
          <p:cNvPr id="57351" name="Rectangle 5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31938" y="1060450"/>
            <a:ext cx="1093787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Fortaleza</a:t>
            </a:r>
          </a:p>
        </p:txBody>
      </p:sp>
      <p:sp>
        <p:nvSpPr>
          <p:cNvPr id="57352" name="TextBox 90"/>
          <p:cNvSpPr txBox="1">
            <a:spLocks noChangeArrowheads="1"/>
          </p:cNvSpPr>
          <p:nvPr/>
        </p:nvSpPr>
        <p:spPr bwMode="auto">
          <a:xfrm>
            <a:off x="1531938" y="37274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Elaboração</a:t>
            </a:r>
          </a:p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projetos</a:t>
            </a:r>
          </a:p>
        </p:txBody>
      </p:sp>
      <p:sp>
        <p:nvSpPr>
          <p:cNvPr id="57353" name="TextBox 91"/>
          <p:cNvSpPr txBox="1">
            <a:spLocks noChangeArrowheads="1"/>
          </p:cNvSpPr>
          <p:nvPr/>
        </p:nvSpPr>
        <p:spPr bwMode="auto">
          <a:xfrm>
            <a:off x="1531938" y="43751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Jan/12</a:t>
            </a:r>
          </a:p>
        </p:txBody>
      </p:sp>
      <p:sp>
        <p:nvSpPr>
          <p:cNvPr id="57354" name="TextBox 92"/>
          <p:cNvSpPr txBox="1">
            <a:spLocks noChangeArrowheads="1"/>
          </p:cNvSpPr>
          <p:nvPr/>
        </p:nvSpPr>
        <p:spPr bwMode="auto">
          <a:xfrm>
            <a:off x="1531938" y="50228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Nov/13</a:t>
            </a:r>
          </a:p>
        </p:txBody>
      </p:sp>
      <p:sp>
        <p:nvSpPr>
          <p:cNvPr id="57355" name="TextBox 110"/>
          <p:cNvSpPr txBox="1">
            <a:spLocks noChangeArrowheads="1"/>
          </p:cNvSpPr>
          <p:nvPr/>
        </p:nvSpPr>
        <p:spPr bwMode="auto">
          <a:xfrm>
            <a:off x="2735263" y="3070225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89</a:t>
            </a:r>
          </a:p>
        </p:txBody>
      </p:sp>
      <p:sp>
        <p:nvSpPr>
          <p:cNvPr id="57356" name="Rectangle 5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93988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Manaus</a:t>
            </a:r>
          </a:p>
        </p:txBody>
      </p:sp>
      <p:sp>
        <p:nvSpPr>
          <p:cNvPr id="57357" name="TextBox 114"/>
          <p:cNvSpPr txBox="1">
            <a:spLocks noChangeArrowheads="1"/>
          </p:cNvSpPr>
          <p:nvPr/>
        </p:nvSpPr>
        <p:spPr bwMode="auto">
          <a:xfrm>
            <a:off x="2735263" y="37274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Licitação projetos</a:t>
            </a:r>
          </a:p>
        </p:txBody>
      </p:sp>
      <p:sp>
        <p:nvSpPr>
          <p:cNvPr id="57358" name="TextBox 115"/>
          <p:cNvSpPr txBox="1">
            <a:spLocks noChangeArrowheads="1"/>
          </p:cNvSpPr>
          <p:nvPr/>
        </p:nvSpPr>
        <p:spPr bwMode="auto">
          <a:xfrm>
            <a:off x="2735263" y="43751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Mar/12</a:t>
            </a:r>
          </a:p>
        </p:txBody>
      </p:sp>
      <p:sp>
        <p:nvSpPr>
          <p:cNvPr id="57359" name="TextBox 116"/>
          <p:cNvSpPr txBox="1">
            <a:spLocks noChangeArrowheads="1"/>
          </p:cNvSpPr>
          <p:nvPr/>
        </p:nvSpPr>
        <p:spPr bwMode="auto">
          <a:xfrm>
            <a:off x="2735263" y="5022850"/>
            <a:ext cx="1093787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Dez/13</a:t>
            </a:r>
          </a:p>
        </p:txBody>
      </p:sp>
      <p:sp>
        <p:nvSpPr>
          <p:cNvPr id="57360" name="TextBox 118"/>
          <p:cNvSpPr txBox="1">
            <a:spLocks noChangeArrowheads="1"/>
          </p:cNvSpPr>
          <p:nvPr/>
        </p:nvSpPr>
        <p:spPr bwMode="auto">
          <a:xfrm>
            <a:off x="3859213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54</a:t>
            </a:r>
          </a:p>
        </p:txBody>
      </p:sp>
      <p:sp>
        <p:nvSpPr>
          <p:cNvPr id="57361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54450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Natal</a:t>
            </a:r>
          </a:p>
        </p:txBody>
      </p:sp>
      <p:sp>
        <p:nvSpPr>
          <p:cNvPr id="57362" name="TextBox 122"/>
          <p:cNvSpPr txBox="1">
            <a:spLocks noChangeArrowheads="1"/>
          </p:cNvSpPr>
          <p:nvPr/>
        </p:nvSpPr>
        <p:spPr bwMode="auto">
          <a:xfrm>
            <a:off x="3859213" y="37274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Elaboração projetos</a:t>
            </a:r>
          </a:p>
        </p:txBody>
      </p:sp>
      <p:sp>
        <p:nvSpPr>
          <p:cNvPr id="57363" name="TextBox 123"/>
          <p:cNvSpPr txBox="1">
            <a:spLocks noChangeArrowheads="1"/>
          </p:cNvSpPr>
          <p:nvPr/>
        </p:nvSpPr>
        <p:spPr bwMode="auto">
          <a:xfrm>
            <a:off x="3859213" y="43751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Dez/11</a:t>
            </a:r>
          </a:p>
        </p:txBody>
      </p:sp>
      <p:sp>
        <p:nvSpPr>
          <p:cNvPr id="57364" name="TextBox 124"/>
          <p:cNvSpPr txBox="1">
            <a:spLocks noChangeArrowheads="1"/>
          </p:cNvSpPr>
          <p:nvPr/>
        </p:nvSpPr>
        <p:spPr bwMode="auto">
          <a:xfrm>
            <a:off x="3859213" y="50228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Abr/13</a:t>
            </a:r>
          </a:p>
        </p:txBody>
      </p:sp>
      <p:sp>
        <p:nvSpPr>
          <p:cNvPr id="57365" name="TextBox 126"/>
          <p:cNvSpPr txBox="1">
            <a:spLocks noChangeArrowheads="1"/>
          </p:cNvSpPr>
          <p:nvPr/>
        </p:nvSpPr>
        <p:spPr bwMode="auto">
          <a:xfrm>
            <a:off x="5040313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22</a:t>
            </a:r>
          </a:p>
        </p:txBody>
      </p:sp>
      <p:sp>
        <p:nvSpPr>
          <p:cNvPr id="57366" name="Rectangle 5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16500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Recife</a:t>
            </a:r>
          </a:p>
        </p:txBody>
      </p:sp>
      <p:sp>
        <p:nvSpPr>
          <p:cNvPr id="57367" name="TextBox 130"/>
          <p:cNvSpPr txBox="1">
            <a:spLocks noChangeArrowheads="1"/>
          </p:cNvSpPr>
          <p:nvPr/>
        </p:nvSpPr>
        <p:spPr bwMode="auto">
          <a:xfrm>
            <a:off x="4895850" y="3727450"/>
            <a:ext cx="1417638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Revisão projetos</a:t>
            </a:r>
          </a:p>
        </p:txBody>
      </p:sp>
      <p:sp>
        <p:nvSpPr>
          <p:cNvPr id="57368" name="TextBox 131"/>
          <p:cNvSpPr txBox="1">
            <a:spLocks noChangeArrowheads="1"/>
          </p:cNvSpPr>
          <p:nvPr/>
        </p:nvSpPr>
        <p:spPr bwMode="auto">
          <a:xfrm>
            <a:off x="5040313" y="43751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Out/11</a:t>
            </a:r>
          </a:p>
        </p:txBody>
      </p:sp>
      <p:sp>
        <p:nvSpPr>
          <p:cNvPr id="57369" name="TextBox 132"/>
          <p:cNvSpPr txBox="1">
            <a:spLocks noChangeArrowheads="1"/>
          </p:cNvSpPr>
          <p:nvPr/>
        </p:nvSpPr>
        <p:spPr bwMode="auto">
          <a:xfrm>
            <a:off x="5040313" y="50228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Mai/13</a:t>
            </a:r>
          </a:p>
        </p:txBody>
      </p:sp>
      <p:cxnSp>
        <p:nvCxnSpPr>
          <p:cNvPr id="57370" name="Straight Connector 133"/>
          <p:cNvCxnSpPr>
            <a:cxnSpLocks noChangeShapeType="1"/>
          </p:cNvCxnSpPr>
          <p:nvPr/>
        </p:nvCxnSpPr>
        <p:spPr bwMode="auto">
          <a:xfrm>
            <a:off x="3821113" y="1060450"/>
            <a:ext cx="0" cy="4859338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cxnSp>
        <p:nvCxnSpPr>
          <p:cNvPr id="57371" name="Straight Connector 134"/>
          <p:cNvCxnSpPr>
            <a:cxnSpLocks noChangeShapeType="1"/>
          </p:cNvCxnSpPr>
          <p:nvPr/>
        </p:nvCxnSpPr>
        <p:spPr bwMode="auto">
          <a:xfrm>
            <a:off x="4981575" y="1060450"/>
            <a:ext cx="0" cy="4859338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cxnSp>
        <p:nvCxnSpPr>
          <p:cNvPr id="57372" name="Straight Connector 42"/>
          <p:cNvCxnSpPr>
            <a:cxnSpLocks noChangeShapeType="1"/>
          </p:cNvCxnSpPr>
          <p:nvPr/>
        </p:nvCxnSpPr>
        <p:spPr bwMode="auto">
          <a:xfrm>
            <a:off x="7304088" y="1060450"/>
            <a:ext cx="0" cy="4859338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7373" name="TextBox 43"/>
          <p:cNvSpPr txBox="1">
            <a:spLocks noChangeArrowheads="1"/>
          </p:cNvSpPr>
          <p:nvPr/>
        </p:nvSpPr>
        <p:spPr bwMode="auto">
          <a:xfrm>
            <a:off x="6176963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314</a:t>
            </a:r>
          </a:p>
        </p:txBody>
      </p:sp>
      <p:sp>
        <p:nvSpPr>
          <p:cNvPr id="57374" name="TextBox 46"/>
          <p:cNvSpPr txBox="1">
            <a:spLocks noChangeArrowheads="1"/>
          </p:cNvSpPr>
          <p:nvPr/>
        </p:nvSpPr>
        <p:spPr bwMode="auto">
          <a:xfrm>
            <a:off x="6176963" y="37274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A licitar obras</a:t>
            </a:r>
          </a:p>
        </p:txBody>
      </p:sp>
      <p:sp>
        <p:nvSpPr>
          <p:cNvPr id="57375" name="TextBox 47"/>
          <p:cNvSpPr txBox="1">
            <a:spLocks noChangeArrowheads="1"/>
          </p:cNvSpPr>
          <p:nvPr/>
        </p:nvSpPr>
        <p:spPr bwMode="auto">
          <a:xfrm>
            <a:off x="6176963" y="43751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Nov/11</a:t>
            </a:r>
          </a:p>
        </p:txBody>
      </p:sp>
      <p:sp>
        <p:nvSpPr>
          <p:cNvPr id="57376" name="TextBox 48"/>
          <p:cNvSpPr txBox="1">
            <a:spLocks noChangeArrowheads="1"/>
          </p:cNvSpPr>
          <p:nvPr/>
        </p:nvSpPr>
        <p:spPr bwMode="auto">
          <a:xfrm>
            <a:off x="6176963" y="50228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Dez/13</a:t>
            </a:r>
          </a:p>
        </p:txBody>
      </p:sp>
      <p:sp>
        <p:nvSpPr>
          <p:cNvPr id="57377" name="TextBox 49"/>
          <p:cNvSpPr txBox="1">
            <a:spLocks noChangeArrowheads="1"/>
          </p:cNvSpPr>
          <p:nvPr/>
        </p:nvSpPr>
        <p:spPr bwMode="auto">
          <a:xfrm>
            <a:off x="8499475" y="30702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120</a:t>
            </a:r>
          </a:p>
        </p:txBody>
      </p:sp>
      <p:sp>
        <p:nvSpPr>
          <p:cNvPr id="57378" name="TextBox 52"/>
          <p:cNvSpPr txBox="1">
            <a:spLocks noChangeArrowheads="1"/>
          </p:cNvSpPr>
          <p:nvPr/>
        </p:nvSpPr>
        <p:spPr bwMode="auto">
          <a:xfrm>
            <a:off x="8499475" y="37274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A licitar obras</a:t>
            </a:r>
          </a:p>
        </p:txBody>
      </p:sp>
      <p:sp>
        <p:nvSpPr>
          <p:cNvPr id="57379" name="TextBox 56"/>
          <p:cNvSpPr txBox="1">
            <a:spLocks noChangeArrowheads="1"/>
          </p:cNvSpPr>
          <p:nvPr/>
        </p:nvSpPr>
        <p:spPr bwMode="auto">
          <a:xfrm>
            <a:off x="8499475" y="43751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Nov/11</a:t>
            </a:r>
          </a:p>
        </p:txBody>
      </p:sp>
      <p:sp>
        <p:nvSpPr>
          <p:cNvPr id="57380" name="TextBox 62"/>
          <p:cNvSpPr txBox="1">
            <a:spLocks noChangeArrowheads="1"/>
          </p:cNvSpPr>
          <p:nvPr/>
        </p:nvSpPr>
        <p:spPr bwMode="auto">
          <a:xfrm>
            <a:off x="8499475" y="502285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Dez/13</a:t>
            </a:r>
          </a:p>
        </p:txBody>
      </p:sp>
      <p:cxnSp>
        <p:nvCxnSpPr>
          <p:cNvPr id="57381" name="Straight Connector 75"/>
          <p:cNvCxnSpPr>
            <a:cxnSpLocks noChangeShapeType="1"/>
          </p:cNvCxnSpPr>
          <p:nvPr/>
        </p:nvCxnSpPr>
        <p:spPr bwMode="auto">
          <a:xfrm>
            <a:off x="6143625" y="1060450"/>
            <a:ext cx="0" cy="4859338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7382" name="Rectangle 5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176963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Rio de Janeiro</a:t>
            </a:r>
          </a:p>
        </p:txBody>
      </p:sp>
      <p:sp>
        <p:nvSpPr>
          <p:cNvPr id="57383" name="Rectangle 5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339013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Salvador</a:t>
            </a:r>
          </a:p>
        </p:txBody>
      </p:sp>
      <p:sp>
        <p:nvSpPr>
          <p:cNvPr id="57384" name="Title 1"/>
          <p:cNvSpPr>
            <a:spLocks noGrp="1"/>
          </p:cNvSpPr>
          <p:nvPr>
            <p:ph type="title"/>
          </p:nvPr>
        </p:nvSpPr>
        <p:spPr>
          <a:xfrm>
            <a:off x="304800" y="557213"/>
            <a:ext cx="8848725" cy="338137"/>
          </a:xfrm>
        </p:spPr>
        <p:txBody>
          <a:bodyPr/>
          <a:lstStyle/>
          <a:p>
            <a:r>
              <a:rPr lang="pt-BR" smtClean="0"/>
              <a:t>Portos: ~R$ 741 milhões de investimentos</a:t>
            </a:r>
            <a:endParaRPr lang="en-US" smtClean="0"/>
          </a:p>
        </p:txBody>
      </p:sp>
      <p:sp>
        <p:nvSpPr>
          <p:cNvPr id="57385" name="Rectangle 5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499475" y="1060450"/>
            <a:ext cx="1092200" cy="71755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hlink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pt-BR" sz="1400">
                <a:solidFill>
                  <a:srgbClr val="FFFFFF"/>
                </a:solidFill>
                <a:ea typeface="MS PGothic"/>
                <a:cs typeface="Arial" charset="0"/>
              </a:rPr>
              <a:t>São Paulo</a:t>
            </a:r>
          </a:p>
        </p:txBody>
      </p:sp>
      <p:cxnSp>
        <p:nvCxnSpPr>
          <p:cNvPr id="57386" name="Straight Connector 67"/>
          <p:cNvCxnSpPr>
            <a:cxnSpLocks noChangeShapeType="1"/>
          </p:cNvCxnSpPr>
          <p:nvPr/>
        </p:nvCxnSpPr>
        <p:spPr bwMode="auto">
          <a:xfrm>
            <a:off x="8466138" y="1060450"/>
            <a:ext cx="0" cy="4859338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  <p:sp>
        <p:nvSpPr>
          <p:cNvPr id="57387" name="TextBox 68"/>
          <p:cNvSpPr txBox="1">
            <a:spLocks noChangeArrowheads="1"/>
          </p:cNvSpPr>
          <p:nvPr/>
        </p:nvSpPr>
        <p:spPr bwMode="auto">
          <a:xfrm>
            <a:off x="7350125" y="3073400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36</a:t>
            </a:r>
          </a:p>
        </p:txBody>
      </p:sp>
      <p:sp>
        <p:nvSpPr>
          <p:cNvPr id="57388" name="TextBox 70"/>
          <p:cNvSpPr txBox="1">
            <a:spLocks noChangeArrowheads="1"/>
          </p:cNvSpPr>
          <p:nvPr/>
        </p:nvSpPr>
        <p:spPr bwMode="auto">
          <a:xfrm>
            <a:off x="7350125" y="37306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Elaboração projetos</a:t>
            </a:r>
          </a:p>
        </p:txBody>
      </p:sp>
      <p:sp>
        <p:nvSpPr>
          <p:cNvPr id="57389" name="TextBox 71"/>
          <p:cNvSpPr txBox="1">
            <a:spLocks noChangeArrowheads="1"/>
          </p:cNvSpPr>
          <p:nvPr/>
        </p:nvSpPr>
        <p:spPr bwMode="auto">
          <a:xfrm>
            <a:off x="7350125" y="43783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Dez/11</a:t>
            </a:r>
          </a:p>
        </p:txBody>
      </p:sp>
      <p:sp>
        <p:nvSpPr>
          <p:cNvPr id="57390" name="TextBox 72"/>
          <p:cNvSpPr txBox="1">
            <a:spLocks noChangeArrowheads="1"/>
          </p:cNvSpPr>
          <p:nvPr/>
        </p:nvSpPr>
        <p:spPr bwMode="auto">
          <a:xfrm>
            <a:off x="7350125" y="5026025"/>
            <a:ext cx="1092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algn="ctr" eaLnBrk="0" hangingPunct="0"/>
            <a:r>
              <a:rPr lang="pt-BR" sz="1400">
                <a:solidFill>
                  <a:srgbClr val="000000"/>
                </a:solidFill>
                <a:ea typeface="MS PGothic"/>
                <a:cs typeface="MS PGothic"/>
              </a:rPr>
              <a:t>Mai/13</a:t>
            </a:r>
          </a:p>
        </p:txBody>
      </p:sp>
      <p:pic>
        <p:nvPicPr>
          <p:cNvPr id="57391" name="Imagem 2" descr="tpmv3_001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2000250"/>
            <a:ext cx="109220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2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95575" y="1874838"/>
            <a:ext cx="1090613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3" name="Picture 38" descr="TMP Natal - projeto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56038" y="2000250"/>
            <a:ext cx="109061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4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16500" y="1874838"/>
            <a:ext cx="1090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5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78550" y="1874838"/>
            <a:ext cx="1090613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6" name="Picture 15" descr="porto salvador revisto 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39013" y="1920875"/>
            <a:ext cx="1090612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7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499475" y="1966913"/>
            <a:ext cx="1090613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98" name="AutoShape 11"/>
          <p:cNvSpPr>
            <a:spLocks noChangeArrowheads="1"/>
          </p:cNvSpPr>
          <p:nvPr/>
        </p:nvSpPr>
        <p:spPr bwMode="auto">
          <a:xfrm>
            <a:off x="8429625" y="981075"/>
            <a:ext cx="1274763" cy="4733925"/>
          </a:xfrm>
          <a:prstGeom prst="homePlate">
            <a:avLst>
              <a:gd name="adj" fmla="val 0"/>
            </a:avLst>
          </a:prstGeom>
          <a:noFill/>
          <a:ln w="9525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18000" rIns="18000" anchor="ctr" anchorCtr="1"/>
          <a:lstStyle/>
          <a:p>
            <a:pPr algn="ctr">
              <a:spcBef>
                <a:spcPct val="30000"/>
              </a:spcBef>
            </a:pPr>
            <a:endParaRPr lang="pt-BR" sz="1600" b="0">
              <a:solidFill>
                <a:srgbClr val="000000"/>
              </a:solidFill>
              <a:ea typeface="MS PGothic"/>
              <a:cs typeface="MS PGothic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Box 3"/>
          <p:cNvSpPr txBox="1">
            <a:spLocks noChangeArrowheads="1"/>
          </p:cNvSpPr>
          <p:nvPr/>
        </p:nvSpPr>
        <p:spPr bwMode="auto">
          <a:xfrm>
            <a:off x="1852613" y="2560638"/>
            <a:ext cx="62007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800"/>
              <a:t>MUITO OBRIGADO!</a:t>
            </a:r>
          </a:p>
        </p:txBody>
      </p:sp>
      <p:grpSp>
        <p:nvGrpSpPr>
          <p:cNvPr id="58370" name="Group 11"/>
          <p:cNvGrpSpPr>
            <a:grpSpLocks/>
          </p:cNvGrpSpPr>
          <p:nvPr/>
        </p:nvGrpSpPr>
        <p:grpSpPr bwMode="auto">
          <a:xfrm>
            <a:off x="2700338" y="4421188"/>
            <a:ext cx="4700587" cy="1016000"/>
            <a:chOff x="3279903" y="3594354"/>
            <a:chExt cx="2819399" cy="609600"/>
          </a:xfrm>
        </p:grpSpPr>
        <p:pic>
          <p:nvPicPr>
            <p:cNvPr id="58371" name="Picture 8"/>
            <p:cNvPicPr>
              <a:picLocks noChangeAspect="1" noChangeArrowheads="1"/>
            </p:cNvPicPr>
            <p:nvPr/>
          </p:nvPicPr>
          <p:blipFill>
            <a:blip r:embed="rId2"/>
            <a:srcRect l="-1192" r="59937"/>
            <a:stretch>
              <a:fillRect/>
            </a:stretch>
          </p:blipFill>
          <p:spPr bwMode="auto">
            <a:xfrm>
              <a:off x="3279903" y="3673729"/>
              <a:ext cx="1143000" cy="53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372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22902" y="3594354"/>
              <a:ext cx="16764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Box 3"/>
          <p:cNvSpPr txBox="1">
            <a:spLocks noChangeArrowheads="1"/>
          </p:cNvSpPr>
          <p:nvPr/>
        </p:nvSpPr>
        <p:spPr bwMode="auto">
          <a:xfrm>
            <a:off x="1852613" y="3233738"/>
            <a:ext cx="62007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/>
              <a:t>Anexos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042770" y="1147763"/>
            <a:ext cx="2811411" cy="4831940"/>
          </a:xfrm>
          <a:prstGeom prst="rect">
            <a:avLst/>
          </a:prstGeom>
          <a:ln w="9525">
            <a:solidFill>
              <a:srgbClr val="28405A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tIns="36000" rIns="36000" bIns="36000"/>
          <a:lstStyle/>
          <a:p>
            <a:pPr algn="ctr" eaLnBrk="0" hangingPunct="0">
              <a:defRPr/>
            </a:pPr>
            <a:endParaRPr lang="pt-BR" sz="1600" dirty="0">
              <a:ln w="1905"/>
              <a:gradFill>
                <a:gsLst>
                  <a:gs pos="0">
                    <a:srgbClr val="37587D">
                      <a:shade val="20000"/>
                      <a:satMod val="200000"/>
                    </a:srgbClr>
                  </a:gs>
                  <a:gs pos="78000">
                    <a:srgbClr val="37587D">
                      <a:tint val="90000"/>
                      <a:shade val="89000"/>
                      <a:satMod val="220000"/>
                    </a:srgbClr>
                  </a:gs>
                  <a:gs pos="100000">
                    <a:srgbClr val="37587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eaLnBrk="0" hangingPunct="0">
              <a:defRPr/>
            </a:pPr>
            <a:endParaRPr lang="pt-BR" sz="1600" dirty="0">
              <a:ln w="1905"/>
              <a:gradFill>
                <a:gsLst>
                  <a:gs pos="0">
                    <a:srgbClr val="37587D">
                      <a:shade val="20000"/>
                      <a:satMod val="200000"/>
                    </a:srgbClr>
                  </a:gs>
                  <a:gs pos="78000">
                    <a:srgbClr val="37587D">
                      <a:tint val="90000"/>
                      <a:shade val="89000"/>
                      <a:satMod val="220000"/>
                    </a:srgbClr>
                  </a:gs>
                  <a:gs pos="100000">
                    <a:srgbClr val="37587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eaLnBrk="0" hangingPunct="0">
              <a:defRPr/>
            </a:pPr>
            <a:endParaRPr lang="pt-BR" sz="1600" dirty="0">
              <a:ln w="1905"/>
              <a:gradFill>
                <a:gsLst>
                  <a:gs pos="0">
                    <a:srgbClr val="37587D">
                      <a:shade val="20000"/>
                      <a:satMod val="200000"/>
                    </a:srgbClr>
                  </a:gs>
                  <a:gs pos="78000">
                    <a:srgbClr val="37587D">
                      <a:tint val="90000"/>
                      <a:shade val="89000"/>
                      <a:satMod val="220000"/>
                    </a:srgbClr>
                  </a:gs>
                  <a:gs pos="100000">
                    <a:srgbClr val="37587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0418" name="Rectangle 3"/>
          <p:cNvSpPr>
            <a:spLocks noChangeArrowheads="1"/>
          </p:cNvSpPr>
          <p:nvPr/>
        </p:nvSpPr>
        <p:spPr bwMode="auto">
          <a:xfrm>
            <a:off x="8983663" y="990600"/>
            <a:ext cx="212725" cy="1190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endParaRPr lang="pt-BR" sz="1400">
              <a:solidFill>
                <a:srgbClr val="000000"/>
              </a:solidFill>
            </a:endParaRP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9247188" y="995363"/>
            <a:ext cx="6286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762000" eaLnBrk="0" hangingPunct="0">
              <a:buFont typeface="Arial" charset="0"/>
              <a:buNone/>
            </a:pPr>
            <a:r>
              <a:rPr lang="pt-BR" sz="800">
                <a:solidFill>
                  <a:srgbClr val="000000"/>
                </a:solidFill>
              </a:rPr>
              <a:t>Etapa atual</a:t>
            </a:r>
          </a:p>
        </p:txBody>
      </p:sp>
      <p:sp>
        <p:nvSpPr>
          <p:cNvPr id="60420" name="TextBox 8"/>
          <p:cNvSpPr txBox="1">
            <a:spLocks noChangeArrowheads="1"/>
          </p:cNvSpPr>
          <p:nvPr/>
        </p:nvSpPr>
        <p:spPr bwMode="auto">
          <a:xfrm>
            <a:off x="1084263" y="3292475"/>
            <a:ext cx="2763837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Tipo de intervenção: </a:t>
            </a:r>
            <a:r>
              <a:rPr lang="pt-BR" b="0">
                <a:solidFill>
                  <a:srgbClr val="000000"/>
                </a:solidFill>
                <a:ea typeface="MS PGothic"/>
                <a:cs typeface="MS PGothic"/>
              </a:rPr>
              <a:t>Novo estádio</a:t>
            </a:r>
          </a:p>
          <a:p>
            <a:pPr eaLnBrk="0" hangingPunct="0"/>
            <a:endParaRPr lang="pt-BR">
              <a:solidFill>
                <a:srgbClr val="000000"/>
              </a:solidFill>
              <a:ea typeface="MS PGothic"/>
              <a:cs typeface="MS PGothic"/>
            </a:endParaRPr>
          </a:p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Modelo de investimento:</a:t>
            </a:r>
            <a:r>
              <a:rPr lang="pt-BR" b="0">
                <a:solidFill>
                  <a:srgbClr val="000000"/>
                </a:solidFill>
                <a:ea typeface="MS PGothic"/>
                <a:cs typeface="MS PGothic"/>
              </a:rPr>
              <a:t> Privado</a:t>
            </a:r>
          </a:p>
          <a:p>
            <a:pPr eaLnBrk="0" hangingPunct="0"/>
            <a:endParaRPr lang="pt-BR">
              <a:solidFill>
                <a:srgbClr val="000000"/>
              </a:solidFill>
              <a:ea typeface="MS PGothic"/>
              <a:cs typeface="MS PGothic"/>
            </a:endParaRPr>
          </a:p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Capacidade: </a:t>
            </a:r>
            <a:r>
              <a:rPr lang="pt-BR" b="0">
                <a:solidFill>
                  <a:srgbClr val="000000"/>
                </a:solidFill>
                <a:ea typeface="MS PGothic"/>
                <a:cs typeface="MS PGothic"/>
              </a:rPr>
              <a:t>68.000</a:t>
            </a:r>
          </a:p>
          <a:p>
            <a:pPr eaLnBrk="0" hangingPunct="0"/>
            <a:endParaRPr lang="pt-BR">
              <a:ea typeface="MS PGothic"/>
              <a:cs typeface="MS PGothic"/>
            </a:endParaRPr>
          </a:p>
          <a:p>
            <a:pPr eaLnBrk="0" hangingPunct="0"/>
            <a:r>
              <a:rPr lang="pt-BR">
                <a:ea typeface="MS PGothic"/>
                <a:cs typeface="MS PGothic"/>
              </a:rPr>
              <a:t>Responsável:</a:t>
            </a:r>
            <a:r>
              <a:rPr lang="pt-BR" b="0">
                <a:ea typeface="MS PGothic"/>
                <a:cs typeface="MS PGothic"/>
              </a:rPr>
              <a:t> Sport Club Corinthians Paulista</a:t>
            </a:r>
          </a:p>
          <a:p>
            <a:pPr eaLnBrk="0" hangingPunct="0"/>
            <a:endParaRPr lang="pt-BR" sz="1300">
              <a:ea typeface="MS PGothic"/>
              <a:cs typeface="MS PGothic"/>
            </a:endParaRPr>
          </a:p>
          <a:p>
            <a:pPr eaLnBrk="0" hangingPunct="0"/>
            <a:r>
              <a:rPr lang="pt-BR">
                <a:ea typeface="MS PGothic"/>
                <a:cs typeface="MS PGothic"/>
              </a:rPr>
              <a:t>Investimento:</a:t>
            </a:r>
            <a:r>
              <a:rPr lang="pt-BR" b="0">
                <a:ea typeface="MS PGothic"/>
                <a:cs typeface="MS PGothic"/>
              </a:rPr>
              <a:t> (a definir)</a:t>
            </a:r>
            <a:endParaRPr lang="pt-BR" b="0" baseline="30000">
              <a:ea typeface="MS PGothic"/>
              <a:cs typeface="MS PGothic"/>
            </a:endParaRPr>
          </a:p>
          <a:p>
            <a:pPr eaLnBrk="0" hangingPunct="0">
              <a:buFont typeface="Arial" charset="0"/>
              <a:buChar char="•"/>
            </a:pPr>
            <a:r>
              <a:rPr lang="pt-BR" b="0">
                <a:ea typeface="MS PGothic"/>
                <a:cs typeface="MS PGothic"/>
              </a:rPr>
              <a:t>Inic. Privada =  (a definir)</a:t>
            </a:r>
          </a:p>
          <a:p>
            <a:pPr eaLnBrk="0" hangingPunct="0">
              <a:buFont typeface="Arial" charset="0"/>
              <a:buChar char="•"/>
            </a:pPr>
            <a:r>
              <a:rPr lang="pt-BR" b="0">
                <a:ea typeface="MS PGothic"/>
                <a:cs typeface="MS PGothic"/>
              </a:rPr>
              <a:t>Gov. Fed. (fin.BNDES) = R$400,0 mi</a:t>
            </a:r>
            <a:endParaRPr lang="pt-BR" b="0" baseline="30000">
              <a:ea typeface="MS PGothic"/>
              <a:cs typeface="MS PGothic"/>
            </a:endParaRPr>
          </a:p>
          <a:p>
            <a:pPr eaLnBrk="0" hangingPunct="0"/>
            <a:endParaRPr lang="pt-BR" sz="1300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0421" name="TextBox 8"/>
          <p:cNvSpPr txBox="1">
            <a:spLocks noChangeArrowheads="1"/>
          </p:cNvSpPr>
          <p:nvPr/>
        </p:nvSpPr>
        <p:spPr bwMode="auto">
          <a:xfrm>
            <a:off x="3146425" y="1765300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Início</a:t>
            </a:r>
            <a:endParaRPr lang="pt-BR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0422" name="TextBox 8"/>
          <p:cNvSpPr txBox="1">
            <a:spLocks noChangeArrowheads="1"/>
          </p:cNvSpPr>
          <p:nvPr/>
        </p:nvSpPr>
        <p:spPr bwMode="auto">
          <a:xfrm>
            <a:off x="3146425" y="2163763"/>
            <a:ext cx="581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Fim*</a:t>
            </a:r>
            <a:endParaRPr lang="pt-BR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0423" name="Rectangle 21"/>
          <p:cNvSpPr>
            <a:spLocks noChangeArrowheads="1"/>
          </p:cNvSpPr>
          <p:nvPr/>
        </p:nvSpPr>
        <p:spPr bwMode="auto">
          <a:xfrm>
            <a:off x="4597400" y="2214563"/>
            <a:ext cx="1604963" cy="542925"/>
          </a:xfrm>
          <a:prstGeom prst="rect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eaLnBrk="0" hangingPunct="0"/>
            <a:r>
              <a:rPr lang="pt-BR">
                <a:solidFill>
                  <a:srgbClr val="000000"/>
                </a:solidFill>
              </a:rPr>
              <a:t>Projeto Básico e Executivo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6266" name="Rectangle 23"/>
          <p:cNvSpPr>
            <a:spLocks noChangeArrowheads="1"/>
          </p:cNvSpPr>
          <p:nvPr/>
        </p:nvSpPr>
        <p:spPr bwMode="auto">
          <a:xfrm>
            <a:off x="6275388" y="2214563"/>
            <a:ext cx="1890712" cy="5429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eaLnBrk="0" hangingPunct="0">
              <a:defRPr/>
            </a:pPr>
            <a:r>
              <a:rPr lang="pt-BR">
                <a:solidFill>
                  <a:srgbClr val="000000"/>
                </a:solidFill>
              </a:rPr>
              <a:t>Obras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425" name="Title 1"/>
          <p:cNvSpPr txBox="1">
            <a:spLocks/>
          </p:cNvSpPr>
          <p:nvPr/>
        </p:nvSpPr>
        <p:spPr bwMode="auto">
          <a:xfrm>
            <a:off x="179388" y="180975"/>
            <a:ext cx="8882062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defTabSz="762000" eaLnBrk="0" hangingPunct="0"/>
            <a:r>
              <a:rPr lang="pt-BR" sz="2200">
                <a:solidFill>
                  <a:srgbClr val="FFFFFF"/>
                </a:solidFill>
                <a:latin typeface="Verdana" pitchFamily="34" charset="0"/>
                <a:cs typeface="Arial" charset="0"/>
              </a:rPr>
              <a:t>São Paulo</a:t>
            </a:r>
            <a:br>
              <a:rPr lang="pt-BR" sz="2200">
                <a:solidFill>
                  <a:srgbClr val="FFFFFF"/>
                </a:solidFill>
                <a:latin typeface="Verdana" pitchFamily="34" charset="0"/>
                <a:cs typeface="Arial" charset="0"/>
              </a:rPr>
            </a:br>
            <a:r>
              <a:rPr lang="pt-BR" sz="2200">
                <a:solidFill>
                  <a:srgbClr val="FFFFFF"/>
                </a:solidFill>
                <a:latin typeface="Verdana" pitchFamily="34" charset="0"/>
                <a:cs typeface="Arial" charset="0"/>
              </a:rPr>
              <a:t>Estádio do Corinthians (Itaquera)</a:t>
            </a:r>
          </a:p>
        </p:txBody>
      </p:sp>
      <p:grpSp>
        <p:nvGrpSpPr>
          <p:cNvPr id="60426" name="Grupo 33"/>
          <p:cNvGrpSpPr>
            <a:grpSpLocks/>
          </p:cNvGrpSpPr>
          <p:nvPr/>
        </p:nvGrpSpPr>
        <p:grpSpPr bwMode="auto">
          <a:xfrm>
            <a:off x="6900863" y="3259138"/>
            <a:ext cx="1349375" cy="257175"/>
            <a:chOff x="7411815" y="2168503"/>
            <a:chExt cx="1350048" cy="257369"/>
          </a:xfrm>
        </p:grpSpPr>
        <p:sp>
          <p:nvSpPr>
            <p:cNvPr id="60439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083" cy="25736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Jan/14</a:t>
              </a:r>
            </a:p>
          </p:txBody>
        </p:sp>
        <p:sp>
          <p:nvSpPr>
            <p:cNvPr id="60440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endParaRPr lang="pt-BR" b="0">
                <a:solidFill>
                  <a:srgbClr val="000000"/>
                </a:solidFill>
              </a:endParaRPr>
            </a:p>
          </p:txBody>
        </p:sp>
      </p:grp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6916738" y="2863850"/>
            <a:ext cx="666750" cy="257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eaLnBrk="0" hangingPunct="0"/>
            <a:r>
              <a:rPr lang="pt-BR" b="0">
                <a:solidFill>
                  <a:srgbClr val="000000"/>
                </a:solidFill>
              </a:rPr>
              <a:t>Mai/11</a:t>
            </a:r>
          </a:p>
        </p:txBody>
      </p:sp>
      <p:sp>
        <p:nvSpPr>
          <p:cNvPr id="60428" name="Rectangle 11"/>
          <p:cNvSpPr>
            <a:spLocks noChangeArrowheads="1"/>
          </p:cNvSpPr>
          <p:nvPr/>
        </p:nvSpPr>
        <p:spPr bwMode="auto">
          <a:xfrm>
            <a:off x="5133975" y="3259138"/>
            <a:ext cx="666750" cy="257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eaLnBrk="0" hangingPunct="0"/>
            <a:r>
              <a:rPr lang="pt-BR" b="0">
                <a:solidFill>
                  <a:srgbClr val="000000"/>
                </a:solidFill>
              </a:rPr>
              <a:t>Mai/11</a:t>
            </a:r>
          </a:p>
        </p:txBody>
      </p:sp>
      <p:sp>
        <p:nvSpPr>
          <p:cNvPr id="60429" name="Rectangle 11"/>
          <p:cNvSpPr>
            <a:spLocks noChangeArrowheads="1"/>
          </p:cNvSpPr>
          <p:nvPr/>
        </p:nvSpPr>
        <p:spPr bwMode="auto">
          <a:xfrm>
            <a:off x="5091113" y="2881313"/>
            <a:ext cx="7905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eaLnBrk="0" hangingPunct="0"/>
            <a:r>
              <a:rPr lang="pt-BR" b="0">
                <a:solidFill>
                  <a:srgbClr val="000000"/>
                </a:solidFill>
              </a:rPr>
              <a:t>(Iniciado)</a:t>
            </a:r>
          </a:p>
        </p:txBody>
      </p:sp>
      <p:pic>
        <p:nvPicPr>
          <p:cNvPr id="60430" name="Picture 3"/>
          <p:cNvPicPr>
            <a:picLocks noChangeAspect="1" noChangeArrowheads="1"/>
          </p:cNvPicPr>
          <p:nvPr/>
        </p:nvPicPr>
        <p:blipFill>
          <a:blip r:embed="rId2"/>
          <a:srcRect l="2943" t="3125" r="2171" b="5614"/>
          <a:stretch>
            <a:fillRect/>
          </a:stretch>
        </p:blipFill>
        <p:spPr bwMode="auto">
          <a:xfrm>
            <a:off x="1246188" y="1304925"/>
            <a:ext cx="24161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31" name="AutoShape 26"/>
          <p:cNvSpPr>
            <a:spLocks noChangeArrowheads="1"/>
          </p:cNvSpPr>
          <p:nvPr/>
        </p:nvSpPr>
        <p:spPr bwMode="auto">
          <a:xfrm>
            <a:off x="4346575" y="1433513"/>
            <a:ext cx="4476750" cy="4921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 eaLnBrk="0" hangingPunct="0"/>
            <a:r>
              <a:rPr lang="pt-BR">
                <a:solidFill>
                  <a:srgbClr val="000000"/>
                </a:solidFill>
              </a:rPr>
              <a:t>Situação: Obra iniciada em 30/mai/11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432" name="TextBox 8"/>
          <p:cNvSpPr txBox="1">
            <a:spLocks noChangeArrowheads="1"/>
          </p:cNvSpPr>
          <p:nvPr/>
        </p:nvSpPr>
        <p:spPr bwMode="auto">
          <a:xfrm>
            <a:off x="4108450" y="2881313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Início</a:t>
            </a:r>
            <a:endParaRPr lang="pt-BR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0433" name="TextBox 8"/>
          <p:cNvSpPr txBox="1">
            <a:spLocks noChangeArrowheads="1"/>
          </p:cNvSpPr>
          <p:nvPr/>
        </p:nvSpPr>
        <p:spPr bwMode="auto">
          <a:xfrm>
            <a:off x="4108450" y="3259138"/>
            <a:ext cx="581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Fim</a:t>
            </a:r>
            <a:endParaRPr lang="pt-BR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0434" name="Rectangle 11"/>
          <p:cNvSpPr>
            <a:spLocks noChangeArrowheads="1"/>
          </p:cNvSpPr>
          <p:nvPr/>
        </p:nvSpPr>
        <p:spPr bwMode="auto">
          <a:xfrm>
            <a:off x="4108450" y="5303838"/>
            <a:ext cx="513873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92075" indent="-92075" eaLnBrk="0" hangingPunct="0">
              <a:spcBef>
                <a:spcPts val="300"/>
              </a:spcBef>
              <a:buFont typeface="Arial" charset="0"/>
              <a:buChar char="•"/>
            </a:pPr>
            <a:r>
              <a:rPr lang="pt-BR" b="0"/>
              <a:t>Formalização da Matriz de Responsabilidades</a:t>
            </a:r>
          </a:p>
          <a:p>
            <a:pPr marL="92075" indent="-92075" eaLnBrk="0" hangingPunct="0">
              <a:spcBef>
                <a:spcPts val="300"/>
              </a:spcBef>
              <a:buFont typeface="Arial" charset="0"/>
              <a:buChar char="•"/>
            </a:pPr>
            <a:r>
              <a:rPr lang="pt-BR" b="0"/>
              <a:t>Apresentação do Novo Orçamento (indefinida)</a:t>
            </a:r>
          </a:p>
          <a:p>
            <a:pPr marL="92075" indent="-92075" eaLnBrk="0" hangingPunct="0">
              <a:spcBef>
                <a:spcPts val="300"/>
              </a:spcBef>
              <a:buFont typeface="Arial" charset="0"/>
              <a:buChar char="•"/>
            </a:pPr>
            <a:r>
              <a:rPr lang="pt-BR" b="0"/>
              <a:t>Envio da Carta-Consulta  ao BNDES (indefinida)</a:t>
            </a:r>
          </a:p>
        </p:txBody>
      </p:sp>
      <p:sp>
        <p:nvSpPr>
          <p:cNvPr id="60435" name="Rectangle 11"/>
          <p:cNvSpPr>
            <a:spLocks noChangeArrowheads="1"/>
          </p:cNvSpPr>
          <p:nvPr/>
        </p:nvSpPr>
        <p:spPr bwMode="auto">
          <a:xfrm>
            <a:off x="4108450" y="4079875"/>
            <a:ext cx="5138738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92075" indent="-92075" eaLnBrk="0" hangingPunct="0">
              <a:spcBef>
                <a:spcPts val="300"/>
              </a:spcBef>
              <a:buFont typeface="Arial" charset="0"/>
              <a:buChar char="•"/>
            </a:pPr>
            <a:r>
              <a:rPr lang="pt-BR" b="0"/>
              <a:t>Transposição dos dutos da Transpetro que cruzam o terreno (início  das obras de previsto para 20 dias após o início das obras do estádio -  20/Jun/11)</a:t>
            </a:r>
          </a:p>
          <a:p>
            <a:pPr marL="92075" indent="-92075" eaLnBrk="0" hangingPunct="0">
              <a:spcBef>
                <a:spcPts val="300"/>
              </a:spcBef>
              <a:buFont typeface="Arial" charset="0"/>
              <a:buChar char="•"/>
            </a:pPr>
            <a:r>
              <a:rPr lang="pt-BR" b="0"/>
              <a:t>Indefinição dos recursos para transposição dos dutos. </a:t>
            </a:r>
          </a:p>
          <a:p>
            <a:pPr marL="92075" indent="-92075" eaLnBrk="0" hangingPunct="0">
              <a:buFont typeface="Arial" charset="0"/>
              <a:buChar char="•"/>
            </a:pPr>
            <a:endParaRPr lang="pt-BR" b="0"/>
          </a:p>
        </p:txBody>
      </p:sp>
      <p:sp>
        <p:nvSpPr>
          <p:cNvPr id="60436" name="TextBox 104"/>
          <p:cNvSpPr txBox="1">
            <a:spLocks noChangeArrowheads="1"/>
          </p:cNvSpPr>
          <p:nvPr/>
        </p:nvSpPr>
        <p:spPr bwMode="auto">
          <a:xfrm>
            <a:off x="4108450" y="3924300"/>
            <a:ext cx="8350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cs typeface="Arial" charset="0"/>
              </a:rPr>
              <a:t>Restrições</a:t>
            </a:r>
          </a:p>
        </p:txBody>
      </p:sp>
      <p:sp>
        <p:nvSpPr>
          <p:cNvPr id="60437" name="TextBox 104"/>
          <p:cNvSpPr txBox="1">
            <a:spLocks noChangeArrowheads="1"/>
          </p:cNvSpPr>
          <p:nvPr/>
        </p:nvSpPr>
        <p:spPr bwMode="auto">
          <a:xfrm>
            <a:off x="4108450" y="5132388"/>
            <a:ext cx="14890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cs typeface="Arial" charset="0"/>
              </a:rPr>
              <a:t>Encaminhamentos</a:t>
            </a:r>
          </a:p>
        </p:txBody>
      </p:sp>
      <p:cxnSp>
        <p:nvCxnSpPr>
          <p:cNvPr id="60438" name="Straight Connector 6"/>
          <p:cNvCxnSpPr>
            <a:cxnSpLocks noChangeShapeType="1"/>
          </p:cNvCxnSpPr>
          <p:nvPr/>
        </p:nvCxnSpPr>
        <p:spPr bwMode="auto">
          <a:xfrm>
            <a:off x="4108450" y="3714750"/>
            <a:ext cx="5138738" cy="0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90270" y="990636"/>
            <a:ext cx="2811411" cy="4831940"/>
          </a:xfrm>
          <a:prstGeom prst="rect">
            <a:avLst/>
          </a:prstGeom>
          <a:ln w="9525">
            <a:solidFill>
              <a:srgbClr val="28405A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tIns="36000" rIns="36000" bIns="36000"/>
          <a:lstStyle/>
          <a:p>
            <a:pPr algn="ctr" eaLnBrk="0" hangingPunct="0">
              <a:defRPr/>
            </a:pPr>
            <a:endParaRPr lang="pt-BR" sz="1600" dirty="0">
              <a:ln w="1905"/>
              <a:gradFill>
                <a:gsLst>
                  <a:gs pos="0">
                    <a:srgbClr val="37587D">
                      <a:shade val="20000"/>
                      <a:satMod val="200000"/>
                    </a:srgbClr>
                  </a:gs>
                  <a:gs pos="78000">
                    <a:srgbClr val="37587D">
                      <a:tint val="90000"/>
                      <a:shade val="89000"/>
                      <a:satMod val="220000"/>
                    </a:srgbClr>
                  </a:gs>
                  <a:gs pos="100000">
                    <a:srgbClr val="37587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eaLnBrk="0" hangingPunct="0">
              <a:defRPr/>
            </a:pPr>
            <a:endParaRPr lang="pt-BR" sz="1600" dirty="0">
              <a:ln w="1905"/>
              <a:gradFill>
                <a:gsLst>
                  <a:gs pos="0">
                    <a:srgbClr val="37587D">
                      <a:shade val="20000"/>
                      <a:satMod val="200000"/>
                    </a:srgbClr>
                  </a:gs>
                  <a:gs pos="78000">
                    <a:srgbClr val="37587D">
                      <a:tint val="90000"/>
                      <a:shade val="89000"/>
                      <a:satMod val="220000"/>
                    </a:srgbClr>
                  </a:gs>
                  <a:gs pos="100000">
                    <a:srgbClr val="37587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eaLnBrk="0" hangingPunct="0">
              <a:defRPr/>
            </a:pPr>
            <a:endParaRPr lang="pt-BR" sz="1600" dirty="0">
              <a:ln w="1905"/>
              <a:gradFill>
                <a:gsLst>
                  <a:gs pos="0">
                    <a:srgbClr val="37587D">
                      <a:shade val="20000"/>
                      <a:satMod val="200000"/>
                    </a:srgbClr>
                  </a:gs>
                  <a:gs pos="78000">
                    <a:srgbClr val="37587D">
                      <a:tint val="90000"/>
                      <a:shade val="89000"/>
                      <a:satMod val="220000"/>
                    </a:srgbClr>
                  </a:gs>
                  <a:gs pos="100000">
                    <a:srgbClr val="37587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8983663" y="990600"/>
            <a:ext cx="212725" cy="1190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endParaRPr lang="pt-BR" sz="1400">
              <a:solidFill>
                <a:srgbClr val="000000"/>
              </a:solidFill>
            </a:endParaRPr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9247188" y="995363"/>
            <a:ext cx="6286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762000" eaLnBrk="0" hangingPunct="0">
              <a:buFont typeface="Arial" charset="0"/>
              <a:buNone/>
            </a:pPr>
            <a:r>
              <a:rPr lang="pt-BR" sz="800">
                <a:solidFill>
                  <a:srgbClr val="000000"/>
                </a:solidFill>
              </a:rPr>
              <a:t>Etapa atual</a:t>
            </a:r>
          </a:p>
        </p:txBody>
      </p:sp>
      <p:sp>
        <p:nvSpPr>
          <p:cNvPr id="61444" name="TextBox 8"/>
          <p:cNvSpPr txBox="1">
            <a:spLocks noChangeArrowheads="1"/>
          </p:cNvSpPr>
          <p:nvPr/>
        </p:nvSpPr>
        <p:spPr bwMode="auto">
          <a:xfrm>
            <a:off x="131763" y="3135313"/>
            <a:ext cx="2763837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Descrição: </a:t>
            </a:r>
            <a:r>
              <a:rPr lang="pt-BR" b="0">
                <a:solidFill>
                  <a:srgbClr val="000000"/>
                </a:solidFill>
                <a:ea typeface="MS PGothic"/>
                <a:cs typeface="MS PGothic"/>
              </a:rPr>
              <a:t>Liga o Aeroporto de Congonhas às linhas 1 (azul), 5 (lilás), 4 (amarela) do Metrô e 9 (esmeralda da CPTM) da Companhia Paulista de Trens Metropolitanos.</a:t>
            </a:r>
            <a:r>
              <a:rPr lang="pt-BR" b="0">
                <a:ea typeface="MS PGothic"/>
                <a:cs typeface="MS PGothic"/>
              </a:rPr>
              <a:t> ¹</a:t>
            </a:r>
            <a:endParaRPr lang="pt-BR" b="0">
              <a:solidFill>
                <a:srgbClr val="000000"/>
              </a:solidFill>
              <a:ea typeface="MS PGothic"/>
              <a:cs typeface="MS PGothic"/>
            </a:endParaRPr>
          </a:p>
          <a:p>
            <a:pPr eaLnBrk="0" hangingPunct="0"/>
            <a:endParaRPr lang="pt-BR">
              <a:solidFill>
                <a:srgbClr val="000000"/>
              </a:solidFill>
              <a:ea typeface="MS PGothic"/>
              <a:cs typeface="MS PGothic"/>
            </a:endParaRPr>
          </a:p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Metas:</a:t>
            </a:r>
            <a:r>
              <a:rPr lang="pt-BR" b="0">
                <a:solidFill>
                  <a:srgbClr val="000000"/>
                </a:solidFill>
                <a:ea typeface="MS PGothic"/>
                <a:cs typeface="MS PGothic"/>
              </a:rPr>
              <a:t> 18 km, 18 estações e 24 trens.</a:t>
            </a:r>
          </a:p>
          <a:p>
            <a:pPr eaLnBrk="0" hangingPunct="0"/>
            <a:endParaRPr lang="pt-BR">
              <a:solidFill>
                <a:srgbClr val="000000"/>
              </a:solidFill>
              <a:ea typeface="MS PGothic"/>
              <a:cs typeface="MS PGothic"/>
            </a:endParaRPr>
          </a:p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Responsável:</a:t>
            </a:r>
            <a:r>
              <a:rPr lang="pt-BR" b="0">
                <a:solidFill>
                  <a:srgbClr val="000000"/>
                </a:solidFill>
                <a:ea typeface="MS PGothic"/>
                <a:cs typeface="MS PGothic"/>
              </a:rPr>
              <a:t>  Governo Estadual</a:t>
            </a:r>
          </a:p>
          <a:p>
            <a:pPr eaLnBrk="0" hangingPunct="0"/>
            <a:endParaRPr lang="pt-BR" sz="1300">
              <a:solidFill>
                <a:srgbClr val="000000"/>
              </a:solidFill>
              <a:ea typeface="MS PGothic"/>
              <a:cs typeface="MS PGothic"/>
            </a:endParaRPr>
          </a:p>
          <a:p>
            <a:pPr eaLnBrk="0" hangingPunct="0"/>
            <a:r>
              <a:rPr lang="pt-BR">
                <a:ea typeface="MS PGothic"/>
                <a:cs typeface="MS PGothic"/>
              </a:rPr>
              <a:t>Investimento:</a:t>
            </a:r>
            <a:r>
              <a:rPr lang="pt-BR" b="0">
                <a:ea typeface="MS PGothic"/>
                <a:cs typeface="MS PGothic"/>
              </a:rPr>
              <a:t> R$ 2.860,0 mi</a:t>
            </a:r>
            <a:endParaRPr lang="pt-BR" b="0" baseline="30000">
              <a:ea typeface="MS PGothic"/>
              <a:cs typeface="MS PGothic"/>
            </a:endParaRPr>
          </a:p>
          <a:p>
            <a:pPr eaLnBrk="0" hangingPunct="0">
              <a:buFont typeface="Arial" charset="0"/>
              <a:buChar char="•"/>
            </a:pPr>
            <a:r>
              <a:rPr lang="pt-BR" b="0">
                <a:ea typeface="MS PGothic"/>
                <a:cs typeface="MS PGothic"/>
              </a:rPr>
              <a:t>Gov. Estadual = R$ 1.778,0 mi</a:t>
            </a:r>
          </a:p>
          <a:p>
            <a:pPr eaLnBrk="0" hangingPunct="0">
              <a:buFont typeface="Arial" charset="0"/>
              <a:buChar char="•"/>
            </a:pPr>
            <a:r>
              <a:rPr lang="pt-BR" b="0">
                <a:ea typeface="MS PGothic"/>
                <a:cs typeface="MS PGothic"/>
              </a:rPr>
              <a:t>Gov. Fed. (fin. Caixa) = R$ 1.082,0 mi</a:t>
            </a:r>
          </a:p>
          <a:p>
            <a:pPr eaLnBrk="0" hangingPunct="0"/>
            <a:endParaRPr lang="pt-BR" sz="1300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3146425" y="269557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Início</a:t>
            </a:r>
            <a:endParaRPr lang="pt-BR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1446" name="TextBox 8"/>
          <p:cNvSpPr txBox="1">
            <a:spLocks noChangeArrowheads="1"/>
          </p:cNvSpPr>
          <p:nvPr/>
        </p:nvSpPr>
        <p:spPr bwMode="auto">
          <a:xfrm>
            <a:off x="3146425" y="3094038"/>
            <a:ext cx="581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ea typeface="MS PGothic"/>
                <a:cs typeface="MS PGothic"/>
              </a:rPr>
              <a:t>Fim*</a:t>
            </a:r>
            <a:endParaRPr lang="pt-BR" baseline="30000">
              <a:solidFill>
                <a:srgbClr val="000000"/>
              </a:solidFill>
              <a:ea typeface="MS PGothic"/>
              <a:cs typeface="MS PGothic"/>
            </a:endParaRPr>
          </a:p>
        </p:txBody>
      </p:sp>
      <p:sp>
        <p:nvSpPr>
          <p:cNvPr id="61447" name="Rectangle 21"/>
          <p:cNvSpPr>
            <a:spLocks noChangeArrowheads="1"/>
          </p:cNvSpPr>
          <p:nvPr/>
        </p:nvSpPr>
        <p:spPr bwMode="auto">
          <a:xfrm>
            <a:off x="3622675" y="2036763"/>
            <a:ext cx="1604963" cy="5429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eaLnBrk="0" hangingPunct="0"/>
            <a:r>
              <a:rPr lang="pt-BR">
                <a:solidFill>
                  <a:srgbClr val="000000"/>
                </a:solidFill>
              </a:rPr>
              <a:t>Projeto Básico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1448" name="Rectangle 22"/>
          <p:cNvSpPr>
            <a:spLocks noChangeArrowheads="1"/>
          </p:cNvSpPr>
          <p:nvPr/>
        </p:nvSpPr>
        <p:spPr bwMode="auto">
          <a:xfrm>
            <a:off x="5295900" y="2036763"/>
            <a:ext cx="1819275" cy="5429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eaLnBrk="0" hangingPunct="0"/>
            <a:r>
              <a:rPr lang="pt-BR">
                <a:solidFill>
                  <a:srgbClr val="000000"/>
                </a:solidFill>
              </a:rPr>
              <a:t>Desapropriação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1449" name="Rectangle 23"/>
          <p:cNvSpPr>
            <a:spLocks noChangeArrowheads="1"/>
          </p:cNvSpPr>
          <p:nvPr/>
        </p:nvSpPr>
        <p:spPr bwMode="auto">
          <a:xfrm>
            <a:off x="7180263" y="2036763"/>
            <a:ext cx="1890712" cy="542925"/>
          </a:xfrm>
          <a:prstGeom prst="rect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eaLnBrk="0" hangingPunct="0"/>
            <a:r>
              <a:rPr lang="pt-BR">
                <a:solidFill>
                  <a:srgbClr val="000000"/>
                </a:solidFill>
              </a:rPr>
              <a:t>Obras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1450" name="Title 1"/>
          <p:cNvSpPr txBox="1">
            <a:spLocks/>
          </p:cNvSpPr>
          <p:nvPr/>
        </p:nvSpPr>
        <p:spPr bwMode="auto">
          <a:xfrm>
            <a:off x="179388" y="180975"/>
            <a:ext cx="8882062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defTabSz="762000" eaLnBrk="0" hangingPunct="0"/>
            <a:r>
              <a:rPr lang="pt-BR" sz="2200">
                <a:solidFill>
                  <a:srgbClr val="FFFFFF"/>
                </a:solidFill>
                <a:latin typeface="Verdana" pitchFamily="34" charset="0"/>
                <a:cs typeface="Arial" charset="0"/>
              </a:rPr>
              <a:t>São Paulo</a:t>
            </a:r>
            <a:br>
              <a:rPr lang="pt-BR" sz="2200">
                <a:solidFill>
                  <a:srgbClr val="FFFFFF"/>
                </a:solidFill>
                <a:latin typeface="Verdana" pitchFamily="34" charset="0"/>
                <a:cs typeface="Arial" charset="0"/>
              </a:rPr>
            </a:br>
            <a:r>
              <a:rPr lang="pt-BR" sz="2200">
                <a:solidFill>
                  <a:srgbClr val="FFFFFF"/>
                </a:solidFill>
                <a:latin typeface="Verdana" pitchFamily="34" charset="0"/>
                <a:cs typeface="Arial" charset="0"/>
              </a:rPr>
              <a:t>Monotrilho – Linha 17-Ouro </a:t>
            </a:r>
          </a:p>
        </p:txBody>
      </p:sp>
      <p:grpSp>
        <p:nvGrpSpPr>
          <p:cNvPr id="61451" name="Grupo 33"/>
          <p:cNvGrpSpPr>
            <a:grpSpLocks/>
          </p:cNvGrpSpPr>
          <p:nvPr/>
        </p:nvGrpSpPr>
        <p:grpSpPr bwMode="auto">
          <a:xfrm>
            <a:off x="7805738" y="3081338"/>
            <a:ext cx="1349375" cy="257175"/>
            <a:chOff x="7411815" y="2168503"/>
            <a:chExt cx="1350048" cy="257369"/>
          </a:xfrm>
        </p:grpSpPr>
        <p:sp>
          <p:nvSpPr>
            <p:cNvPr id="61474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083" cy="25736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Jan/14</a:t>
              </a:r>
            </a:p>
          </p:txBody>
        </p:sp>
        <p:sp>
          <p:nvSpPr>
            <p:cNvPr id="61475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endParaRPr lang="pt-BR" b="0">
                <a:solidFill>
                  <a:srgbClr val="000000"/>
                </a:solidFill>
              </a:endParaRPr>
            </a:p>
          </p:txBody>
        </p:sp>
      </p:grpSp>
      <p:grpSp>
        <p:nvGrpSpPr>
          <p:cNvPr id="61452" name="Grupo 34"/>
          <p:cNvGrpSpPr>
            <a:grpSpLocks/>
          </p:cNvGrpSpPr>
          <p:nvPr/>
        </p:nvGrpSpPr>
        <p:grpSpPr bwMode="auto">
          <a:xfrm>
            <a:off x="7412038" y="2686050"/>
            <a:ext cx="1349375" cy="257175"/>
            <a:chOff x="7411815" y="2168503"/>
            <a:chExt cx="1350048" cy="257369"/>
          </a:xfrm>
        </p:grpSpPr>
        <p:sp>
          <p:nvSpPr>
            <p:cNvPr id="36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660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>
                <a:defRPr/>
              </a:pPr>
              <a:r>
                <a:rPr lang="pt-BR" b="0" strike="sngStrike" dirty="0">
                  <a:solidFill>
                    <a:srgbClr val="000000"/>
                  </a:solidFill>
                </a:rPr>
                <a:t>Jul/10</a:t>
              </a:r>
              <a:endParaRPr lang="pt-BR" b="0" dirty="0">
                <a:solidFill>
                  <a:srgbClr val="000000"/>
                </a:solidFill>
              </a:endParaRPr>
            </a:p>
          </p:txBody>
        </p:sp>
        <p:sp>
          <p:nvSpPr>
            <p:cNvPr id="61473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Set/11</a:t>
              </a:r>
            </a:p>
          </p:txBody>
        </p:sp>
      </p:grpSp>
      <p:grpSp>
        <p:nvGrpSpPr>
          <p:cNvPr id="61453" name="Grupo 37"/>
          <p:cNvGrpSpPr>
            <a:grpSpLocks/>
          </p:cNvGrpSpPr>
          <p:nvPr/>
        </p:nvGrpSpPr>
        <p:grpSpPr bwMode="auto">
          <a:xfrm>
            <a:off x="5819775" y="3081338"/>
            <a:ext cx="1349375" cy="257175"/>
            <a:chOff x="7411815" y="2168503"/>
            <a:chExt cx="1350048" cy="257369"/>
          </a:xfrm>
        </p:grpSpPr>
        <p:sp>
          <p:nvSpPr>
            <p:cNvPr id="61470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083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Dez/11</a:t>
              </a:r>
            </a:p>
          </p:txBody>
        </p:sp>
        <p:sp>
          <p:nvSpPr>
            <p:cNvPr id="61471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endParaRPr lang="pt-BR" b="0">
                <a:solidFill>
                  <a:srgbClr val="000000"/>
                </a:solidFill>
              </a:endParaRPr>
            </a:p>
          </p:txBody>
        </p:sp>
      </p:grpSp>
      <p:grpSp>
        <p:nvGrpSpPr>
          <p:cNvPr id="61454" name="Grupo 40"/>
          <p:cNvGrpSpPr>
            <a:grpSpLocks/>
          </p:cNvGrpSpPr>
          <p:nvPr/>
        </p:nvGrpSpPr>
        <p:grpSpPr bwMode="auto">
          <a:xfrm>
            <a:off x="5819775" y="2686050"/>
            <a:ext cx="1349375" cy="257175"/>
            <a:chOff x="7411815" y="2168503"/>
            <a:chExt cx="1350048" cy="257369"/>
          </a:xfrm>
        </p:grpSpPr>
        <p:sp>
          <p:nvSpPr>
            <p:cNvPr id="61468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083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Mar/10</a:t>
              </a:r>
            </a:p>
          </p:txBody>
        </p:sp>
        <p:sp>
          <p:nvSpPr>
            <p:cNvPr id="61469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endParaRPr lang="pt-BR" b="0">
                <a:solidFill>
                  <a:srgbClr val="000000"/>
                </a:solidFill>
              </a:endParaRPr>
            </a:p>
          </p:txBody>
        </p:sp>
      </p:grpSp>
      <p:grpSp>
        <p:nvGrpSpPr>
          <p:cNvPr id="61455" name="Grupo 49"/>
          <p:cNvGrpSpPr>
            <a:grpSpLocks/>
          </p:cNvGrpSpPr>
          <p:nvPr/>
        </p:nvGrpSpPr>
        <p:grpSpPr bwMode="auto">
          <a:xfrm>
            <a:off x="3727450" y="3081338"/>
            <a:ext cx="1349375" cy="257175"/>
            <a:chOff x="7411815" y="2168503"/>
            <a:chExt cx="1350048" cy="257369"/>
          </a:xfrm>
        </p:grpSpPr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660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>
                <a:defRPr/>
              </a:pPr>
              <a:r>
                <a:rPr lang="pt-BR" b="0" strike="sngStrike" dirty="0">
                  <a:solidFill>
                    <a:srgbClr val="000000"/>
                  </a:solidFill>
                </a:rPr>
                <a:t>Mar/11</a:t>
              </a:r>
              <a:endParaRPr lang="pt-BR" b="0" dirty="0">
                <a:solidFill>
                  <a:srgbClr val="000000"/>
                </a:solidFill>
              </a:endParaRPr>
            </a:p>
          </p:txBody>
        </p:sp>
        <p:sp>
          <p:nvSpPr>
            <p:cNvPr id="61467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Ago/11</a:t>
              </a:r>
            </a:p>
          </p:txBody>
        </p:sp>
      </p:grpSp>
      <p:grpSp>
        <p:nvGrpSpPr>
          <p:cNvPr id="61456" name="Grupo 52"/>
          <p:cNvGrpSpPr>
            <a:grpSpLocks/>
          </p:cNvGrpSpPr>
          <p:nvPr/>
        </p:nvGrpSpPr>
        <p:grpSpPr bwMode="auto">
          <a:xfrm>
            <a:off x="4057650" y="2686050"/>
            <a:ext cx="1349375" cy="257175"/>
            <a:chOff x="7411815" y="2168503"/>
            <a:chExt cx="1350048" cy="257369"/>
          </a:xfrm>
        </p:grpSpPr>
        <p:sp>
          <p:nvSpPr>
            <p:cNvPr id="61464" name="Rectangle 11"/>
            <p:cNvSpPr>
              <a:spLocks noChangeArrowheads="1"/>
            </p:cNvSpPr>
            <p:nvPr/>
          </p:nvSpPr>
          <p:spPr bwMode="auto">
            <a:xfrm>
              <a:off x="7411815" y="2168503"/>
              <a:ext cx="667083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Jan/10</a:t>
              </a:r>
            </a:p>
          </p:txBody>
        </p:sp>
        <p:sp>
          <p:nvSpPr>
            <p:cNvPr id="61465" name="Rectangle 11"/>
            <p:cNvSpPr>
              <a:spLocks noChangeArrowheads="1"/>
            </p:cNvSpPr>
            <p:nvPr/>
          </p:nvSpPr>
          <p:spPr bwMode="auto">
            <a:xfrm>
              <a:off x="8094780" y="2168503"/>
              <a:ext cx="667083" cy="2573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 anchor="ctr">
              <a:spAutoFit/>
            </a:bodyPr>
            <a:lstStyle/>
            <a:p>
              <a:pPr algn="ctr" eaLnBrk="0" hangingPunct="0"/>
              <a:r>
                <a:rPr lang="pt-BR" b="0">
                  <a:solidFill>
                    <a:srgbClr val="000000"/>
                  </a:solidFill>
                </a:rPr>
                <a:t> </a:t>
              </a:r>
            </a:p>
          </p:txBody>
        </p:sp>
      </p:grpSp>
      <p:pic>
        <p:nvPicPr>
          <p:cNvPr id="101397" name="Picture 9"/>
          <p:cNvPicPr>
            <a:picLocks noChangeAspect="1" noChangeArrowheads="1"/>
          </p:cNvPicPr>
          <p:nvPr/>
        </p:nvPicPr>
        <p:blipFill>
          <a:blip r:embed="rId2"/>
          <a:srcRect l="15149" r="11745"/>
          <a:stretch>
            <a:fillRect/>
          </a:stretch>
        </p:blipFill>
        <p:spPr bwMode="auto">
          <a:xfrm>
            <a:off x="658813" y="1092200"/>
            <a:ext cx="1857375" cy="195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1458" name="Rectangle 11"/>
          <p:cNvSpPr>
            <a:spLocks noChangeArrowheads="1"/>
          </p:cNvSpPr>
          <p:nvPr/>
        </p:nvSpPr>
        <p:spPr bwMode="auto">
          <a:xfrm>
            <a:off x="3130550" y="4859338"/>
            <a:ext cx="62976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90488" indent="-90488" eaLnBrk="0" hangingPunct="0">
              <a:buFont typeface="Arial" charset="0"/>
              <a:buChar char="•"/>
            </a:pPr>
            <a:r>
              <a:rPr lang="pt-BR" b="0">
                <a:solidFill>
                  <a:srgbClr val="000000"/>
                </a:solidFill>
              </a:rPr>
              <a:t>Lançar 2ª licitação (Estações) até Ago/11</a:t>
            </a:r>
            <a:endParaRPr lang="pt-BR" b="0">
              <a:solidFill>
                <a:srgbClr val="FF0000"/>
              </a:solidFill>
            </a:endParaRPr>
          </a:p>
          <a:p>
            <a:pPr marL="90488" indent="-90488" eaLnBrk="0" hangingPunct="0">
              <a:buFont typeface="Arial" charset="0"/>
              <a:buChar char="•"/>
            </a:pPr>
            <a:r>
              <a:rPr lang="pt-BR" b="0">
                <a:solidFill>
                  <a:srgbClr val="000000"/>
                </a:solidFill>
              </a:rPr>
              <a:t>Solucionar restrição do MPE </a:t>
            </a:r>
            <a:r>
              <a:rPr lang="pt-BR" b="0"/>
              <a:t>e  aguardar decisão da Ação Popular </a:t>
            </a:r>
            <a:r>
              <a:rPr lang="pt-BR" b="0">
                <a:solidFill>
                  <a:srgbClr val="000000"/>
                </a:solidFill>
              </a:rPr>
              <a:t>para a contração da</a:t>
            </a:r>
            <a:r>
              <a:rPr lang="pt-BR" b="0"/>
              <a:t>s obras – Audiência marcada para 15/jun/11</a:t>
            </a:r>
            <a:endParaRPr lang="pt-BR" b="0">
              <a:solidFill>
                <a:srgbClr val="FF0000"/>
              </a:solidFill>
            </a:endParaRPr>
          </a:p>
          <a:p>
            <a:pPr marL="90488" indent="-90488" eaLnBrk="0" hangingPunct="0">
              <a:buFont typeface="Arial" charset="0"/>
              <a:buChar char="•"/>
            </a:pPr>
            <a:r>
              <a:rPr lang="pt-BR" b="0"/>
              <a:t>Separar o monitoramento por contrato Linha Permanente e Estações</a:t>
            </a:r>
          </a:p>
        </p:txBody>
      </p:sp>
      <p:sp>
        <p:nvSpPr>
          <p:cNvPr id="61459" name="TextBox 104"/>
          <p:cNvSpPr txBox="1">
            <a:spLocks noChangeArrowheads="1"/>
          </p:cNvSpPr>
          <p:nvPr/>
        </p:nvSpPr>
        <p:spPr bwMode="auto">
          <a:xfrm>
            <a:off x="3146425" y="4664075"/>
            <a:ext cx="1482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cs typeface="Arial" charset="0"/>
              </a:rPr>
              <a:t>Encaminhamentos</a:t>
            </a:r>
          </a:p>
        </p:txBody>
      </p:sp>
      <p:sp>
        <p:nvSpPr>
          <p:cNvPr id="61460" name="Rectangle 11"/>
          <p:cNvSpPr>
            <a:spLocks noChangeArrowheads="1"/>
          </p:cNvSpPr>
          <p:nvPr/>
        </p:nvSpPr>
        <p:spPr bwMode="auto">
          <a:xfrm>
            <a:off x="3130550" y="3789363"/>
            <a:ext cx="62976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90488" indent="-90488" eaLnBrk="0" hangingPunct="0">
              <a:buFont typeface="Arial" charset="0"/>
              <a:buChar char="•"/>
            </a:pPr>
            <a:r>
              <a:rPr lang="pt-BR" b="0"/>
              <a:t>Conclusão do processo licitatório (assinatura do contrato) depende do julgamento da Ação Civíl Pública  da Soc. dos Amigos da Vila Inah e do parecer  do MPE sobre  as respostas prestadas sobre os  questionamentos do MPE relativos à licitação/ projeto básico </a:t>
            </a:r>
            <a:endParaRPr lang="pt-BR" b="0">
              <a:solidFill>
                <a:srgbClr val="FF0000"/>
              </a:solidFill>
            </a:endParaRPr>
          </a:p>
          <a:p>
            <a:pPr marL="90488" indent="-90488" eaLnBrk="0" hangingPunct="0">
              <a:buFont typeface="Arial" charset="0"/>
              <a:buChar char="•"/>
            </a:pPr>
            <a:endParaRPr lang="pt-BR" b="0"/>
          </a:p>
        </p:txBody>
      </p:sp>
      <p:sp>
        <p:nvSpPr>
          <p:cNvPr id="61461" name="TextBox 104"/>
          <p:cNvSpPr txBox="1">
            <a:spLocks noChangeArrowheads="1"/>
          </p:cNvSpPr>
          <p:nvPr/>
        </p:nvSpPr>
        <p:spPr bwMode="auto">
          <a:xfrm>
            <a:off x="3146425" y="3595688"/>
            <a:ext cx="83185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pt-BR">
                <a:solidFill>
                  <a:srgbClr val="000000"/>
                </a:solidFill>
                <a:cs typeface="Arial" charset="0"/>
              </a:rPr>
              <a:t>Restrições</a:t>
            </a:r>
          </a:p>
        </p:txBody>
      </p:sp>
      <p:sp>
        <p:nvSpPr>
          <p:cNvPr id="61462" name="AutoShape 26"/>
          <p:cNvSpPr>
            <a:spLocks noChangeArrowheads="1"/>
          </p:cNvSpPr>
          <p:nvPr/>
        </p:nvSpPr>
        <p:spPr bwMode="auto">
          <a:xfrm>
            <a:off x="4251325" y="1247775"/>
            <a:ext cx="4057650" cy="4905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 eaLnBrk="0" hangingPunct="0"/>
            <a:r>
              <a:rPr lang="pt-BR">
                <a:solidFill>
                  <a:srgbClr val="000000"/>
                </a:solidFill>
              </a:rPr>
              <a:t>Situação: Finalizando processo licitatório</a:t>
            </a: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61463" name="Straight Connector 6"/>
          <p:cNvCxnSpPr>
            <a:cxnSpLocks noChangeShapeType="1"/>
          </p:cNvCxnSpPr>
          <p:nvPr/>
        </p:nvCxnSpPr>
        <p:spPr bwMode="auto">
          <a:xfrm>
            <a:off x="3132138" y="3451225"/>
            <a:ext cx="6507162" cy="0"/>
          </a:xfrm>
          <a:prstGeom prst="line">
            <a:avLst/>
          </a:prstGeom>
          <a:noFill/>
          <a:ln w="9525" algn="ctr">
            <a:solidFill>
              <a:schemeClr val="hlink"/>
            </a:solidFill>
            <a:round/>
            <a:headEnd/>
            <a:tailEnd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d6AFBPE0iBp2leS38mD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FacTwjzUyjb.8dvRGOu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B_W6FceE.iMnTOJWr_m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Tk8HksJUam7FkeetGJn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OUbwAWb0aSoffGt3uP1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bciGV48k2VoY_h7gsBH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B_W6FceE.iMnTOJWr_m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FacTwjzUyjb.8dvRGOu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FacTwjzUyjb.8dvRGOu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ZzOxyvuEKhtsLftPKIaQ"/>
</p:tagLst>
</file>

<file path=ppt/theme/theme1.xml><?xml version="1.0" encoding="utf-8"?>
<a:theme xmlns:a="http://schemas.openxmlformats.org/drawingml/2006/main" name="Copy of Copa">
  <a:themeElements>
    <a:clrScheme name="Copy of Cop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7B3D1"/>
      </a:accent1>
      <a:accent2>
        <a:srgbClr val="3E628A"/>
      </a:accent2>
      <a:accent3>
        <a:srgbClr val="FFFFFF"/>
      </a:accent3>
      <a:accent4>
        <a:srgbClr val="000000"/>
      </a:accent4>
      <a:accent5>
        <a:srgbClr val="C9D6E5"/>
      </a:accent5>
      <a:accent6>
        <a:srgbClr val="37587D"/>
      </a:accent6>
      <a:hlink>
        <a:srgbClr val="28405A"/>
      </a:hlink>
      <a:folHlink>
        <a:srgbClr val="E2F0F6"/>
      </a:folHlink>
    </a:clrScheme>
    <a:fontScheme name="Copy of Copa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bg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bg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py of Cop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B3D1"/>
        </a:accent1>
        <a:accent2>
          <a:srgbClr val="3E628A"/>
        </a:accent2>
        <a:accent3>
          <a:srgbClr val="FFFFFF"/>
        </a:accent3>
        <a:accent4>
          <a:srgbClr val="000000"/>
        </a:accent4>
        <a:accent5>
          <a:srgbClr val="C9D6E5"/>
        </a:accent5>
        <a:accent6>
          <a:srgbClr val="37587D"/>
        </a:accent6>
        <a:hlink>
          <a:srgbClr val="28405A"/>
        </a:hlink>
        <a:folHlink>
          <a:srgbClr val="E2F0F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6506</TotalTime>
  <Words>1276</Words>
  <Application>Microsoft Office PowerPoint</Application>
  <PresentationFormat>Papel A4 (210 x 297 mm)</PresentationFormat>
  <Paragraphs>579</Paragraphs>
  <Slides>18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Modelo de design</vt:lpstr>
      </vt:variant>
      <vt:variant>
        <vt:i4>12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35" baseType="lpstr">
      <vt:lpstr>Arial</vt:lpstr>
      <vt:lpstr>Verdana</vt:lpstr>
      <vt:lpstr>Times New Roman</vt:lpstr>
      <vt:lpstr>MS PGothic</vt:lpstr>
      <vt:lpstr>Copy of Copa</vt:lpstr>
      <vt:lpstr>Copy of Copa</vt:lpstr>
      <vt:lpstr>Copy of Copa</vt:lpstr>
      <vt:lpstr>Copy of Copa</vt:lpstr>
      <vt:lpstr>Copy of Copa</vt:lpstr>
      <vt:lpstr>Copy of Copa</vt:lpstr>
      <vt:lpstr>Copy of Copa</vt:lpstr>
      <vt:lpstr>Copy of Copa</vt:lpstr>
      <vt:lpstr>Copy of Copa</vt:lpstr>
      <vt:lpstr>Copy of Copa</vt:lpstr>
      <vt:lpstr>Copy of Copa</vt:lpstr>
      <vt:lpstr>Copy of Copa</vt:lpstr>
      <vt:lpstr>Chart</vt:lpstr>
      <vt:lpstr>Copa 2014  Situação das ações do Governo Brasileiro  Apresentação CREA/SP</vt:lpstr>
      <vt:lpstr>O que o Brasil quer com a Copa do Mundo FIFA </vt:lpstr>
      <vt:lpstr>A Copa 2014 deverá agregar ~R$ 183 bilhões ao PIB do Brasil até 2019 (+0,4% a.a.)</vt:lpstr>
      <vt:lpstr>Benefícios econômicos com a Copa 2014: R$ 47 bilhões de impacto direto</vt:lpstr>
      <vt:lpstr>Ciclos de planejamento para a Copa</vt:lpstr>
      <vt:lpstr>Estruturas do Governo Federal para definição e coordenação das ações</vt:lpstr>
      <vt:lpstr>Câmaras temáticas para discussão dos temas de maior importância para a Copa</vt:lpstr>
      <vt:lpstr>1º Ciclo de Planejamento: R$ 24,1 bilhões de investimentos programados</vt:lpstr>
      <vt:lpstr>Estádios: 10 de 12 obras iniciadas</vt:lpstr>
      <vt:lpstr>Mobilidade urbana: 4 cidades já possuem projetos em fase de obras</vt:lpstr>
      <vt:lpstr>Aeroportos: ~R$ 5,6 bilhões de investimentos</vt:lpstr>
      <vt:lpstr>São Paulo – Guarulhos</vt:lpstr>
      <vt:lpstr>Campinas – Viracopos</vt:lpstr>
      <vt:lpstr>Portos: ~R$ 741 milhões de investimentos</vt:lpstr>
      <vt:lpstr>Slide 14</vt:lpstr>
      <vt:lpstr>Slide 15</vt:lpstr>
      <vt:lpstr>Slide 16</vt:lpstr>
      <vt:lpstr>Slide 17</vt:lpstr>
    </vt:vector>
  </TitlesOfParts>
  <Company>vp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Impactos econômicos da realização da Copa 2014 no Brasil</dc:title>
  <dc:creator>ADantas</dc:creator>
  <cp:lastModifiedBy>usuario</cp:lastModifiedBy>
  <cp:revision>726</cp:revision>
  <cp:lastPrinted>2011-02-22T03:05:53Z</cp:lastPrinted>
  <dcterms:created xsi:type="dcterms:W3CDTF">2010-04-28T22:47:48Z</dcterms:created>
  <dcterms:modified xsi:type="dcterms:W3CDTF">2011-06-21T11:28:07Z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Template</vt:lpwstr>
  </property>
  <property fmtid="{D5CDD505-2E9C-101B-9397-08002B2CF9AE}" pid="3" name="SUBTITLE">
    <vt:lpwstr/>
  </property>
  <property fmtid="{D5CDD505-2E9C-101B-9397-08002B2CF9AE}" pid="4" name="author">
    <vt:lpwstr>.</vt:lpwstr>
  </property>
  <property fmtid="{D5CDD505-2E9C-101B-9397-08002B2CF9AE}" pid="5" name="CLIENT">
    <vt:lpwstr>.</vt:lpwstr>
  </property>
  <property fmtid="{D5CDD505-2E9C-101B-9397-08002B2CF9AE}" pid="6" name="CHARGE">
    <vt:lpwstr>.</vt:lpwstr>
  </property>
  <property fmtid="{D5CDD505-2E9C-101B-9397-08002B2CF9AE}" pid="7" name="CODICEDOC">
    <vt:lpwstr>.</vt:lpwstr>
  </property>
  <property fmtid="{D5CDD505-2E9C-101B-9397-08002B2CF9AE}" pid="8" name="NOTES">
    <vt:lpwstr/>
  </property>
  <property fmtid="{D5CDD505-2E9C-101B-9397-08002B2CF9AE}" pid="9" name="INDCAT">
    <vt:lpwstr>N.D.</vt:lpwstr>
  </property>
  <property fmtid="{D5CDD505-2E9C-101B-9397-08002B2CF9AE}" pid="10" name="INDSUBCAT1">
    <vt:lpwstr>N.D.</vt:lpwstr>
  </property>
  <property fmtid="{D5CDD505-2E9C-101B-9397-08002B2CF9AE}" pid="11" name="INDSUBCAT2">
    <vt:lpwstr>N.D.</vt:lpwstr>
  </property>
  <property fmtid="{D5CDD505-2E9C-101B-9397-08002B2CF9AE}" pid="12" name="FUNCTCAT">
    <vt:lpwstr>N.D.</vt:lpwstr>
  </property>
  <property fmtid="{D5CDD505-2E9C-101B-9397-08002B2CF9AE}" pid="13" name="FUNCTSUBCAT">
    <vt:lpwstr>N.D.</vt:lpwstr>
  </property>
  <property fmtid="{D5CDD505-2E9C-101B-9397-08002B2CF9AE}" pid="14" name="CONTINENT">
    <vt:lpwstr>N.D.</vt:lpwstr>
  </property>
  <property fmtid="{D5CDD505-2E9C-101B-9397-08002B2CF9AE}" pid="15" name="COUNTRY">
    <vt:lpwstr>N.D.</vt:lpwstr>
  </property>
  <property fmtid="{D5CDD505-2E9C-101B-9397-08002B2CF9AE}" pid="16" name="REVNUMBER">
    <vt:lpwstr/>
  </property>
  <property fmtid="{D5CDD505-2E9C-101B-9397-08002B2CF9AE}" pid="17" name="FILENAME">
    <vt:lpwstr>Format Value Partners ENG_NEW FORMAT V5 senza commenti.ppt</vt:lpwstr>
  </property>
  <property fmtid="{D5CDD505-2E9C-101B-9397-08002B2CF9AE}" pid="18" name="TYPE">
    <vt:bool>false</vt:bool>
  </property>
  <property fmtid="{D5CDD505-2E9C-101B-9397-08002B2CF9AE}" pid="19" name="NUMEROREV">
    <vt:lpwstr/>
  </property>
  <property fmtid="{D5CDD505-2E9C-101B-9397-08002B2CF9AE}" pid="20" name="DOCDATE">
    <vt:lpwstr>08/10/28</vt:lpwstr>
  </property>
  <property fmtid="{D5CDD505-2E9C-101B-9397-08002B2CF9AE}" pid="21" name="VERSION">
    <vt:lpwstr/>
  </property>
  <property fmtid="{D5CDD505-2E9C-101B-9397-08002B2CF9AE}" pid="22" name="NOMEFILE">
    <vt:lpwstr>Template Value Partners English</vt:lpwstr>
  </property>
  <property fmtid="{D5CDD505-2E9C-101B-9397-08002B2CF9AE}" pid="23" name="REV">
    <vt:lpwstr/>
  </property>
  <property fmtid="{D5CDD505-2E9C-101B-9397-08002B2CF9AE}" pid="24" name="EXCODICE">
    <vt:lpwstr/>
  </property>
  <property fmtid="{D5CDD505-2E9C-101B-9397-08002B2CF9AE}" pid="25" name="PRESDATE">
    <vt:lpwstr>08/10/28</vt:lpwstr>
  </property>
  <property fmtid="{D5CDD505-2E9C-101B-9397-08002B2CF9AE}" pid="26" name="AUTO">
    <vt:lpwstr>0</vt:lpwstr>
  </property>
  <property fmtid="{D5CDD505-2E9C-101B-9397-08002B2CF9AE}" pid="27" name="ISTFIN">
    <vt:lpwstr>0</vt:lpwstr>
  </property>
  <property fmtid="{D5CDD505-2E9C-101B-9397-08002B2CF9AE}" pid="28" name="ASSICURAZIONI">
    <vt:lpwstr>0</vt:lpwstr>
  </property>
  <property fmtid="{D5CDD505-2E9C-101B-9397-08002B2CF9AE}" pid="29" name="BENI">
    <vt:lpwstr>0</vt:lpwstr>
  </property>
  <property fmtid="{D5CDD505-2E9C-101B-9397-08002B2CF9AE}" pid="30" name="ENERGIA">
    <vt:lpwstr>0</vt:lpwstr>
  </property>
  <property fmtid="{D5CDD505-2E9C-101B-9397-08002B2CF9AE}" pid="31" name="TELCO">
    <vt:lpwstr>0</vt:lpwstr>
  </property>
  <property fmtid="{D5CDD505-2E9C-101B-9397-08002B2CF9AE}" pid="32" name="LOGISTICA">
    <vt:lpwstr>0</vt:lpwstr>
  </property>
  <property fmtid="{D5CDD505-2E9C-101B-9397-08002B2CF9AE}" pid="33" name="PUBBLICAZIONI">
    <vt:lpwstr>0</vt:lpwstr>
  </property>
  <property fmtid="{D5CDD505-2E9C-101B-9397-08002B2CF9AE}" pid="34" name="IMMOBILIARE">
    <vt:lpwstr>0</vt:lpwstr>
  </property>
  <property fmtid="{D5CDD505-2E9C-101B-9397-08002B2CF9AE}" pid="35" name="ELETTRONICA">
    <vt:lpwstr>0</vt:lpwstr>
  </property>
  <property fmtid="{D5CDD505-2E9C-101B-9397-08002B2CF9AE}" pid="36" name="ALTRAAREA">
    <vt:lpwstr>0</vt:lpwstr>
  </property>
  <property fmtid="{D5CDD505-2E9C-101B-9397-08002B2CF9AE}" pid="37" name="STRATEGIA">
    <vt:lpwstr>0</vt:lpwstr>
  </property>
  <property fmtid="{D5CDD505-2E9C-101B-9397-08002B2CF9AE}" pid="38" name="HR">
    <vt:lpwstr>0</vt:lpwstr>
  </property>
  <property fmtid="{D5CDD505-2E9C-101B-9397-08002B2CF9AE}" pid="39" name="RD">
    <vt:lpwstr>0</vt:lpwstr>
  </property>
  <property fmtid="{D5CDD505-2E9C-101B-9397-08002B2CF9AE}" pid="40" name="PROCUREMENT">
    <vt:lpwstr>0</vt:lpwstr>
  </property>
  <property fmtid="{D5CDD505-2E9C-101B-9397-08002B2CF9AE}" pid="41" name="SUPPLYCHAIN">
    <vt:lpwstr>0</vt:lpwstr>
  </property>
  <property fmtid="{D5CDD505-2E9C-101B-9397-08002B2CF9AE}" pid="42" name="MAN">
    <vt:lpwstr>0</vt:lpwstr>
  </property>
  <property fmtid="{D5CDD505-2E9C-101B-9397-08002B2CF9AE}" pid="43" name="MARKETING">
    <vt:lpwstr>0</vt:lpwstr>
  </property>
  <property fmtid="{D5CDD505-2E9C-101B-9397-08002B2CF9AE}" pid="44" name="CHANNEL">
    <vt:lpwstr>0</vt:lpwstr>
  </property>
  <property fmtid="{D5CDD505-2E9C-101B-9397-08002B2CF9AE}" pid="45" name="VENDITA">
    <vt:lpwstr>0</vt:lpwstr>
  </property>
  <property fmtid="{D5CDD505-2E9C-101B-9397-08002B2CF9AE}" pid="46" name="BPR">
    <vt:lpwstr>0</vt:lpwstr>
  </property>
  <property fmtid="{D5CDD505-2E9C-101B-9397-08002B2CF9AE}" pid="47" name="VALORE">
    <vt:lpwstr>0</vt:lpwstr>
  </property>
  <property fmtid="{D5CDD505-2E9C-101B-9397-08002B2CF9AE}" pid="48" name="CORPORATE">
    <vt:lpwstr>0</vt:lpwstr>
  </property>
  <property fmtid="{D5CDD505-2E9C-101B-9397-08002B2CF9AE}" pid="49" name="IT">
    <vt:lpwstr>0</vt:lpwstr>
  </property>
  <property fmtid="{D5CDD505-2E9C-101B-9397-08002B2CF9AE}" pid="50" name="SOCIAL">
    <vt:lpwstr>0</vt:lpwstr>
  </property>
  <property fmtid="{D5CDD505-2E9C-101B-9397-08002B2CF9AE}" pid="51" name="ADMIN">
    <vt:lpwstr>0</vt:lpwstr>
  </property>
  <property fmtid="{D5CDD505-2E9C-101B-9397-08002B2CF9AE}" pid="52" name="COMM">
    <vt:lpwstr>0</vt:lpwstr>
  </property>
  <property fmtid="{D5CDD505-2E9C-101B-9397-08002B2CF9AE}" pid="53" name="ALTRAFUNZIONE">
    <vt:lpwstr>0</vt:lpwstr>
  </property>
  <property fmtid="{D5CDD505-2E9C-101B-9397-08002B2CF9AE}" pid="54" name="ENGINE">
    <vt:lpwstr>0</vt:lpwstr>
  </property>
  <property fmtid="{D5CDD505-2E9C-101B-9397-08002B2CF9AE}" pid="55" name="HEALTH">
    <vt:lpwstr>0</vt:lpwstr>
  </property>
  <property fmtid="{D5CDD505-2E9C-101B-9397-08002B2CF9AE}" pid="56" name="ITS">
    <vt:lpwstr>0</vt:lpwstr>
  </property>
  <property fmtid="{D5CDD505-2E9C-101B-9397-08002B2CF9AE}" pid="57" name="MEC">
    <vt:lpwstr>0</vt:lpwstr>
  </property>
  <property fmtid="{D5CDD505-2E9C-101B-9397-08002B2CF9AE}" pid="58" name="RETAIL">
    <vt:lpwstr>0</vt:lpwstr>
  </property>
  <property fmtid="{D5CDD505-2E9C-101B-9397-08002B2CF9AE}" pid="59" name="TEXTILE">
    <vt:lpwstr>0</vt:lpwstr>
  </property>
  <property fmtid="{D5CDD505-2E9C-101B-9397-08002B2CF9AE}" pid="60" name="WIRES">
    <vt:lpwstr>0</vt:lpwstr>
  </property>
</Properties>
</file>