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94" r:id="rId2"/>
    <p:sldId id="269" r:id="rId3"/>
    <p:sldId id="308" r:id="rId4"/>
    <p:sldId id="309" r:id="rId5"/>
    <p:sldId id="323" r:id="rId6"/>
    <p:sldId id="314" r:id="rId7"/>
    <p:sldId id="328" r:id="rId8"/>
    <p:sldId id="325" r:id="rId9"/>
    <p:sldId id="326" r:id="rId10"/>
    <p:sldId id="334" r:id="rId11"/>
    <p:sldId id="336" r:id="rId12"/>
    <p:sldId id="337" r:id="rId13"/>
    <p:sldId id="335" r:id="rId14"/>
    <p:sldId id="333" r:id="rId15"/>
    <p:sldId id="343" r:id="rId16"/>
    <p:sldId id="330" r:id="rId17"/>
    <p:sldId id="338" r:id="rId18"/>
    <p:sldId id="340" r:id="rId19"/>
    <p:sldId id="322" r:id="rId20"/>
    <p:sldId id="342" r:id="rId21"/>
    <p:sldId id="341" r:id="rId2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438A"/>
    <a:srgbClr val="28497A"/>
    <a:srgbClr val="163E80"/>
    <a:srgbClr val="F79646"/>
    <a:srgbClr val="B66D31"/>
    <a:srgbClr val="CCCCFF"/>
    <a:srgbClr val="304788"/>
    <a:srgbClr val="21315D"/>
    <a:srgbClr val="143872"/>
    <a:srgbClr val="142A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52" autoAdjust="0"/>
    <p:restoredTop sz="94660"/>
  </p:normalViewPr>
  <p:slideViewPr>
    <p:cSldViewPr>
      <p:cViewPr>
        <p:scale>
          <a:sx n="110" d="100"/>
          <a:sy n="110" d="100"/>
        </p:scale>
        <p:origin x="-164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FE4C94-4513-4408-AB46-3AA550273E18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58EB494-5AD3-44B0-8FC2-4E8B7E21801A}">
      <dgm:prSet phldrT="[Texto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2000" dirty="0" smtClean="0"/>
            <a:t>ECM/GED</a:t>
          </a:r>
          <a:endParaRPr lang="pt-BR" sz="2000" dirty="0"/>
        </a:p>
      </dgm:t>
    </dgm:pt>
    <dgm:pt modelId="{DA09EAFD-1656-434B-9964-E9F5C1D66A68}" type="parTrans" cxnId="{933C970B-8974-4E2A-BA1D-0271BD319DA2}">
      <dgm:prSet/>
      <dgm:spPr/>
      <dgm:t>
        <a:bodyPr/>
        <a:lstStyle/>
        <a:p>
          <a:endParaRPr lang="pt-BR"/>
        </a:p>
      </dgm:t>
    </dgm:pt>
    <dgm:pt modelId="{62A63C04-729A-48D8-A32C-D32888FC32FD}" type="sibTrans" cxnId="{933C970B-8974-4E2A-BA1D-0271BD319DA2}">
      <dgm:prSet/>
      <dgm:spPr/>
      <dgm:t>
        <a:bodyPr/>
        <a:lstStyle/>
        <a:p>
          <a:endParaRPr lang="pt-BR"/>
        </a:p>
      </dgm:t>
    </dgm:pt>
    <dgm:pt modelId="{665D16BF-35E1-4823-A225-F2439F49A3F1}">
      <dgm:prSet phldrT="[Texto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800" b="0" dirty="0" smtClean="0"/>
            <a:t>Data Center</a:t>
          </a:r>
          <a:endParaRPr lang="pt-BR" sz="1800" b="0" dirty="0"/>
        </a:p>
      </dgm:t>
    </dgm:pt>
    <dgm:pt modelId="{C676C0F7-8242-4DC7-B971-647580800F73}" type="parTrans" cxnId="{7B6A9C9A-1A79-44CF-A154-C4B32EC6E51F}">
      <dgm:prSet>
        <dgm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pt-BR"/>
        </a:p>
      </dgm:t>
    </dgm:pt>
    <dgm:pt modelId="{4B1A4A3E-C13E-4B65-8926-1256E3BBB7A8}" type="sibTrans" cxnId="{7B6A9C9A-1A79-44CF-A154-C4B32EC6E51F}">
      <dgm:prSet/>
      <dgm:spPr/>
      <dgm:t>
        <a:bodyPr/>
        <a:lstStyle/>
        <a:p>
          <a:endParaRPr lang="pt-BR"/>
        </a:p>
      </dgm:t>
    </dgm:pt>
    <dgm:pt modelId="{45050BCE-0988-45B8-976B-155F1E486146}">
      <dgm:prSet phldrT="[Texto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800" b="0" dirty="0" smtClean="0"/>
            <a:t>Licenças Documentum</a:t>
          </a:r>
          <a:endParaRPr lang="pt-BR" sz="1800" b="0" dirty="0"/>
        </a:p>
      </dgm:t>
    </dgm:pt>
    <dgm:pt modelId="{BCAC830B-3314-4BA1-A53D-7C04E08EDF7C}" type="parTrans" cxnId="{1F8BC6F3-405B-4D54-A53E-D86881B074F2}">
      <dgm:prSet>
        <dgm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pt-BR"/>
        </a:p>
      </dgm:t>
    </dgm:pt>
    <dgm:pt modelId="{6F9154C0-DE46-4E41-A060-0AE54C0CB7F7}" type="sibTrans" cxnId="{1F8BC6F3-405B-4D54-A53E-D86881B074F2}">
      <dgm:prSet/>
      <dgm:spPr/>
      <dgm:t>
        <a:bodyPr/>
        <a:lstStyle/>
        <a:p>
          <a:endParaRPr lang="pt-BR"/>
        </a:p>
      </dgm:t>
    </dgm:pt>
    <dgm:pt modelId="{A3EF5002-A243-47A6-BD8C-4447E8A7A54A}">
      <dgm:prSet phldrT="[Texto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2000" dirty="0" err="1" smtClean="0"/>
            <a:t>CREANet</a:t>
          </a:r>
          <a:endParaRPr lang="pt-BR" sz="2000" dirty="0"/>
        </a:p>
      </dgm:t>
    </dgm:pt>
    <dgm:pt modelId="{46433319-B39E-4748-90CF-F86BCB97A78C}" type="parTrans" cxnId="{CF28B1E6-D1FB-4960-8F8E-1EB69A828C3B}">
      <dgm:prSet/>
      <dgm:spPr/>
      <dgm:t>
        <a:bodyPr/>
        <a:lstStyle/>
        <a:p>
          <a:endParaRPr lang="pt-BR"/>
        </a:p>
      </dgm:t>
    </dgm:pt>
    <dgm:pt modelId="{6BECE15B-B311-461C-A740-9F0EC0379C10}" type="sibTrans" cxnId="{CF28B1E6-D1FB-4960-8F8E-1EB69A828C3B}">
      <dgm:prSet/>
      <dgm:spPr/>
      <dgm:t>
        <a:bodyPr/>
        <a:lstStyle/>
        <a:p>
          <a:endParaRPr lang="pt-BR"/>
        </a:p>
      </dgm:t>
    </dgm:pt>
    <dgm:pt modelId="{48EB755E-4714-4406-8FA0-04084F21298C}">
      <dgm:prSet phldrT="[Texto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dirty="0" smtClean="0"/>
            <a:t>Desenvolvimento Melhorias</a:t>
          </a:r>
          <a:endParaRPr lang="pt-BR" dirty="0"/>
        </a:p>
      </dgm:t>
    </dgm:pt>
    <dgm:pt modelId="{76449163-49A3-4F4D-BC85-05682DB79C44}" type="parTrans" cxnId="{2880C27F-D853-46D7-888C-191BD0C7E1A1}">
      <dgm:prSet>
        <dgm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pt-BR"/>
        </a:p>
      </dgm:t>
    </dgm:pt>
    <dgm:pt modelId="{F9868CC8-3860-44C0-832E-481E94B269A1}" type="sibTrans" cxnId="{2880C27F-D853-46D7-888C-191BD0C7E1A1}">
      <dgm:prSet/>
      <dgm:spPr/>
      <dgm:t>
        <a:bodyPr/>
        <a:lstStyle/>
        <a:p>
          <a:endParaRPr lang="pt-BR"/>
        </a:p>
      </dgm:t>
    </dgm:pt>
    <dgm:pt modelId="{25EE6EBD-385C-4D8E-B11F-91B0769697B8}">
      <dgm:prSet phldrT="[Texto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800" b="0" dirty="0" smtClean="0"/>
            <a:t>Instalação Produto</a:t>
          </a:r>
          <a:endParaRPr lang="pt-BR" sz="1800" b="0" dirty="0"/>
        </a:p>
      </dgm:t>
    </dgm:pt>
    <dgm:pt modelId="{EFE77BF6-27C1-4B9A-BBEE-DB10BE6E79CF}" type="parTrans" cxnId="{C28767D0-CF34-4102-8F3A-AE3C81317530}">
      <dgm:prSet>
        <dgm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pt-BR"/>
        </a:p>
      </dgm:t>
    </dgm:pt>
    <dgm:pt modelId="{69520165-E84E-4B24-BA59-81CF481A3E96}" type="sibTrans" cxnId="{C28767D0-CF34-4102-8F3A-AE3C81317530}">
      <dgm:prSet/>
      <dgm:spPr/>
      <dgm:t>
        <a:bodyPr/>
        <a:lstStyle/>
        <a:p>
          <a:endParaRPr lang="pt-BR"/>
        </a:p>
      </dgm:t>
    </dgm:pt>
    <dgm:pt modelId="{D88B6703-53FE-4A20-8FB4-018AD0CD0335}">
      <dgm:prSet phldrT="[Texto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800" b="0" dirty="0" smtClean="0"/>
            <a:t>Mapeamento/Automação Processos</a:t>
          </a:r>
          <a:endParaRPr lang="pt-BR" sz="1800" b="0" dirty="0"/>
        </a:p>
      </dgm:t>
    </dgm:pt>
    <dgm:pt modelId="{609E77ED-5625-4FEB-A130-A9F9853BAB84}" type="parTrans" cxnId="{C1F5BCB4-631B-47DC-B44F-B19C3D1ACFE5}">
      <dgm:prSet>
        <dgm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pt-BR"/>
        </a:p>
      </dgm:t>
    </dgm:pt>
    <dgm:pt modelId="{CDF10924-5206-4467-8E03-6F4A59A17E36}" type="sibTrans" cxnId="{C1F5BCB4-631B-47DC-B44F-B19C3D1ACFE5}">
      <dgm:prSet/>
      <dgm:spPr/>
      <dgm:t>
        <a:bodyPr/>
        <a:lstStyle/>
        <a:p>
          <a:endParaRPr lang="pt-BR"/>
        </a:p>
      </dgm:t>
    </dgm:pt>
    <dgm:pt modelId="{8CC05873-A3CA-4CFF-88B2-029424BADD76}">
      <dgm:prSet phldrT="[Texto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800" b="0" dirty="0" smtClean="0"/>
            <a:t>Digitalização Acervo “F”</a:t>
          </a:r>
          <a:endParaRPr lang="pt-BR" sz="1800" b="0" dirty="0"/>
        </a:p>
      </dgm:t>
    </dgm:pt>
    <dgm:pt modelId="{90980204-33A7-43CC-9B31-F7F270049D6B}" type="parTrans" cxnId="{5C648F94-461F-45BD-B02B-30A37DDC16F9}">
      <dgm:prSet>
        <dgm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pt-BR"/>
        </a:p>
      </dgm:t>
    </dgm:pt>
    <dgm:pt modelId="{3317C29E-6E76-4474-A379-FCAB1EBCCEE6}" type="sibTrans" cxnId="{5C648F94-461F-45BD-B02B-30A37DDC16F9}">
      <dgm:prSet/>
      <dgm:spPr/>
      <dgm:t>
        <a:bodyPr/>
        <a:lstStyle/>
        <a:p>
          <a:endParaRPr lang="pt-BR"/>
        </a:p>
      </dgm:t>
    </dgm:pt>
    <dgm:pt modelId="{F64FFB33-B8B1-4C7C-AF02-D62E8BF4AA5F}">
      <dgm:prSet phldrT="[Texto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800" b="0" dirty="0" smtClean="0"/>
            <a:t>Suporte Técnico à Solução ECM/GED</a:t>
          </a:r>
          <a:endParaRPr lang="pt-BR" sz="1800" b="0" dirty="0"/>
        </a:p>
      </dgm:t>
    </dgm:pt>
    <dgm:pt modelId="{D45A1A01-84ED-4C2B-8FE9-3F0CEF756A60}" type="parTrans" cxnId="{79CC5C44-F8AA-4D5A-BFF7-1B5EB6671F77}">
      <dgm:prSet/>
      <dgm:spPr/>
      <dgm:t>
        <a:bodyPr/>
        <a:lstStyle/>
        <a:p>
          <a:endParaRPr lang="pt-BR"/>
        </a:p>
      </dgm:t>
    </dgm:pt>
    <dgm:pt modelId="{575BF5A2-E975-432E-AE30-FE51EE282C93}" type="sibTrans" cxnId="{79CC5C44-F8AA-4D5A-BFF7-1B5EB6671F77}">
      <dgm:prSet/>
      <dgm:spPr/>
      <dgm:t>
        <a:bodyPr/>
        <a:lstStyle/>
        <a:p>
          <a:endParaRPr lang="pt-BR"/>
        </a:p>
      </dgm:t>
    </dgm:pt>
    <dgm:pt modelId="{5F0B9D40-178B-4EBA-8FE7-F278DCD6550A}">
      <dgm:prSet phldrT="[Texto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dirty="0" smtClean="0"/>
            <a:t>Integração com Atendimento WEB</a:t>
          </a:r>
          <a:endParaRPr lang="pt-BR" dirty="0"/>
        </a:p>
      </dgm:t>
    </dgm:pt>
    <dgm:pt modelId="{BA0528B4-BFAE-4AC1-81B7-EBA82A88095A}" type="parTrans" cxnId="{73526868-26F4-4327-8C3A-41BFC900AE1F}">
      <dgm:prSet/>
      <dgm:spPr/>
      <dgm:t>
        <a:bodyPr/>
        <a:lstStyle/>
        <a:p>
          <a:endParaRPr lang="pt-BR"/>
        </a:p>
      </dgm:t>
    </dgm:pt>
    <dgm:pt modelId="{8F427AC9-D2AD-4E13-B379-124A82061B70}" type="sibTrans" cxnId="{73526868-26F4-4327-8C3A-41BFC900AE1F}">
      <dgm:prSet/>
      <dgm:spPr/>
      <dgm:t>
        <a:bodyPr/>
        <a:lstStyle/>
        <a:p>
          <a:endParaRPr lang="pt-BR"/>
        </a:p>
      </dgm:t>
    </dgm:pt>
    <dgm:pt modelId="{E428C36C-7F29-42E8-A450-88D4D393CA75}">
      <dgm:prSet phldrT="[Texto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dirty="0" smtClean="0"/>
            <a:t>Desenvolvimento Melhorias oriundas GED</a:t>
          </a:r>
          <a:endParaRPr lang="pt-BR" dirty="0"/>
        </a:p>
      </dgm:t>
    </dgm:pt>
    <dgm:pt modelId="{F32DC4FF-317E-4CC8-9D83-DFB7CC6B2CF0}" type="parTrans" cxnId="{78EA99F3-51E9-48FC-9D66-59EF071FC3BB}">
      <dgm:prSet/>
      <dgm:spPr/>
      <dgm:t>
        <a:bodyPr/>
        <a:lstStyle/>
        <a:p>
          <a:endParaRPr lang="pt-BR"/>
        </a:p>
      </dgm:t>
    </dgm:pt>
    <dgm:pt modelId="{B4EF15C6-33F6-44C2-A583-355ECD660063}" type="sibTrans" cxnId="{78EA99F3-51E9-48FC-9D66-59EF071FC3BB}">
      <dgm:prSet/>
      <dgm:spPr/>
      <dgm:t>
        <a:bodyPr/>
        <a:lstStyle/>
        <a:p>
          <a:endParaRPr lang="pt-BR"/>
        </a:p>
      </dgm:t>
    </dgm:pt>
    <dgm:pt modelId="{94F7B89C-32B8-4C0E-B711-5099C09D48A4}" type="pres">
      <dgm:prSet presAssocID="{CDFE4C94-4513-4408-AB46-3AA550273E1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6D60DCBB-F776-4C6E-9B6D-2C9295837BA0}" type="pres">
      <dgm:prSet presAssocID="{258EB494-5AD3-44B0-8FC2-4E8B7E21801A}" presName="root" presStyleCnt="0"/>
      <dgm:spPr/>
    </dgm:pt>
    <dgm:pt modelId="{D1CAE2D1-F14E-43A0-BF4F-0AB0F2EA4FB3}" type="pres">
      <dgm:prSet presAssocID="{258EB494-5AD3-44B0-8FC2-4E8B7E21801A}" presName="rootComposite" presStyleCnt="0"/>
      <dgm:spPr/>
    </dgm:pt>
    <dgm:pt modelId="{80342B39-18EC-45E0-B7E4-9E9FD61FA4B5}" type="pres">
      <dgm:prSet presAssocID="{258EB494-5AD3-44B0-8FC2-4E8B7E21801A}" presName="rootText" presStyleLbl="node1" presStyleIdx="0" presStyleCnt="2" custScaleX="177103" custLinFactNeighborX="-44833" custLinFactNeighborY="5121"/>
      <dgm:spPr/>
      <dgm:t>
        <a:bodyPr/>
        <a:lstStyle/>
        <a:p>
          <a:endParaRPr lang="pt-BR"/>
        </a:p>
      </dgm:t>
    </dgm:pt>
    <dgm:pt modelId="{52CE0B72-54F5-443C-A805-78130D55F5BB}" type="pres">
      <dgm:prSet presAssocID="{258EB494-5AD3-44B0-8FC2-4E8B7E21801A}" presName="rootConnector" presStyleLbl="node1" presStyleIdx="0" presStyleCnt="2"/>
      <dgm:spPr/>
      <dgm:t>
        <a:bodyPr/>
        <a:lstStyle/>
        <a:p>
          <a:endParaRPr lang="pt-BR"/>
        </a:p>
      </dgm:t>
    </dgm:pt>
    <dgm:pt modelId="{6A458AF5-B6B5-471B-BADA-BEC8CAB32409}" type="pres">
      <dgm:prSet presAssocID="{258EB494-5AD3-44B0-8FC2-4E8B7E21801A}" presName="childShape" presStyleCnt="0"/>
      <dgm:spPr/>
    </dgm:pt>
    <dgm:pt modelId="{46D66F66-2F04-4F8F-9A68-853258C6E7DF}" type="pres">
      <dgm:prSet presAssocID="{C676C0F7-8242-4DC7-B971-647580800F73}" presName="Name13" presStyleLbl="parChTrans1D2" presStyleIdx="0" presStyleCnt="9"/>
      <dgm:spPr/>
      <dgm:t>
        <a:bodyPr/>
        <a:lstStyle/>
        <a:p>
          <a:endParaRPr lang="pt-BR"/>
        </a:p>
      </dgm:t>
    </dgm:pt>
    <dgm:pt modelId="{D2CD858F-C73A-4DF6-AC3C-E469CC5D4284}" type="pres">
      <dgm:prSet presAssocID="{665D16BF-35E1-4823-A225-F2439F49A3F1}" presName="childText" presStyleLbl="bgAcc1" presStyleIdx="0" presStyleCnt="9" custScaleX="320110" custLinFactNeighborX="-529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46AE765-E82E-4C89-AEF4-61972F37B3C9}" type="pres">
      <dgm:prSet presAssocID="{BCAC830B-3314-4BA1-A53D-7C04E08EDF7C}" presName="Name13" presStyleLbl="parChTrans1D2" presStyleIdx="1" presStyleCnt="9"/>
      <dgm:spPr/>
      <dgm:t>
        <a:bodyPr/>
        <a:lstStyle/>
        <a:p>
          <a:endParaRPr lang="pt-BR"/>
        </a:p>
      </dgm:t>
    </dgm:pt>
    <dgm:pt modelId="{4ECC5D0F-719A-472D-ABE9-DF9A0C639670}" type="pres">
      <dgm:prSet presAssocID="{45050BCE-0988-45B8-976B-155F1E486146}" presName="childText" presStyleLbl="bgAcc1" presStyleIdx="1" presStyleCnt="9" custScaleX="320110" custLinFactNeighborX="-529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A3A741-157A-4E28-B214-13A921169F1A}" type="pres">
      <dgm:prSet presAssocID="{EFE77BF6-27C1-4B9A-BBEE-DB10BE6E79CF}" presName="Name13" presStyleLbl="parChTrans1D2" presStyleIdx="2" presStyleCnt="9"/>
      <dgm:spPr/>
      <dgm:t>
        <a:bodyPr/>
        <a:lstStyle/>
        <a:p>
          <a:endParaRPr lang="pt-BR"/>
        </a:p>
      </dgm:t>
    </dgm:pt>
    <dgm:pt modelId="{FC4C62CD-C29A-42F3-8CEF-82DBFE1D905A}" type="pres">
      <dgm:prSet presAssocID="{25EE6EBD-385C-4D8E-B11F-91B0769697B8}" presName="childText" presStyleLbl="bgAcc1" presStyleIdx="2" presStyleCnt="9" custScaleX="320110" custLinFactNeighborX="-529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E075FAC-D230-4B75-9EA0-F1F7266D401E}" type="pres">
      <dgm:prSet presAssocID="{609E77ED-5625-4FEB-A130-A9F9853BAB84}" presName="Name13" presStyleLbl="parChTrans1D2" presStyleIdx="3" presStyleCnt="9"/>
      <dgm:spPr/>
      <dgm:t>
        <a:bodyPr/>
        <a:lstStyle/>
        <a:p>
          <a:endParaRPr lang="pt-BR"/>
        </a:p>
      </dgm:t>
    </dgm:pt>
    <dgm:pt modelId="{34E52FCB-617A-45D6-A758-9BF719075DED}" type="pres">
      <dgm:prSet presAssocID="{D88B6703-53FE-4A20-8FB4-018AD0CD0335}" presName="childText" presStyleLbl="bgAcc1" presStyleIdx="3" presStyleCnt="9" custScaleX="320110" custLinFactNeighborX="-529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E0C1CCB-7D0A-4EBD-A4E3-B62866730CA9}" type="pres">
      <dgm:prSet presAssocID="{90980204-33A7-43CC-9B31-F7F270049D6B}" presName="Name13" presStyleLbl="parChTrans1D2" presStyleIdx="4" presStyleCnt="9"/>
      <dgm:spPr/>
      <dgm:t>
        <a:bodyPr/>
        <a:lstStyle/>
        <a:p>
          <a:endParaRPr lang="pt-BR"/>
        </a:p>
      </dgm:t>
    </dgm:pt>
    <dgm:pt modelId="{1AF54B49-2B93-4F2D-9A20-427FE31FDA15}" type="pres">
      <dgm:prSet presAssocID="{8CC05873-A3CA-4CFF-88B2-029424BADD76}" presName="childText" presStyleLbl="bgAcc1" presStyleIdx="4" presStyleCnt="9" custScaleX="320110" custLinFactNeighborX="-529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0CE15EE-1C38-4C97-8404-42388957193C}" type="pres">
      <dgm:prSet presAssocID="{D45A1A01-84ED-4C2B-8FE9-3F0CEF756A60}" presName="Name13" presStyleLbl="parChTrans1D2" presStyleIdx="5" presStyleCnt="9"/>
      <dgm:spPr/>
      <dgm:t>
        <a:bodyPr/>
        <a:lstStyle/>
        <a:p>
          <a:endParaRPr lang="pt-BR"/>
        </a:p>
      </dgm:t>
    </dgm:pt>
    <dgm:pt modelId="{5F40760C-296D-426A-B426-E0AB5CA22F51}" type="pres">
      <dgm:prSet presAssocID="{F64FFB33-B8B1-4C7C-AF02-D62E8BF4AA5F}" presName="childText" presStyleLbl="bgAcc1" presStyleIdx="5" presStyleCnt="9" custScaleX="323539" custLinFactNeighborX="-52494" custLinFactNeighborY="-183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7E01EF1-C6F4-4518-83AF-B506A0BFDEE7}" type="pres">
      <dgm:prSet presAssocID="{A3EF5002-A243-47A6-BD8C-4447E8A7A54A}" presName="root" presStyleCnt="0"/>
      <dgm:spPr/>
    </dgm:pt>
    <dgm:pt modelId="{94402369-52EC-467D-B7BA-6058A56DFE01}" type="pres">
      <dgm:prSet presAssocID="{A3EF5002-A243-47A6-BD8C-4447E8A7A54A}" presName="rootComposite" presStyleCnt="0"/>
      <dgm:spPr/>
    </dgm:pt>
    <dgm:pt modelId="{4AC4B330-09B4-4D53-9E23-5E2F37E4B808}" type="pres">
      <dgm:prSet presAssocID="{A3EF5002-A243-47A6-BD8C-4447E8A7A54A}" presName="rootText" presStyleLbl="node1" presStyleIdx="1" presStyleCnt="2" custScaleX="148974" custLinFactNeighborX="91430"/>
      <dgm:spPr/>
      <dgm:t>
        <a:bodyPr/>
        <a:lstStyle/>
        <a:p>
          <a:endParaRPr lang="pt-BR"/>
        </a:p>
      </dgm:t>
    </dgm:pt>
    <dgm:pt modelId="{BC0D2EB5-BE17-4559-9EC4-D74F1E7E4D1A}" type="pres">
      <dgm:prSet presAssocID="{A3EF5002-A243-47A6-BD8C-4447E8A7A54A}" presName="rootConnector" presStyleLbl="node1" presStyleIdx="1" presStyleCnt="2"/>
      <dgm:spPr/>
      <dgm:t>
        <a:bodyPr/>
        <a:lstStyle/>
        <a:p>
          <a:endParaRPr lang="pt-BR"/>
        </a:p>
      </dgm:t>
    </dgm:pt>
    <dgm:pt modelId="{B1081B2B-BF8F-4171-94C7-ED5C8174B587}" type="pres">
      <dgm:prSet presAssocID="{A3EF5002-A243-47A6-BD8C-4447E8A7A54A}" presName="childShape" presStyleCnt="0"/>
      <dgm:spPr/>
    </dgm:pt>
    <dgm:pt modelId="{EF3B29DD-890B-488B-BF47-7C6ADB425E63}" type="pres">
      <dgm:prSet presAssocID="{76449163-49A3-4F4D-BC85-05682DB79C44}" presName="Name13" presStyleLbl="parChTrans1D2" presStyleIdx="6" presStyleCnt="9"/>
      <dgm:spPr/>
      <dgm:t>
        <a:bodyPr/>
        <a:lstStyle/>
        <a:p>
          <a:endParaRPr lang="pt-BR"/>
        </a:p>
      </dgm:t>
    </dgm:pt>
    <dgm:pt modelId="{03472E04-4E5F-4FBB-A4A9-DE677B4D37C9}" type="pres">
      <dgm:prSet presAssocID="{48EB755E-4714-4406-8FA0-04084F21298C}" presName="childText" presStyleLbl="bgAcc1" presStyleIdx="6" presStyleCnt="9" custScaleX="284831" custLinFactX="5323" custLinFactNeighborX="1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369A3C5-AE71-4689-B9FA-A3592DFB43D6}" type="pres">
      <dgm:prSet presAssocID="{BA0528B4-BFAE-4AC1-81B7-EBA82A88095A}" presName="Name13" presStyleLbl="parChTrans1D2" presStyleIdx="7" presStyleCnt="9"/>
      <dgm:spPr/>
      <dgm:t>
        <a:bodyPr/>
        <a:lstStyle/>
        <a:p>
          <a:endParaRPr lang="pt-BR"/>
        </a:p>
      </dgm:t>
    </dgm:pt>
    <dgm:pt modelId="{684ED27F-88EA-4574-933D-89D2F56284E3}" type="pres">
      <dgm:prSet presAssocID="{5F0B9D40-178B-4EBA-8FE7-F278DCD6550A}" presName="childText" presStyleLbl="bgAcc1" presStyleIdx="7" presStyleCnt="9" custScaleX="286614" custLinFactX="6745" custLinFactNeighborX="100000" custLinFactNeighborY="-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B751F37-B609-427A-8C29-A19466013B8E}" type="pres">
      <dgm:prSet presAssocID="{F32DC4FF-317E-4CC8-9D83-DFB7CC6B2CF0}" presName="Name13" presStyleLbl="parChTrans1D2" presStyleIdx="8" presStyleCnt="9"/>
      <dgm:spPr/>
      <dgm:t>
        <a:bodyPr/>
        <a:lstStyle/>
        <a:p>
          <a:endParaRPr lang="pt-BR"/>
        </a:p>
      </dgm:t>
    </dgm:pt>
    <dgm:pt modelId="{C9D23EF0-174A-485F-8C66-387AE1D6A5B8}" type="pres">
      <dgm:prSet presAssocID="{E428C36C-7F29-42E8-A450-88D4D393CA75}" presName="childText" presStyleLbl="bgAcc1" presStyleIdx="8" presStyleCnt="9" custScaleX="286979" custLinFactX="7886" custLinFactNeighborX="100000" custLinFactNeighborY="273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25039B7E-7938-4A9D-B6E5-7A5AC02424F9}" type="presOf" srcId="{48EB755E-4714-4406-8FA0-04084F21298C}" destId="{03472E04-4E5F-4FBB-A4A9-DE677B4D37C9}" srcOrd="0" destOrd="0" presId="urn:microsoft.com/office/officeart/2005/8/layout/hierarchy3"/>
    <dgm:cxn modelId="{78EA99F3-51E9-48FC-9D66-59EF071FC3BB}" srcId="{A3EF5002-A243-47A6-BD8C-4447E8A7A54A}" destId="{E428C36C-7F29-42E8-A450-88D4D393CA75}" srcOrd="2" destOrd="0" parTransId="{F32DC4FF-317E-4CC8-9D83-DFB7CC6B2CF0}" sibTransId="{B4EF15C6-33F6-44C2-A583-355ECD660063}"/>
    <dgm:cxn modelId="{44BA738A-C8AC-4294-BB67-8590E80C35A6}" type="presOf" srcId="{90980204-33A7-43CC-9B31-F7F270049D6B}" destId="{AE0C1CCB-7D0A-4EBD-A4E3-B62866730CA9}" srcOrd="0" destOrd="0" presId="urn:microsoft.com/office/officeart/2005/8/layout/hierarchy3"/>
    <dgm:cxn modelId="{65E1CB4C-81E4-42F4-9BA1-F22DDD6BF453}" type="presOf" srcId="{D45A1A01-84ED-4C2B-8FE9-3F0CEF756A60}" destId="{60CE15EE-1C38-4C97-8404-42388957193C}" srcOrd="0" destOrd="0" presId="urn:microsoft.com/office/officeart/2005/8/layout/hierarchy3"/>
    <dgm:cxn modelId="{2EB248EE-62C4-40DF-86BE-1A8FD2778C5E}" type="presOf" srcId="{76449163-49A3-4F4D-BC85-05682DB79C44}" destId="{EF3B29DD-890B-488B-BF47-7C6ADB425E63}" srcOrd="0" destOrd="0" presId="urn:microsoft.com/office/officeart/2005/8/layout/hierarchy3"/>
    <dgm:cxn modelId="{5C648F94-461F-45BD-B02B-30A37DDC16F9}" srcId="{258EB494-5AD3-44B0-8FC2-4E8B7E21801A}" destId="{8CC05873-A3CA-4CFF-88B2-029424BADD76}" srcOrd="4" destOrd="0" parTransId="{90980204-33A7-43CC-9B31-F7F270049D6B}" sibTransId="{3317C29E-6E76-4474-A379-FCAB1EBCCEE6}"/>
    <dgm:cxn modelId="{79CC5C44-F8AA-4D5A-BFF7-1B5EB6671F77}" srcId="{258EB494-5AD3-44B0-8FC2-4E8B7E21801A}" destId="{F64FFB33-B8B1-4C7C-AF02-D62E8BF4AA5F}" srcOrd="5" destOrd="0" parTransId="{D45A1A01-84ED-4C2B-8FE9-3F0CEF756A60}" sibTransId="{575BF5A2-E975-432E-AE30-FE51EE282C93}"/>
    <dgm:cxn modelId="{4C516494-666B-48E7-92AC-720CAB551C04}" type="presOf" srcId="{5F0B9D40-178B-4EBA-8FE7-F278DCD6550A}" destId="{684ED27F-88EA-4574-933D-89D2F56284E3}" srcOrd="0" destOrd="0" presId="urn:microsoft.com/office/officeart/2005/8/layout/hierarchy3"/>
    <dgm:cxn modelId="{35C4F248-25B9-4D19-8DC1-7D8481A976FB}" type="presOf" srcId="{F32DC4FF-317E-4CC8-9D83-DFB7CC6B2CF0}" destId="{3B751F37-B609-427A-8C29-A19466013B8E}" srcOrd="0" destOrd="0" presId="urn:microsoft.com/office/officeart/2005/8/layout/hierarchy3"/>
    <dgm:cxn modelId="{FC9F7462-E56B-4435-9DC2-22521EEBA670}" type="presOf" srcId="{A3EF5002-A243-47A6-BD8C-4447E8A7A54A}" destId="{BC0D2EB5-BE17-4559-9EC4-D74F1E7E4D1A}" srcOrd="1" destOrd="0" presId="urn:microsoft.com/office/officeart/2005/8/layout/hierarchy3"/>
    <dgm:cxn modelId="{CF28B1E6-D1FB-4960-8F8E-1EB69A828C3B}" srcId="{CDFE4C94-4513-4408-AB46-3AA550273E18}" destId="{A3EF5002-A243-47A6-BD8C-4447E8A7A54A}" srcOrd="1" destOrd="0" parTransId="{46433319-B39E-4748-90CF-F86BCB97A78C}" sibTransId="{6BECE15B-B311-461C-A740-9F0EC0379C10}"/>
    <dgm:cxn modelId="{BE330466-2218-418C-BC0E-5A4F9E027034}" type="presOf" srcId="{609E77ED-5625-4FEB-A130-A9F9853BAB84}" destId="{5E075FAC-D230-4B75-9EA0-F1F7266D401E}" srcOrd="0" destOrd="0" presId="urn:microsoft.com/office/officeart/2005/8/layout/hierarchy3"/>
    <dgm:cxn modelId="{933C970B-8974-4E2A-BA1D-0271BD319DA2}" srcId="{CDFE4C94-4513-4408-AB46-3AA550273E18}" destId="{258EB494-5AD3-44B0-8FC2-4E8B7E21801A}" srcOrd="0" destOrd="0" parTransId="{DA09EAFD-1656-434B-9964-E9F5C1D66A68}" sibTransId="{62A63C04-729A-48D8-A32C-D32888FC32FD}"/>
    <dgm:cxn modelId="{E7679928-31FB-4E02-ADDF-A74A7D0CAB4E}" type="presOf" srcId="{CDFE4C94-4513-4408-AB46-3AA550273E18}" destId="{94F7B89C-32B8-4C0E-B711-5099C09D48A4}" srcOrd="0" destOrd="0" presId="urn:microsoft.com/office/officeart/2005/8/layout/hierarchy3"/>
    <dgm:cxn modelId="{9D5AF9F4-0FC0-4D79-8C86-206619F6A96A}" type="presOf" srcId="{E428C36C-7F29-42E8-A450-88D4D393CA75}" destId="{C9D23EF0-174A-485F-8C66-387AE1D6A5B8}" srcOrd="0" destOrd="0" presId="urn:microsoft.com/office/officeart/2005/8/layout/hierarchy3"/>
    <dgm:cxn modelId="{2880C27F-D853-46D7-888C-191BD0C7E1A1}" srcId="{A3EF5002-A243-47A6-BD8C-4447E8A7A54A}" destId="{48EB755E-4714-4406-8FA0-04084F21298C}" srcOrd="0" destOrd="0" parTransId="{76449163-49A3-4F4D-BC85-05682DB79C44}" sibTransId="{F9868CC8-3860-44C0-832E-481E94B269A1}"/>
    <dgm:cxn modelId="{C1F5BCB4-631B-47DC-B44F-B19C3D1ACFE5}" srcId="{258EB494-5AD3-44B0-8FC2-4E8B7E21801A}" destId="{D88B6703-53FE-4A20-8FB4-018AD0CD0335}" srcOrd="3" destOrd="0" parTransId="{609E77ED-5625-4FEB-A130-A9F9853BAB84}" sibTransId="{CDF10924-5206-4467-8E03-6F4A59A17E36}"/>
    <dgm:cxn modelId="{3EDB5C83-7BBA-425B-8787-4B1831D5762C}" type="presOf" srcId="{45050BCE-0988-45B8-976B-155F1E486146}" destId="{4ECC5D0F-719A-472D-ABE9-DF9A0C639670}" srcOrd="0" destOrd="0" presId="urn:microsoft.com/office/officeart/2005/8/layout/hierarchy3"/>
    <dgm:cxn modelId="{70224A34-CFDB-4E65-A2CC-9AC62EE4F9DE}" type="presOf" srcId="{258EB494-5AD3-44B0-8FC2-4E8B7E21801A}" destId="{52CE0B72-54F5-443C-A805-78130D55F5BB}" srcOrd="1" destOrd="0" presId="urn:microsoft.com/office/officeart/2005/8/layout/hierarchy3"/>
    <dgm:cxn modelId="{C28767D0-CF34-4102-8F3A-AE3C81317530}" srcId="{258EB494-5AD3-44B0-8FC2-4E8B7E21801A}" destId="{25EE6EBD-385C-4D8E-B11F-91B0769697B8}" srcOrd="2" destOrd="0" parTransId="{EFE77BF6-27C1-4B9A-BBEE-DB10BE6E79CF}" sibTransId="{69520165-E84E-4B24-BA59-81CF481A3E96}"/>
    <dgm:cxn modelId="{04DBD854-D3D3-4B14-8663-3393D91DA95F}" type="presOf" srcId="{A3EF5002-A243-47A6-BD8C-4447E8A7A54A}" destId="{4AC4B330-09B4-4D53-9E23-5E2F37E4B808}" srcOrd="0" destOrd="0" presId="urn:microsoft.com/office/officeart/2005/8/layout/hierarchy3"/>
    <dgm:cxn modelId="{1F8BC6F3-405B-4D54-A53E-D86881B074F2}" srcId="{258EB494-5AD3-44B0-8FC2-4E8B7E21801A}" destId="{45050BCE-0988-45B8-976B-155F1E486146}" srcOrd="1" destOrd="0" parTransId="{BCAC830B-3314-4BA1-A53D-7C04E08EDF7C}" sibTransId="{6F9154C0-DE46-4E41-A060-0AE54C0CB7F7}"/>
    <dgm:cxn modelId="{A7192A73-9BFF-4817-80F2-17448F0F6AF2}" type="presOf" srcId="{EFE77BF6-27C1-4B9A-BBEE-DB10BE6E79CF}" destId="{F0A3A741-157A-4E28-B214-13A921169F1A}" srcOrd="0" destOrd="0" presId="urn:microsoft.com/office/officeart/2005/8/layout/hierarchy3"/>
    <dgm:cxn modelId="{47D85734-5877-42A7-BCB7-ECE8F613CDA8}" type="presOf" srcId="{258EB494-5AD3-44B0-8FC2-4E8B7E21801A}" destId="{80342B39-18EC-45E0-B7E4-9E9FD61FA4B5}" srcOrd="0" destOrd="0" presId="urn:microsoft.com/office/officeart/2005/8/layout/hierarchy3"/>
    <dgm:cxn modelId="{C329CD1D-DC56-42E1-BC37-7E47F01C6E5C}" type="presOf" srcId="{8CC05873-A3CA-4CFF-88B2-029424BADD76}" destId="{1AF54B49-2B93-4F2D-9A20-427FE31FDA15}" srcOrd="0" destOrd="0" presId="urn:microsoft.com/office/officeart/2005/8/layout/hierarchy3"/>
    <dgm:cxn modelId="{7B6A9C9A-1A79-44CF-A154-C4B32EC6E51F}" srcId="{258EB494-5AD3-44B0-8FC2-4E8B7E21801A}" destId="{665D16BF-35E1-4823-A225-F2439F49A3F1}" srcOrd="0" destOrd="0" parTransId="{C676C0F7-8242-4DC7-B971-647580800F73}" sibTransId="{4B1A4A3E-C13E-4B65-8926-1256E3BBB7A8}"/>
    <dgm:cxn modelId="{14FBB621-780A-4F3C-9734-50A21E4DEF31}" type="presOf" srcId="{C676C0F7-8242-4DC7-B971-647580800F73}" destId="{46D66F66-2F04-4F8F-9A68-853258C6E7DF}" srcOrd="0" destOrd="0" presId="urn:microsoft.com/office/officeart/2005/8/layout/hierarchy3"/>
    <dgm:cxn modelId="{55AC8D74-D160-4FA4-8271-D4BA423C49E4}" type="presOf" srcId="{F64FFB33-B8B1-4C7C-AF02-D62E8BF4AA5F}" destId="{5F40760C-296D-426A-B426-E0AB5CA22F51}" srcOrd="0" destOrd="0" presId="urn:microsoft.com/office/officeart/2005/8/layout/hierarchy3"/>
    <dgm:cxn modelId="{DFBF8F42-3E92-4EC5-99A9-005C9E0D6BDB}" type="presOf" srcId="{665D16BF-35E1-4823-A225-F2439F49A3F1}" destId="{D2CD858F-C73A-4DF6-AC3C-E469CC5D4284}" srcOrd="0" destOrd="0" presId="urn:microsoft.com/office/officeart/2005/8/layout/hierarchy3"/>
    <dgm:cxn modelId="{622FE6AF-81E5-4ADA-8166-4B577F2F251C}" type="presOf" srcId="{BCAC830B-3314-4BA1-A53D-7C04E08EDF7C}" destId="{946AE765-E82E-4C89-AEF4-61972F37B3C9}" srcOrd="0" destOrd="0" presId="urn:microsoft.com/office/officeart/2005/8/layout/hierarchy3"/>
    <dgm:cxn modelId="{1772BF27-1912-4714-8F16-016FB3291D36}" type="presOf" srcId="{BA0528B4-BFAE-4AC1-81B7-EBA82A88095A}" destId="{3369A3C5-AE71-4689-B9FA-A3592DFB43D6}" srcOrd="0" destOrd="0" presId="urn:microsoft.com/office/officeart/2005/8/layout/hierarchy3"/>
    <dgm:cxn modelId="{73526868-26F4-4327-8C3A-41BFC900AE1F}" srcId="{A3EF5002-A243-47A6-BD8C-4447E8A7A54A}" destId="{5F0B9D40-178B-4EBA-8FE7-F278DCD6550A}" srcOrd="1" destOrd="0" parTransId="{BA0528B4-BFAE-4AC1-81B7-EBA82A88095A}" sibTransId="{8F427AC9-D2AD-4E13-B379-124A82061B70}"/>
    <dgm:cxn modelId="{CCA957F5-8B1E-4123-9219-33E31A35F77A}" type="presOf" srcId="{D88B6703-53FE-4A20-8FB4-018AD0CD0335}" destId="{34E52FCB-617A-45D6-A758-9BF719075DED}" srcOrd="0" destOrd="0" presId="urn:microsoft.com/office/officeart/2005/8/layout/hierarchy3"/>
    <dgm:cxn modelId="{162D0095-C19B-409D-9569-5454EDC1946D}" type="presOf" srcId="{25EE6EBD-385C-4D8E-B11F-91B0769697B8}" destId="{FC4C62CD-C29A-42F3-8CEF-82DBFE1D905A}" srcOrd="0" destOrd="0" presId="urn:microsoft.com/office/officeart/2005/8/layout/hierarchy3"/>
    <dgm:cxn modelId="{BE7118E0-3E71-4E20-BF6F-08D170DB312F}" type="presParOf" srcId="{94F7B89C-32B8-4C0E-B711-5099C09D48A4}" destId="{6D60DCBB-F776-4C6E-9B6D-2C9295837BA0}" srcOrd="0" destOrd="0" presId="urn:microsoft.com/office/officeart/2005/8/layout/hierarchy3"/>
    <dgm:cxn modelId="{5E90EC98-87F1-4C39-A9B1-4DBCC9063013}" type="presParOf" srcId="{6D60DCBB-F776-4C6E-9B6D-2C9295837BA0}" destId="{D1CAE2D1-F14E-43A0-BF4F-0AB0F2EA4FB3}" srcOrd="0" destOrd="0" presId="urn:microsoft.com/office/officeart/2005/8/layout/hierarchy3"/>
    <dgm:cxn modelId="{09DD3650-3A61-42F6-BA94-98D1C36872A6}" type="presParOf" srcId="{D1CAE2D1-F14E-43A0-BF4F-0AB0F2EA4FB3}" destId="{80342B39-18EC-45E0-B7E4-9E9FD61FA4B5}" srcOrd="0" destOrd="0" presId="urn:microsoft.com/office/officeart/2005/8/layout/hierarchy3"/>
    <dgm:cxn modelId="{F9C83E0E-D73C-478E-BC7A-BE780260C12D}" type="presParOf" srcId="{D1CAE2D1-F14E-43A0-BF4F-0AB0F2EA4FB3}" destId="{52CE0B72-54F5-443C-A805-78130D55F5BB}" srcOrd="1" destOrd="0" presId="urn:microsoft.com/office/officeart/2005/8/layout/hierarchy3"/>
    <dgm:cxn modelId="{8C8F37D9-49FF-4A74-BE92-318968B9BCE3}" type="presParOf" srcId="{6D60DCBB-F776-4C6E-9B6D-2C9295837BA0}" destId="{6A458AF5-B6B5-471B-BADA-BEC8CAB32409}" srcOrd="1" destOrd="0" presId="urn:microsoft.com/office/officeart/2005/8/layout/hierarchy3"/>
    <dgm:cxn modelId="{6DFEE841-DE9B-4E53-89A9-ABC0F592D81E}" type="presParOf" srcId="{6A458AF5-B6B5-471B-BADA-BEC8CAB32409}" destId="{46D66F66-2F04-4F8F-9A68-853258C6E7DF}" srcOrd="0" destOrd="0" presId="urn:microsoft.com/office/officeart/2005/8/layout/hierarchy3"/>
    <dgm:cxn modelId="{B6A2B4C4-94C3-4BE0-8495-A8AA20083378}" type="presParOf" srcId="{6A458AF5-B6B5-471B-BADA-BEC8CAB32409}" destId="{D2CD858F-C73A-4DF6-AC3C-E469CC5D4284}" srcOrd="1" destOrd="0" presId="urn:microsoft.com/office/officeart/2005/8/layout/hierarchy3"/>
    <dgm:cxn modelId="{16FAAA6C-09E0-44BE-B971-D974E0D9EA39}" type="presParOf" srcId="{6A458AF5-B6B5-471B-BADA-BEC8CAB32409}" destId="{946AE765-E82E-4C89-AEF4-61972F37B3C9}" srcOrd="2" destOrd="0" presId="urn:microsoft.com/office/officeart/2005/8/layout/hierarchy3"/>
    <dgm:cxn modelId="{86798ABC-E646-413B-AF46-4196B08719FA}" type="presParOf" srcId="{6A458AF5-B6B5-471B-BADA-BEC8CAB32409}" destId="{4ECC5D0F-719A-472D-ABE9-DF9A0C639670}" srcOrd="3" destOrd="0" presId="urn:microsoft.com/office/officeart/2005/8/layout/hierarchy3"/>
    <dgm:cxn modelId="{0A0BF30A-06F6-4256-A385-375947B14BD9}" type="presParOf" srcId="{6A458AF5-B6B5-471B-BADA-BEC8CAB32409}" destId="{F0A3A741-157A-4E28-B214-13A921169F1A}" srcOrd="4" destOrd="0" presId="urn:microsoft.com/office/officeart/2005/8/layout/hierarchy3"/>
    <dgm:cxn modelId="{7D348D10-0939-4F26-A352-1753F7656892}" type="presParOf" srcId="{6A458AF5-B6B5-471B-BADA-BEC8CAB32409}" destId="{FC4C62CD-C29A-42F3-8CEF-82DBFE1D905A}" srcOrd="5" destOrd="0" presId="urn:microsoft.com/office/officeart/2005/8/layout/hierarchy3"/>
    <dgm:cxn modelId="{50F510EB-F25A-49F2-8241-231DA4500E40}" type="presParOf" srcId="{6A458AF5-B6B5-471B-BADA-BEC8CAB32409}" destId="{5E075FAC-D230-4B75-9EA0-F1F7266D401E}" srcOrd="6" destOrd="0" presId="urn:microsoft.com/office/officeart/2005/8/layout/hierarchy3"/>
    <dgm:cxn modelId="{F6CD0CD4-7B53-46FC-94DD-7CD067882F73}" type="presParOf" srcId="{6A458AF5-B6B5-471B-BADA-BEC8CAB32409}" destId="{34E52FCB-617A-45D6-A758-9BF719075DED}" srcOrd="7" destOrd="0" presId="urn:microsoft.com/office/officeart/2005/8/layout/hierarchy3"/>
    <dgm:cxn modelId="{47BAD8C5-B998-493A-ADE9-0EBAC040F592}" type="presParOf" srcId="{6A458AF5-B6B5-471B-BADA-BEC8CAB32409}" destId="{AE0C1CCB-7D0A-4EBD-A4E3-B62866730CA9}" srcOrd="8" destOrd="0" presId="urn:microsoft.com/office/officeart/2005/8/layout/hierarchy3"/>
    <dgm:cxn modelId="{F2784D89-9B0C-40DF-8DB1-6EC9EFCB1494}" type="presParOf" srcId="{6A458AF5-B6B5-471B-BADA-BEC8CAB32409}" destId="{1AF54B49-2B93-4F2D-9A20-427FE31FDA15}" srcOrd="9" destOrd="0" presId="urn:microsoft.com/office/officeart/2005/8/layout/hierarchy3"/>
    <dgm:cxn modelId="{5094BFF8-52AE-484D-A1FE-D1AAC94853EC}" type="presParOf" srcId="{6A458AF5-B6B5-471B-BADA-BEC8CAB32409}" destId="{60CE15EE-1C38-4C97-8404-42388957193C}" srcOrd="10" destOrd="0" presId="urn:microsoft.com/office/officeart/2005/8/layout/hierarchy3"/>
    <dgm:cxn modelId="{4ECB713B-A42F-4251-814A-9E1F341BB796}" type="presParOf" srcId="{6A458AF5-B6B5-471B-BADA-BEC8CAB32409}" destId="{5F40760C-296D-426A-B426-E0AB5CA22F51}" srcOrd="11" destOrd="0" presId="urn:microsoft.com/office/officeart/2005/8/layout/hierarchy3"/>
    <dgm:cxn modelId="{CF5C5635-59CF-468B-8371-424C5105382A}" type="presParOf" srcId="{94F7B89C-32B8-4C0E-B711-5099C09D48A4}" destId="{47E01EF1-C6F4-4518-83AF-B506A0BFDEE7}" srcOrd="1" destOrd="0" presId="urn:microsoft.com/office/officeart/2005/8/layout/hierarchy3"/>
    <dgm:cxn modelId="{F6736594-CE30-4C03-8CD4-27F82A78E494}" type="presParOf" srcId="{47E01EF1-C6F4-4518-83AF-B506A0BFDEE7}" destId="{94402369-52EC-467D-B7BA-6058A56DFE01}" srcOrd="0" destOrd="0" presId="urn:microsoft.com/office/officeart/2005/8/layout/hierarchy3"/>
    <dgm:cxn modelId="{383D8B8D-D15A-405A-8E41-3AF97B05A3F8}" type="presParOf" srcId="{94402369-52EC-467D-B7BA-6058A56DFE01}" destId="{4AC4B330-09B4-4D53-9E23-5E2F37E4B808}" srcOrd="0" destOrd="0" presId="urn:microsoft.com/office/officeart/2005/8/layout/hierarchy3"/>
    <dgm:cxn modelId="{03DB1AB0-8BB2-4BA0-B125-60E17BE8CB45}" type="presParOf" srcId="{94402369-52EC-467D-B7BA-6058A56DFE01}" destId="{BC0D2EB5-BE17-4559-9EC4-D74F1E7E4D1A}" srcOrd="1" destOrd="0" presId="urn:microsoft.com/office/officeart/2005/8/layout/hierarchy3"/>
    <dgm:cxn modelId="{E9F3A25D-A43E-47CF-B342-D799DE03450F}" type="presParOf" srcId="{47E01EF1-C6F4-4518-83AF-B506A0BFDEE7}" destId="{B1081B2B-BF8F-4171-94C7-ED5C8174B587}" srcOrd="1" destOrd="0" presId="urn:microsoft.com/office/officeart/2005/8/layout/hierarchy3"/>
    <dgm:cxn modelId="{D206FB16-F1DB-4639-8EF2-0B4C4912921B}" type="presParOf" srcId="{B1081B2B-BF8F-4171-94C7-ED5C8174B587}" destId="{EF3B29DD-890B-488B-BF47-7C6ADB425E63}" srcOrd="0" destOrd="0" presId="urn:microsoft.com/office/officeart/2005/8/layout/hierarchy3"/>
    <dgm:cxn modelId="{B7E2C361-B966-4A0D-AB27-8B05A5472F28}" type="presParOf" srcId="{B1081B2B-BF8F-4171-94C7-ED5C8174B587}" destId="{03472E04-4E5F-4FBB-A4A9-DE677B4D37C9}" srcOrd="1" destOrd="0" presId="urn:microsoft.com/office/officeart/2005/8/layout/hierarchy3"/>
    <dgm:cxn modelId="{60A59863-8745-4A59-8BFE-D6332B0536AB}" type="presParOf" srcId="{B1081B2B-BF8F-4171-94C7-ED5C8174B587}" destId="{3369A3C5-AE71-4689-B9FA-A3592DFB43D6}" srcOrd="2" destOrd="0" presId="urn:microsoft.com/office/officeart/2005/8/layout/hierarchy3"/>
    <dgm:cxn modelId="{0DCC8CA9-825B-4609-81D5-CC9E97CDFC09}" type="presParOf" srcId="{B1081B2B-BF8F-4171-94C7-ED5C8174B587}" destId="{684ED27F-88EA-4574-933D-89D2F56284E3}" srcOrd="3" destOrd="0" presId="urn:microsoft.com/office/officeart/2005/8/layout/hierarchy3"/>
    <dgm:cxn modelId="{5360DFD8-FA18-4FF5-94B2-D710EB2FB097}" type="presParOf" srcId="{B1081B2B-BF8F-4171-94C7-ED5C8174B587}" destId="{3B751F37-B609-427A-8C29-A19466013B8E}" srcOrd="4" destOrd="0" presId="urn:microsoft.com/office/officeart/2005/8/layout/hierarchy3"/>
    <dgm:cxn modelId="{546D3EE6-B30B-4E19-A705-69C67F6A107F}" type="presParOf" srcId="{B1081B2B-BF8F-4171-94C7-ED5C8174B587}" destId="{C9D23EF0-174A-485F-8C66-387AE1D6A5B8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342B39-18EC-45E0-B7E4-9E9FD61FA4B5}">
      <dsp:nvSpPr>
        <dsp:cNvPr id="0" name=""/>
        <dsp:cNvSpPr/>
      </dsp:nvSpPr>
      <dsp:spPr>
        <a:xfrm>
          <a:off x="830135" y="33407"/>
          <a:ext cx="1994616" cy="56312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ECM/GED</a:t>
          </a:r>
          <a:endParaRPr lang="pt-BR" sz="2000" kern="1200" dirty="0"/>
        </a:p>
      </dsp:txBody>
      <dsp:txXfrm>
        <a:off x="846628" y="49900"/>
        <a:ext cx="1961630" cy="530137"/>
      </dsp:txXfrm>
    </dsp:sp>
    <dsp:sp modelId="{46D66F66-2F04-4F8F-9A68-853258C6E7DF}">
      <dsp:nvSpPr>
        <dsp:cNvPr id="0" name=""/>
        <dsp:cNvSpPr/>
      </dsp:nvSpPr>
      <dsp:spPr>
        <a:xfrm>
          <a:off x="1029596" y="596530"/>
          <a:ext cx="227484" cy="3935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3504"/>
              </a:lnTo>
              <a:lnTo>
                <a:pt x="227484" y="393504"/>
              </a:lnTo>
            </a:path>
          </a:pathLst>
        </a:custGeom>
        <a:noFill/>
        <a:ln w="38100" cap="flat" cmpd="sng" algn="ctr">
          <a:solidFill>
            <a:schemeClr val="accent5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5"/>
        </a:lnRef>
        <a:fillRef idx="0">
          <a:schemeClr val="accent5"/>
        </a:fillRef>
        <a:effectRef idx="2">
          <a:schemeClr val="accent5"/>
        </a:effectRef>
        <a:fontRef idx="minor">
          <a:schemeClr val="tx1"/>
        </a:fontRef>
      </dsp:style>
    </dsp:sp>
    <dsp:sp modelId="{D2CD858F-C73A-4DF6-AC3C-E469CC5D4284}">
      <dsp:nvSpPr>
        <dsp:cNvPr id="0" name=""/>
        <dsp:cNvSpPr/>
      </dsp:nvSpPr>
      <dsp:spPr>
        <a:xfrm>
          <a:off x="1257081" y="708473"/>
          <a:ext cx="2884182" cy="56312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0" kern="1200" dirty="0" smtClean="0"/>
            <a:t>Data Center</a:t>
          </a:r>
          <a:endParaRPr lang="pt-BR" sz="1800" b="0" kern="1200" dirty="0"/>
        </a:p>
      </dsp:txBody>
      <dsp:txXfrm>
        <a:off x="1273574" y="724966"/>
        <a:ext cx="2851196" cy="530137"/>
      </dsp:txXfrm>
    </dsp:sp>
    <dsp:sp modelId="{946AE765-E82E-4C89-AEF4-61972F37B3C9}">
      <dsp:nvSpPr>
        <dsp:cNvPr id="0" name=""/>
        <dsp:cNvSpPr/>
      </dsp:nvSpPr>
      <dsp:spPr>
        <a:xfrm>
          <a:off x="1029596" y="596530"/>
          <a:ext cx="227484" cy="10974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7409"/>
              </a:lnTo>
              <a:lnTo>
                <a:pt x="227484" y="1097409"/>
              </a:lnTo>
            </a:path>
          </a:pathLst>
        </a:custGeom>
        <a:noFill/>
        <a:ln w="38100" cap="flat" cmpd="sng" algn="ctr">
          <a:solidFill>
            <a:schemeClr val="accent5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5"/>
        </a:lnRef>
        <a:fillRef idx="0">
          <a:schemeClr val="accent5"/>
        </a:fillRef>
        <a:effectRef idx="2">
          <a:schemeClr val="accent5"/>
        </a:effectRef>
        <a:fontRef idx="minor">
          <a:schemeClr val="tx1"/>
        </a:fontRef>
      </dsp:style>
    </dsp:sp>
    <dsp:sp modelId="{4ECC5D0F-719A-472D-ABE9-DF9A0C639670}">
      <dsp:nvSpPr>
        <dsp:cNvPr id="0" name=""/>
        <dsp:cNvSpPr/>
      </dsp:nvSpPr>
      <dsp:spPr>
        <a:xfrm>
          <a:off x="1257081" y="1412378"/>
          <a:ext cx="2884182" cy="56312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0" kern="1200" dirty="0" smtClean="0"/>
            <a:t>Licenças Documentum</a:t>
          </a:r>
          <a:endParaRPr lang="pt-BR" sz="1800" b="0" kern="1200" dirty="0"/>
        </a:p>
      </dsp:txBody>
      <dsp:txXfrm>
        <a:off x="1273574" y="1428871"/>
        <a:ext cx="2851196" cy="530137"/>
      </dsp:txXfrm>
    </dsp:sp>
    <dsp:sp modelId="{F0A3A741-157A-4E28-B214-13A921169F1A}">
      <dsp:nvSpPr>
        <dsp:cNvPr id="0" name=""/>
        <dsp:cNvSpPr/>
      </dsp:nvSpPr>
      <dsp:spPr>
        <a:xfrm>
          <a:off x="1029596" y="596530"/>
          <a:ext cx="227484" cy="18013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1313"/>
              </a:lnTo>
              <a:lnTo>
                <a:pt x="227484" y="1801313"/>
              </a:lnTo>
            </a:path>
          </a:pathLst>
        </a:custGeom>
        <a:noFill/>
        <a:ln w="38100" cap="flat" cmpd="sng" algn="ctr">
          <a:solidFill>
            <a:schemeClr val="accent5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5"/>
        </a:lnRef>
        <a:fillRef idx="0">
          <a:schemeClr val="accent5"/>
        </a:fillRef>
        <a:effectRef idx="2">
          <a:schemeClr val="accent5"/>
        </a:effectRef>
        <a:fontRef idx="minor">
          <a:schemeClr val="tx1"/>
        </a:fontRef>
      </dsp:style>
    </dsp:sp>
    <dsp:sp modelId="{FC4C62CD-C29A-42F3-8CEF-82DBFE1D905A}">
      <dsp:nvSpPr>
        <dsp:cNvPr id="0" name=""/>
        <dsp:cNvSpPr/>
      </dsp:nvSpPr>
      <dsp:spPr>
        <a:xfrm>
          <a:off x="1257081" y="2116282"/>
          <a:ext cx="2884182" cy="56312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0" kern="1200" dirty="0" smtClean="0"/>
            <a:t>Instalação Produto</a:t>
          </a:r>
          <a:endParaRPr lang="pt-BR" sz="1800" b="0" kern="1200" dirty="0"/>
        </a:p>
      </dsp:txBody>
      <dsp:txXfrm>
        <a:off x="1273574" y="2132775"/>
        <a:ext cx="2851196" cy="530137"/>
      </dsp:txXfrm>
    </dsp:sp>
    <dsp:sp modelId="{5E075FAC-D230-4B75-9EA0-F1F7266D401E}">
      <dsp:nvSpPr>
        <dsp:cNvPr id="0" name=""/>
        <dsp:cNvSpPr/>
      </dsp:nvSpPr>
      <dsp:spPr>
        <a:xfrm>
          <a:off x="1029596" y="596530"/>
          <a:ext cx="227484" cy="2505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5217"/>
              </a:lnTo>
              <a:lnTo>
                <a:pt x="227484" y="2505217"/>
              </a:lnTo>
            </a:path>
          </a:pathLst>
        </a:custGeom>
        <a:noFill/>
        <a:ln w="38100" cap="flat" cmpd="sng" algn="ctr">
          <a:solidFill>
            <a:schemeClr val="accent5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5"/>
        </a:lnRef>
        <a:fillRef idx="0">
          <a:schemeClr val="accent5"/>
        </a:fillRef>
        <a:effectRef idx="2">
          <a:schemeClr val="accent5"/>
        </a:effectRef>
        <a:fontRef idx="minor">
          <a:schemeClr val="tx1"/>
        </a:fontRef>
      </dsp:style>
    </dsp:sp>
    <dsp:sp modelId="{34E52FCB-617A-45D6-A758-9BF719075DED}">
      <dsp:nvSpPr>
        <dsp:cNvPr id="0" name=""/>
        <dsp:cNvSpPr/>
      </dsp:nvSpPr>
      <dsp:spPr>
        <a:xfrm>
          <a:off x="1257081" y="2820186"/>
          <a:ext cx="2884182" cy="56312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0" kern="1200" dirty="0" smtClean="0"/>
            <a:t>Mapeamento/Automação Processos</a:t>
          </a:r>
          <a:endParaRPr lang="pt-BR" sz="1800" b="0" kern="1200" dirty="0"/>
        </a:p>
      </dsp:txBody>
      <dsp:txXfrm>
        <a:off x="1273574" y="2836679"/>
        <a:ext cx="2851196" cy="530137"/>
      </dsp:txXfrm>
    </dsp:sp>
    <dsp:sp modelId="{AE0C1CCB-7D0A-4EBD-A4E3-B62866730CA9}">
      <dsp:nvSpPr>
        <dsp:cNvPr id="0" name=""/>
        <dsp:cNvSpPr/>
      </dsp:nvSpPr>
      <dsp:spPr>
        <a:xfrm>
          <a:off x="1029596" y="596530"/>
          <a:ext cx="227484" cy="32091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09121"/>
              </a:lnTo>
              <a:lnTo>
                <a:pt x="227484" y="3209121"/>
              </a:lnTo>
            </a:path>
          </a:pathLst>
        </a:custGeom>
        <a:noFill/>
        <a:ln w="38100" cap="flat" cmpd="sng" algn="ctr">
          <a:solidFill>
            <a:schemeClr val="accent5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5"/>
        </a:lnRef>
        <a:fillRef idx="0">
          <a:schemeClr val="accent5"/>
        </a:fillRef>
        <a:effectRef idx="2">
          <a:schemeClr val="accent5"/>
        </a:effectRef>
        <a:fontRef idx="minor">
          <a:schemeClr val="tx1"/>
        </a:fontRef>
      </dsp:style>
    </dsp:sp>
    <dsp:sp modelId="{1AF54B49-2B93-4F2D-9A20-427FE31FDA15}">
      <dsp:nvSpPr>
        <dsp:cNvPr id="0" name=""/>
        <dsp:cNvSpPr/>
      </dsp:nvSpPr>
      <dsp:spPr>
        <a:xfrm>
          <a:off x="1257081" y="3524090"/>
          <a:ext cx="2884182" cy="56312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0" kern="1200" dirty="0" smtClean="0"/>
            <a:t>Digitalização Acervo “F”</a:t>
          </a:r>
          <a:endParaRPr lang="pt-BR" sz="1800" b="0" kern="1200" dirty="0"/>
        </a:p>
      </dsp:txBody>
      <dsp:txXfrm>
        <a:off x="1273574" y="3540583"/>
        <a:ext cx="2851196" cy="530137"/>
      </dsp:txXfrm>
    </dsp:sp>
    <dsp:sp modelId="{60CE15EE-1C38-4C97-8404-42388957193C}">
      <dsp:nvSpPr>
        <dsp:cNvPr id="0" name=""/>
        <dsp:cNvSpPr/>
      </dsp:nvSpPr>
      <dsp:spPr>
        <a:xfrm>
          <a:off x="1029596" y="596530"/>
          <a:ext cx="231422" cy="39027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02721"/>
              </a:lnTo>
              <a:lnTo>
                <a:pt x="231422" y="39027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40760C-296D-426A-B426-E0AB5CA22F51}">
      <dsp:nvSpPr>
        <dsp:cNvPr id="0" name=""/>
        <dsp:cNvSpPr/>
      </dsp:nvSpPr>
      <dsp:spPr>
        <a:xfrm>
          <a:off x="1261019" y="4217689"/>
          <a:ext cx="2915078" cy="56312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0" kern="1200" dirty="0" smtClean="0"/>
            <a:t>Suporte Técnico à Solução ECM/GED</a:t>
          </a:r>
          <a:endParaRPr lang="pt-BR" sz="1800" b="0" kern="1200" dirty="0"/>
        </a:p>
      </dsp:txBody>
      <dsp:txXfrm>
        <a:off x="1277512" y="4234182"/>
        <a:ext cx="2882092" cy="530137"/>
      </dsp:txXfrm>
    </dsp:sp>
    <dsp:sp modelId="{4AC4B330-09B4-4D53-9E23-5E2F37E4B808}">
      <dsp:nvSpPr>
        <dsp:cNvPr id="0" name=""/>
        <dsp:cNvSpPr/>
      </dsp:nvSpPr>
      <dsp:spPr>
        <a:xfrm>
          <a:off x="5593897" y="4569"/>
          <a:ext cx="1677814" cy="56312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err="1" smtClean="0"/>
            <a:t>CREANet</a:t>
          </a:r>
          <a:endParaRPr lang="pt-BR" sz="2000" kern="1200" dirty="0"/>
        </a:p>
      </dsp:txBody>
      <dsp:txXfrm>
        <a:off x="5610390" y="21062"/>
        <a:ext cx="1644828" cy="530137"/>
      </dsp:txXfrm>
    </dsp:sp>
    <dsp:sp modelId="{EF3B29DD-890B-488B-BF47-7C6ADB425E63}">
      <dsp:nvSpPr>
        <dsp:cNvPr id="0" name=""/>
        <dsp:cNvSpPr/>
      </dsp:nvSpPr>
      <dsp:spPr>
        <a:xfrm>
          <a:off x="5715959" y="567692"/>
          <a:ext cx="91440" cy="4223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2342"/>
              </a:lnTo>
              <a:lnTo>
                <a:pt x="132731" y="422342"/>
              </a:lnTo>
            </a:path>
          </a:pathLst>
        </a:custGeom>
        <a:noFill/>
        <a:ln w="38100" cap="flat" cmpd="sng" algn="ctr">
          <a:solidFill>
            <a:schemeClr val="accent5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5"/>
        </a:lnRef>
        <a:fillRef idx="0">
          <a:schemeClr val="accent5"/>
        </a:fillRef>
        <a:effectRef idx="2">
          <a:schemeClr val="accent5"/>
        </a:effectRef>
        <a:fontRef idx="minor">
          <a:schemeClr val="tx1"/>
        </a:fontRef>
      </dsp:style>
    </dsp:sp>
    <dsp:sp modelId="{03472E04-4E5F-4FBB-A4A9-DE677B4D37C9}">
      <dsp:nvSpPr>
        <dsp:cNvPr id="0" name=""/>
        <dsp:cNvSpPr/>
      </dsp:nvSpPr>
      <dsp:spPr>
        <a:xfrm>
          <a:off x="5848690" y="708473"/>
          <a:ext cx="2566319" cy="56312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Desenvolvimento Melhorias</a:t>
          </a:r>
          <a:endParaRPr lang="pt-BR" sz="1700" kern="1200" dirty="0"/>
        </a:p>
      </dsp:txBody>
      <dsp:txXfrm>
        <a:off x="5865183" y="724966"/>
        <a:ext cx="2533333" cy="530137"/>
      </dsp:txXfrm>
    </dsp:sp>
    <dsp:sp modelId="{3369A3C5-AE71-4689-B9FA-A3592DFB43D6}">
      <dsp:nvSpPr>
        <dsp:cNvPr id="0" name=""/>
        <dsp:cNvSpPr/>
      </dsp:nvSpPr>
      <dsp:spPr>
        <a:xfrm>
          <a:off x="5761679" y="567692"/>
          <a:ext cx="99823" cy="11262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6229"/>
              </a:lnTo>
              <a:lnTo>
                <a:pt x="99823" y="11262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4ED27F-88EA-4574-933D-89D2F56284E3}">
      <dsp:nvSpPr>
        <dsp:cNvPr id="0" name=""/>
        <dsp:cNvSpPr/>
      </dsp:nvSpPr>
      <dsp:spPr>
        <a:xfrm>
          <a:off x="5861502" y="1412361"/>
          <a:ext cx="2582384" cy="56312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Integração com Atendimento WEB</a:t>
          </a:r>
          <a:endParaRPr lang="pt-BR" sz="1700" kern="1200" dirty="0"/>
        </a:p>
      </dsp:txBody>
      <dsp:txXfrm>
        <a:off x="5877995" y="1428854"/>
        <a:ext cx="2549398" cy="530137"/>
      </dsp:txXfrm>
    </dsp:sp>
    <dsp:sp modelId="{3B751F37-B609-427A-8C29-A19466013B8E}">
      <dsp:nvSpPr>
        <dsp:cNvPr id="0" name=""/>
        <dsp:cNvSpPr/>
      </dsp:nvSpPr>
      <dsp:spPr>
        <a:xfrm>
          <a:off x="5761679" y="567692"/>
          <a:ext cx="110104" cy="18455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5546"/>
              </a:lnTo>
              <a:lnTo>
                <a:pt x="110104" y="18455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D23EF0-174A-485F-8C66-387AE1D6A5B8}">
      <dsp:nvSpPr>
        <dsp:cNvPr id="0" name=""/>
        <dsp:cNvSpPr/>
      </dsp:nvSpPr>
      <dsp:spPr>
        <a:xfrm>
          <a:off x="5871783" y="2131678"/>
          <a:ext cx="2585673" cy="56312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Desenvolvimento Melhorias oriundas GED</a:t>
          </a:r>
          <a:endParaRPr lang="pt-BR" sz="1700" kern="1200" dirty="0"/>
        </a:p>
      </dsp:txBody>
      <dsp:txXfrm>
        <a:off x="5888276" y="2148171"/>
        <a:ext cx="2552687" cy="5301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422140-2EBE-4C6F-B46A-6F6FD51490B5}" type="datetimeFigureOut">
              <a:rPr lang="pt-BR" smtClean="0"/>
              <a:pPr/>
              <a:t>01/10/2013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8E015-001F-4D9D-8E10-25D1FD6213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0205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C72A-4A89-4917-BB63-4C12AC974AAD}" type="datetimeFigureOut">
              <a:rPr lang="pt-BR" smtClean="0"/>
              <a:pPr/>
              <a:t>01/10/2013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37506-8C8F-456A-990C-C1C97A0ED64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0858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C72A-4A89-4917-BB63-4C12AC974AAD}" type="datetimeFigureOut">
              <a:rPr lang="pt-BR" smtClean="0"/>
              <a:pPr/>
              <a:t>01/10/2013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37506-8C8F-456A-990C-C1C97A0ED64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8456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C72A-4A89-4917-BB63-4C12AC974AAD}" type="datetimeFigureOut">
              <a:rPr lang="pt-BR" smtClean="0"/>
              <a:pPr/>
              <a:t>01/10/2013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37506-8C8F-456A-990C-C1C97A0ED64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688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C72A-4A89-4917-BB63-4C12AC974AAD}" type="datetimeFigureOut">
              <a:rPr lang="pt-BR" smtClean="0"/>
              <a:pPr/>
              <a:t>01/10/2013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37506-8C8F-456A-990C-C1C97A0ED64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912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C72A-4A89-4917-BB63-4C12AC974AAD}" type="datetimeFigureOut">
              <a:rPr lang="pt-BR" smtClean="0"/>
              <a:pPr/>
              <a:t>01/10/2013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37506-8C8F-456A-990C-C1C97A0ED64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3892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C72A-4A89-4917-BB63-4C12AC974AAD}" type="datetimeFigureOut">
              <a:rPr lang="pt-BR" smtClean="0"/>
              <a:pPr/>
              <a:t>01/10/2013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37506-8C8F-456A-990C-C1C97A0ED64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8164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C72A-4A89-4917-BB63-4C12AC974AAD}" type="datetimeFigureOut">
              <a:rPr lang="pt-BR" smtClean="0"/>
              <a:pPr/>
              <a:t>01/10/2013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37506-8C8F-456A-990C-C1C97A0ED64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2869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C72A-4A89-4917-BB63-4C12AC974AAD}" type="datetimeFigureOut">
              <a:rPr lang="pt-BR" smtClean="0"/>
              <a:pPr/>
              <a:t>01/10/2013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37506-8C8F-456A-990C-C1C97A0ED64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9678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C72A-4A89-4917-BB63-4C12AC974AAD}" type="datetimeFigureOut">
              <a:rPr lang="pt-BR" smtClean="0"/>
              <a:pPr/>
              <a:t>01/10/2013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37506-8C8F-456A-990C-C1C97A0ED64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3399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C72A-4A89-4917-BB63-4C12AC974AAD}" type="datetimeFigureOut">
              <a:rPr lang="pt-BR" smtClean="0"/>
              <a:pPr/>
              <a:t>01/10/2013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37506-8C8F-456A-990C-C1C97A0ED64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3686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C72A-4A89-4917-BB63-4C12AC974AAD}" type="datetimeFigureOut">
              <a:rPr lang="pt-BR" smtClean="0"/>
              <a:pPr/>
              <a:t>01/10/2013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37506-8C8F-456A-990C-C1C97A0ED64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8631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FC72A-4A89-4917-BB63-4C12AC974AAD}" type="datetimeFigureOut">
              <a:rPr lang="pt-BR" smtClean="0"/>
              <a:pPr/>
              <a:t>01/10/2013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37506-8C8F-456A-990C-C1C97A0ED64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11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jpe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515" y="6547656"/>
            <a:ext cx="8928992" cy="18864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9" name="Grupo 18"/>
          <p:cNvGrpSpPr/>
          <p:nvPr/>
        </p:nvGrpSpPr>
        <p:grpSpPr>
          <a:xfrm>
            <a:off x="5380057" y="116632"/>
            <a:ext cx="3684670" cy="288032"/>
            <a:chOff x="2195736" y="6209477"/>
            <a:chExt cx="6948264" cy="544294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6209478"/>
              <a:ext cx="2411760" cy="544293"/>
            </a:xfrm>
            <a:prstGeom prst="rect">
              <a:avLst/>
            </a:prstGeom>
          </p:spPr>
        </p:pic>
        <p:sp>
          <p:nvSpPr>
            <p:cNvPr id="21" name="Retângulo 20"/>
            <p:cNvSpPr/>
            <p:nvPr/>
          </p:nvSpPr>
          <p:spPr>
            <a:xfrm>
              <a:off x="614717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5562110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497704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4535996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/>
            <p:cNvSpPr/>
            <p:nvPr/>
          </p:nvSpPr>
          <p:spPr>
            <a:xfrm>
              <a:off x="3653898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4094947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3356865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3059832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2762799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2573778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2384757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2195736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3" name="Retângulo 32"/>
          <p:cNvSpPr/>
          <p:nvPr/>
        </p:nvSpPr>
        <p:spPr>
          <a:xfrm>
            <a:off x="120362" y="476672"/>
            <a:ext cx="8928992" cy="9432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26" name="Picture 2" descr="C:\Users\rogerio\Desktop\web_atendimen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688" y="798513"/>
            <a:ext cx="4745037" cy="526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31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515" y="6547656"/>
            <a:ext cx="8928992" cy="18864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9" name="Grupo 18"/>
          <p:cNvGrpSpPr/>
          <p:nvPr/>
        </p:nvGrpSpPr>
        <p:grpSpPr>
          <a:xfrm>
            <a:off x="5380057" y="116632"/>
            <a:ext cx="3684670" cy="288032"/>
            <a:chOff x="2195736" y="6209477"/>
            <a:chExt cx="6948264" cy="544294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6209478"/>
              <a:ext cx="2411760" cy="544293"/>
            </a:xfrm>
            <a:prstGeom prst="rect">
              <a:avLst/>
            </a:prstGeom>
          </p:spPr>
        </p:pic>
        <p:sp>
          <p:nvSpPr>
            <p:cNvPr id="21" name="Retângulo 20"/>
            <p:cNvSpPr/>
            <p:nvPr/>
          </p:nvSpPr>
          <p:spPr>
            <a:xfrm>
              <a:off x="614717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5562110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497704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4535996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/>
            <p:cNvSpPr/>
            <p:nvPr/>
          </p:nvSpPr>
          <p:spPr>
            <a:xfrm>
              <a:off x="3653898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4094947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3356865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3059832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2762799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2573778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2384757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2195736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3" name="Retângulo 32"/>
          <p:cNvSpPr/>
          <p:nvPr/>
        </p:nvSpPr>
        <p:spPr>
          <a:xfrm>
            <a:off x="120362" y="476672"/>
            <a:ext cx="8928992" cy="9432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-1" y="-508"/>
            <a:ext cx="5380057" cy="477180"/>
          </a:xfrm>
        </p:spPr>
        <p:txBody>
          <a:bodyPr>
            <a:noAutofit/>
          </a:bodyPr>
          <a:lstStyle/>
          <a:p>
            <a:r>
              <a:rPr lang="pt-BR" sz="2000" b="1" cap="all" dirty="0" smtClean="0"/>
              <a:t>Escopo do Projeto</a:t>
            </a:r>
            <a:endParaRPr lang="pt-BR" sz="2000" b="1" cap="all" dirty="0"/>
          </a:p>
        </p:txBody>
      </p:sp>
      <p:graphicFrame>
        <p:nvGraphicFramePr>
          <p:cNvPr id="34" name="Diagrama 33"/>
          <p:cNvGraphicFramePr/>
          <p:nvPr>
            <p:extLst>
              <p:ext uri="{D42A27DB-BD31-4B8C-83A1-F6EECF244321}">
                <p14:modId xmlns:p14="http://schemas.microsoft.com/office/powerpoint/2010/main" val="4045579571"/>
              </p:ext>
            </p:extLst>
          </p:nvPr>
        </p:nvGraphicFramePr>
        <p:xfrm>
          <a:off x="107504" y="1585640"/>
          <a:ext cx="8820472" cy="4795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5" name="Retângulo de cantos arredondados 34"/>
          <p:cNvSpPr/>
          <p:nvPr/>
        </p:nvSpPr>
        <p:spPr>
          <a:xfrm>
            <a:off x="251520" y="908720"/>
            <a:ext cx="8640960" cy="64807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3600" b="1" dirty="0"/>
              <a:t>Atendimento WEB</a:t>
            </a:r>
          </a:p>
        </p:txBody>
      </p:sp>
      <p:pic>
        <p:nvPicPr>
          <p:cNvPr id="38" name="Picture 2" descr="C:\Users\rogerio\Desktop\web_atendimento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72"/>
            <a:ext cx="755576" cy="83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CaixaDeTexto 35"/>
          <p:cNvSpPr txBox="1"/>
          <p:nvPr/>
        </p:nvSpPr>
        <p:spPr>
          <a:xfrm>
            <a:off x="5004048" y="5949280"/>
            <a:ext cx="3744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i="1" dirty="0" smtClean="0"/>
              <a:t>Fonte: Apresentação Comitê Executivo 03.05.2013</a:t>
            </a:r>
            <a:endParaRPr lang="pt-BR" sz="1200" i="1" dirty="0"/>
          </a:p>
        </p:txBody>
      </p:sp>
    </p:spTree>
    <p:extLst>
      <p:ext uri="{BB962C8B-B14F-4D97-AF65-F5344CB8AC3E}">
        <p14:creationId xmlns:p14="http://schemas.microsoft.com/office/powerpoint/2010/main" val="265816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4" grpId="0">
        <p:bldAsOne/>
      </p:bldGraphic>
      <p:bldP spid="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515" y="6547656"/>
            <a:ext cx="8928992" cy="18864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upo 18"/>
          <p:cNvGrpSpPr/>
          <p:nvPr/>
        </p:nvGrpSpPr>
        <p:grpSpPr>
          <a:xfrm>
            <a:off x="5380057" y="116632"/>
            <a:ext cx="3684670" cy="288032"/>
            <a:chOff x="2195736" y="6209477"/>
            <a:chExt cx="6948264" cy="544294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6209478"/>
              <a:ext cx="2411760" cy="544293"/>
            </a:xfrm>
            <a:prstGeom prst="rect">
              <a:avLst/>
            </a:prstGeom>
          </p:spPr>
        </p:pic>
        <p:sp>
          <p:nvSpPr>
            <p:cNvPr id="21" name="Retângulo 20"/>
            <p:cNvSpPr/>
            <p:nvPr/>
          </p:nvSpPr>
          <p:spPr>
            <a:xfrm>
              <a:off x="614717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5562110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497704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4535996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/>
            <p:cNvSpPr/>
            <p:nvPr/>
          </p:nvSpPr>
          <p:spPr>
            <a:xfrm>
              <a:off x="3653898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4094947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3356865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3059832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2762799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2573778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2384757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2195736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3" name="Retângulo 32"/>
          <p:cNvSpPr/>
          <p:nvPr/>
        </p:nvSpPr>
        <p:spPr>
          <a:xfrm>
            <a:off x="120362" y="476672"/>
            <a:ext cx="8928992" cy="9432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53032" y="8372"/>
            <a:ext cx="5380057" cy="477180"/>
          </a:xfrm>
        </p:spPr>
        <p:txBody>
          <a:bodyPr>
            <a:noAutofit/>
          </a:bodyPr>
          <a:lstStyle/>
          <a:p>
            <a:r>
              <a:rPr lang="pt-BR" sz="2000" b="1" cap="all" dirty="0" smtClean="0"/>
              <a:t>Resultados e Evolução - Mapeamento</a:t>
            </a:r>
            <a:endParaRPr lang="pt-BR" sz="2000" b="1" cap="all" dirty="0"/>
          </a:p>
        </p:txBody>
      </p:sp>
      <p:pic>
        <p:nvPicPr>
          <p:cNvPr id="34" name="Picture 2" descr="C:\Users\rogerio\Desktop\web_atendimen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72"/>
            <a:ext cx="755576" cy="83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7" name="Tabela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706410"/>
              </p:ext>
            </p:extLst>
          </p:nvPr>
        </p:nvGraphicFramePr>
        <p:xfrm>
          <a:off x="1187624" y="4077072"/>
          <a:ext cx="6696746" cy="20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5491"/>
                <a:gridCol w="778805"/>
                <a:gridCol w="424009"/>
                <a:gridCol w="800127"/>
                <a:gridCol w="402687"/>
                <a:gridCol w="749441"/>
                <a:gridCol w="432048"/>
                <a:gridCol w="1224138"/>
              </a:tblGrid>
              <a:tr h="469664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Serviços</a:t>
                      </a:r>
                      <a:r>
                        <a:rPr lang="pt-BR" sz="1400" baseline="0" dirty="0" smtClean="0"/>
                        <a:t> (129)</a:t>
                      </a:r>
                      <a:endParaRPr lang="pt-BR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Mapeados</a:t>
                      </a:r>
                      <a:endParaRPr lang="pt-BR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Excluídos</a:t>
                      </a:r>
                      <a:endParaRPr lang="pt-BR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Ainda</a:t>
                      </a:r>
                      <a:r>
                        <a:rPr lang="pt-BR" sz="1400" baseline="0" dirty="0" smtClean="0"/>
                        <a:t> não levantados</a:t>
                      </a:r>
                      <a:endParaRPr lang="pt-BR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Total</a:t>
                      </a:r>
                      <a:endParaRPr lang="pt-BR" sz="1400" dirty="0"/>
                    </a:p>
                  </a:txBody>
                  <a:tcPr anchor="ctr"/>
                </a:tc>
              </a:tr>
              <a:tr h="296630">
                <a:tc>
                  <a:txBody>
                    <a:bodyPr/>
                    <a:lstStyle/>
                    <a:p>
                      <a:pPr algn="ctr"/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i="1" dirty="0" err="1" smtClean="0">
                          <a:solidFill>
                            <a:srgbClr val="264264"/>
                          </a:solidFill>
                        </a:rPr>
                        <a:t>Qtde</a:t>
                      </a:r>
                      <a:endParaRPr lang="pt-BR" sz="1200" i="1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i="1" dirty="0" smtClean="0">
                          <a:solidFill>
                            <a:srgbClr val="264264"/>
                          </a:solidFill>
                        </a:rPr>
                        <a:t>%</a:t>
                      </a:r>
                      <a:endParaRPr lang="pt-BR" sz="1200" i="1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i="1" dirty="0" err="1" smtClean="0">
                          <a:solidFill>
                            <a:srgbClr val="264264"/>
                          </a:solidFill>
                        </a:rPr>
                        <a:t>Qtde</a:t>
                      </a:r>
                      <a:endParaRPr lang="pt-BR" sz="1200" i="1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i="1" dirty="0" smtClean="0">
                          <a:solidFill>
                            <a:srgbClr val="264264"/>
                          </a:solidFill>
                        </a:rPr>
                        <a:t>%</a:t>
                      </a:r>
                      <a:endParaRPr lang="pt-BR" sz="1200" i="1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i="1" dirty="0" err="1" smtClean="0">
                          <a:solidFill>
                            <a:srgbClr val="264264"/>
                          </a:solidFill>
                        </a:rPr>
                        <a:t>Qtde</a:t>
                      </a:r>
                      <a:endParaRPr lang="pt-BR" sz="1200" i="1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i="1" dirty="0" smtClean="0">
                          <a:solidFill>
                            <a:srgbClr val="264264"/>
                          </a:solidFill>
                        </a:rPr>
                        <a:t>%</a:t>
                      </a:r>
                      <a:endParaRPr lang="pt-BR" sz="1200" i="1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</a:tr>
              <a:tr h="29663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Profissional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33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71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14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29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-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-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47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</a:tr>
              <a:tr h="29663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Empresa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33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61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21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39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54</a:t>
                      </a:r>
                    </a:p>
                  </a:txBody>
                  <a:tcPr anchor="ctr"/>
                </a:tc>
              </a:tr>
              <a:tr h="29663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Acervo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4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23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-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-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13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77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17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</a:tr>
              <a:tr h="29663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ART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3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27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5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46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3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27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264264"/>
                          </a:solidFill>
                        </a:rPr>
                        <a:t>11</a:t>
                      </a:r>
                      <a:endParaRPr lang="pt-BR" sz="1400" dirty="0">
                        <a:solidFill>
                          <a:srgbClr val="264264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43" name="Tabela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546830"/>
              </p:ext>
            </p:extLst>
          </p:nvPr>
        </p:nvGraphicFramePr>
        <p:xfrm>
          <a:off x="1547664" y="908720"/>
          <a:ext cx="6120680" cy="2808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224136"/>
                <a:gridCol w="1152128"/>
                <a:gridCol w="1080120"/>
                <a:gridCol w="1008112"/>
              </a:tblGrid>
              <a:tr h="35103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Etapas\Assuntos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Profissional</a:t>
                      </a:r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Empresa</a:t>
                      </a:r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Acervo</a:t>
                      </a:r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ART</a:t>
                      </a:r>
                      <a:endParaRPr lang="pt-BR" sz="1400" dirty="0"/>
                    </a:p>
                  </a:txBody>
                  <a:tcPr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lang="pt-BR" sz="1200" i="1" dirty="0" smtClean="0">
                          <a:solidFill>
                            <a:srgbClr val="264264"/>
                          </a:solidFill>
                        </a:rPr>
                        <a:t>Mapeamento</a:t>
                      </a:r>
                      <a:endParaRPr lang="pt-BR" sz="1200" i="1" dirty="0">
                        <a:solidFill>
                          <a:srgbClr val="26426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1" dirty="0" smtClean="0">
                          <a:solidFill>
                            <a:schemeClr val="bg1"/>
                          </a:solidFill>
                        </a:rPr>
                        <a:t>OK</a:t>
                      </a:r>
                      <a:endParaRPr lang="pt-BR" sz="1200" b="1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1" dirty="0" smtClean="0">
                          <a:solidFill>
                            <a:schemeClr val="bg1"/>
                          </a:solidFill>
                        </a:rPr>
                        <a:t>OK</a:t>
                      </a:r>
                      <a:endParaRPr lang="pt-BR" sz="1200" b="1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i="1" dirty="0" smtClean="0">
                          <a:solidFill>
                            <a:srgbClr val="0070C0"/>
                          </a:solidFill>
                        </a:rPr>
                        <a:t>Programado</a:t>
                      </a:r>
                      <a:endParaRPr lang="pt-BR" sz="1200" b="0" i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i="1" dirty="0" smtClean="0">
                          <a:solidFill>
                            <a:srgbClr val="0070C0"/>
                          </a:solidFill>
                        </a:rPr>
                        <a:t>Programado</a:t>
                      </a:r>
                      <a:endParaRPr lang="pt-BR" sz="1200" b="0" i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lang="pt-BR" sz="1200" i="1" dirty="0" smtClean="0">
                          <a:solidFill>
                            <a:srgbClr val="264264"/>
                          </a:solidFill>
                        </a:rPr>
                        <a:t>Validação</a:t>
                      </a:r>
                      <a:endParaRPr lang="pt-BR" sz="1200" i="1" dirty="0">
                        <a:solidFill>
                          <a:srgbClr val="26426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1" dirty="0" smtClean="0">
                          <a:solidFill>
                            <a:schemeClr val="bg1"/>
                          </a:solidFill>
                        </a:rPr>
                        <a:t>OK</a:t>
                      </a:r>
                      <a:endParaRPr lang="pt-BR" sz="1200" b="1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1" dirty="0" smtClean="0">
                          <a:solidFill>
                            <a:schemeClr val="bg1"/>
                          </a:solidFill>
                        </a:rPr>
                        <a:t>OK</a:t>
                      </a:r>
                      <a:endParaRPr lang="pt-BR" sz="1200" b="1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i="1" dirty="0" smtClean="0">
                          <a:solidFill>
                            <a:srgbClr val="0070C0"/>
                          </a:solidFill>
                        </a:rPr>
                        <a:t>Programado</a:t>
                      </a:r>
                      <a:endParaRPr lang="pt-BR" sz="1200" b="0" i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0" i="1" dirty="0" smtClean="0">
                          <a:solidFill>
                            <a:srgbClr val="0070C0"/>
                          </a:solidFill>
                        </a:rPr>
                        <a:t>Programado</a:t>
                      </a:r>
                    </a:p>
                  </a:txBody>
                  <a:tcPr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lang="pt-BR" sz="1200" i="1" dirty="0" smtClean="0">
                          <a:solidFill>
                            <a:srgbClr val="264264"/>
                          </a:solidFill>
                        </a:rPr>
                        <a:t>Ajustes e Especificação</a:t>
                      </a:r>
                      <a:endParaRPr lang="pt-BR" sz="1200" i="1" dirty="0">
                        <a:solidFill>
                          <a:srgbClr val="26426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i="1" dirty="0" smtClean="0">
                          <a:solidFill>
                            <a:srgbClr val="0070C0"/>
                          </a:solidFill>
                        </a:rPr>
                        <a:t>Em andamento</a:t>
                      </a:r>
                      <a:endParaRPr lang="pt-BR" sz="1200" b="0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i="1" dirty="0" smtClean="0">
                          <a:solidFill>
                            <a:srgbClr val="0070C0"/>
                          </a:solidFill>
                        </a:rPr>
                        <a:t>Em andamento</a:t>
                      </a:r>
                      <a:endParaRPr lang="pt-BR" sz="1200" b="0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i="1" dirty="0" smtClean="0">
                          <a:solidFill>
                            <a:srgbClr val="0070C0"/>
                          </a:solidFill>
                        </a:rPr>
                        <a:t>Programado</a:t>
                      </a:r>
                      <a:endParaRPr lang="pt-BR" sz="1200" b="0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i="1" dirty="0" smtClean="0">
                          <a:solidFill>
                            <a:srgbClr val="0070C0"/>
                          </a:solidFill>
                        </a:rPr>
                        <a:t>Programado</a:t>
                      </a:r>
                      <a:endParaRPr lang="pt-BR" sz="1200" b="0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lang="pt-BR" sz="1200" i="1" dirty="0" smtClean="0">
                          <a:solidFill>
                            <a:srgbClr val="264264"/>
                          </a:solidFill>
                        </a:rPr>
                        <a:t>Validação Final e Aceite</a:t>
                      </a:r>
                      <a:endParaRPr lang="pt-BR" sz="1200" i="1" dirty="0">
                        <a:solidFill>
                          <a:srgbClr val="26426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i="1" dirty="0" smtClean="0">
                          <a:solidFill>
                            <a:srgbClr val="0070C0"/>
                          </a:solidFill>
                        </a:rPr>
                        <a:t>Em andamento</a:t>
                      </a:r>
                      <a:endParaRPr lang="pt-BR" sz="1200" b="0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i="1" dirty="0" smtClean="0">
                          <a:solidFill>
                            <a:srgbClr val="0070C0"/>
                          </a:solidFill>
                        </a:rPr>
                        <a:t>Em andamento</a:t>
                      </a:r>
                      <a:endParaRPr lang="pt-BR" sz="1200" b="0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i="1" dirty="0" smtClean="0">
                          <a:solidFill>
                            <a:srgbClr val="0070C0"/>
                          </a:solidFill>
                        </a:rPr>
                        <a:t>Programado</a:t>
                      </a:r>
                      <a:endParaRPr lang="pt-BR" sz="1200" b="0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i="1" dirty="0" smtClean="0">
                          <a:solidFill>
                            <a:srgbClr val="0070C0"/>
                          </a:solidFill>
                        </a:rPr>
                        <a:t>Programado</a:t>
                      </a:r>
                      <a:endParaRPr lang="pt-BR" sz="1200" b="0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lang="pt-BR" sz="1200" i="1" dirty="0" smtClean="0">
                          <a:solidFill>
                            <a:srgbClr val="264264"/>
                          </a:solidFill>
                        </a:rPr>
                        <a:t>Desenvolvimento</a:t>
                      </a:r>
                      <a:endParaRPr lang="pt-BR" sz="1200" i="1" dirty="0">
                        <a:solidFill>
                          <a:srgbClr val="26426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i="1" dirty="0" smtClean="0">
                          <a:solidFill>
                            <a:srgbClr val="0070C0"/>
                          </a:solidFill>
                        </a:rPr>
                        <a:t>Em</a:t>
                      </a:r>
                      <a:r>
                        <a:rPr lang="pt-BR" sz="1200" b="0" i="1" baseline="0" dirty="0" smtClean="0">
                          <a:solidFill>
                            <a:srgbClr val="0070C0"/>
                          </a:solidFill>
                        </a:rPr>
                        <a:t> andamento</a:t>
                      </a:r>
                      <a:endParaRPr lang="pt-BR" sz="1200" b="0" i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i="1" dirty="0" smtClean="0">
                          <a:solidFill>
                            <a:srgbClr val="0070C0"/>
                          </a:solidFill>
                        </a:rPr>
                        <a:t>Em andamento</a:t>
                      </a:r>
                      <a:endParaRPr lang="pt-BR" sz="1200" b="0" i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i="1" dirty="0" smtClean="0">
                          <a:solidFill>
                            <a:srgbClr val="0070C0"/>
                          </a:solidFill>
                        </a:rPr>
                        <a:t>Programado</a:t>
                      </a:r>
                      <a:endParaRPr lang="pt-BR" sz="1200" b="0" i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i="1" dirty="0" smtClean="0">
                          <a:solidFill>
                            <a:srgbClr val="0070C0"/>
                          </a:solidFill>
                        </a:rPr>
                        <a:t>Programado</a:t>
                      </a:r>
                      <a:endParaRPr lang="pt-BR" sz="1200" b="0" i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lang="pt-BR" sz="1200" i="1" dirty="0" smtClean="0">
                          <a:solidFill>
                            <a:srgbClr val="264264"/>
                          </a:solidFill>
                        </a:rPr>
                        <a:t>Homologação</a:t>
                      </a:r>
                      <a:endParaRPr lang="pt-BR" sz="1200" i="1" dirty="0">
                        <a:solidFill>
                          <a:srgbClr val="26426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i="1" dirty="0" smtClean="0">
                          <a:solidFill>
                            <a:srgbClr val="0070C0"/>
                          </a:solidFill>
                        </a:rPr>
                        <a:t>Programado</a:t>
                      </a:r>
                      <a:endParaRPr lang="pt-BR" sz="1200" b="0" i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i="1" dirty="0" smtClean="0">
                          <a:solidFill>
                            <a:srgbClr val="0070C0"/>
                          </a:solidFill>
                        </a:rPr>
                        <a:t>Programado</a:t>
                      </a:r>
                      <a:endParaRPr lang="pt-BR" sz="1200" b="0" i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i="1" dirty="0" smtClean="0">
                          <a:solidFill>
                            <a:srgbClr val="0070C0"/>
                          </a:solidFill>
                        </a:rPr>
                        <a:t>Programado</a:t>
                      </a:r>
                      <a:endParaRPr lang="pt-BR" sz="1200" b="0" i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i="1" dirty="0" smtClean="0">
                          <a:solidFill>
                            <a:srgbClr val="0070C0"/>
                          </a:solidFill>
                        </a:rPr>
                        <a:t>Programado</a:t>
                      </a:r>
                      <a:endParaRPr lang="pt-BR" sz="1200" b="0" i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lang="pt-BR" sz="1200" i="1" dirty="0" smtClean="0">
                          <a:solidFill>
                            <a:srgbClr val="264264"/>
                          </a:solidFill>
                        </a:rPr>
                        <a:t>Produção</a:t>
                      </a:r>
                      <a:endParaRPr lang="pt-BR" sz="1200" i="1" dirty="0">
                        <a:solidFill>
                          <a:srgbClr val="26426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i="1" dirty="0" smtClean="0">
                          <a:solidFill>
                            <a:srgbClr val="0070C0"/>
                          </a:solidFill>
                        </a:rPr>
                        <a:t>Programado</a:t>
                      </a:r>
                      <a:endParaRPr lang="pt-BR" sz="1200" b="0" i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i="1" dirty="0" smtClean="0">
                          <a:solidFill>
                            <a:srgbClr val="0070C0"/>
                          </a:solidFill>
                        </a:rPr>
                        <a:t>Programado</a:t>
                      </a:r>
                      <a:endParaRPr lang="pt-BR" sz="1200" b="0" i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i="1" dirty="0" smtClean="0">
                          <a:solidFill>
                            <a:srgbClr val="0070C0"/>
                          </a:solidFill>
                        </a:rPr>
                        <a:t>Programado</a:t>
                      </a:r>
                      <a:endParaRPr lang="pt-BR" sz="1200" b="0" i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i="1" dirty="0" smtClean="0">
                          <a:solidFill>
                            <a:srgbClr val="0070C0"/>
                          </a:solidFill>
                        </a:rPr>
                        <a:t>Programado</a:t>
                      </a:r>
                      <a:endParaRPr lang="pt-BR" sz="1200" b="0" i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Conector reto 5"/>
          <p:cNvCxnSpPr/>
          <p:nvPr/>
        </p:nvCxnSpPr>
        <p:spPr>
          <a:xfrm>
            <a:off x="660422" y="2708920"/>
            <a:ext cx="7848872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1140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515" y="6547656"/>
            <a:ext cx="8928992" cy="18864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upo 18"/>
          <p:cNvGrpSpPr/>
          <p:nvPr/>
        </p:nvGrpSpPr>
        <p:grpSpPr>
          <a:xfrm>
            <a:off x="5380057" y="116632"/>
            <a:ext cx="3684670" cy="288032"/>
            <a:chOff x="2195736" y="6209477"/>
            <a:chExt cx="6948264" cy="544294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6209478"/>
              <a:ext cx="2411760" cy="544293"/>
            </a:xfrm>
            <a:prstGeom prst="rect">
              <a:avLst/>
            </a:prstGeom>
          </p:spPr>
        </p:pic>
        <p:sp>
          <p:nvSpPr>
            <p:cNvPr id="21" name="Retângulo 20"/>
            <p:cNvSpPr/>
            <p:nvPr/>
          </p:nvSpPr>
          <p:spPr>
            <a:xfrm>
              <a:off x="614717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5562110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497704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4535996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/>
            <p:cNvSpPr/>
            <p:nvPr/>
          </p:nvSpPr>
          <p:spPr>
            <a:xfrm>
              <a:off x="3653898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4094947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3356865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3059832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2762799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2573778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2384757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2195736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3" name="Retângulo 32"/>
          <p:cNvSpPr/>
          <p:nvPr/>
        </p:nvSpPr>
        <p:spPr>
          <a:xfrm>
            <a:off x="120362" y="476672"/>
            <a:ext cx="8928992" cy="9432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44071" y="17897"/>
            <a:ext cx="5380057" cy="477180"/>
          </a:xfrm>
        </p:spPr>
        <p:txBody>
          <a:bodyPr>
            <a:noAutofit/>
          </a:bodyPr>
          <a:lstStyle/>
          <a:p>
            <a:r>
              <a:rPr lang="pt-BR" sz="2000" b="1" cap="all" dirty="0" smtClean="0"/>
              <a:t>Mapeamento de Processos – ECM/GED</a:t>
            </a:r>
            <a:endParaRPr lang="pt-BR" sz="2000" b="1" cap="all" dirty="0"/>
          </a:p>
        </p:txBody>
      </p:sp>
      <p:pic>
        <p:nvPicPr>
          <p:cNvPr id="34" name="Picture 2" descr="C:\Users\rogerio\Desktop\web_atendimen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72"/>
            <a:ext cx="755576" cy="83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5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592745"/>
              </p:ext>
            </p:extLst>
          </p:nvPr>
        </p:nvGraphicFramePr>
        <p:xfrm>
          <a:off x="755576" y="980728"/>
          <a:ext cx="7920880" cy="49685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2048"/>
                <a:gridCol w="5040560"/>
                <a:gridCol w="2448272"/>
              </a:tblGrid>
              <a:tr h="135989">
                <a:tc>
                  <a:txBody>
                    <a:bodyPr/>
                    <a:lstStyle/>
                    <a:p>
                      <a:pPr algn="ctr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46" marR="5046" marT="50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Serviços </a:t>
                      </a:r>
                      <a:r>
                        <a:rPr lang="pt-BR" sz="1100" b="1" u="none" strike="noStrike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Iniciais</a:t>
                      </a:r>
                      <a:r>
                        <a:rPr lang="pt-BR" sz="1100" b="1" u="none" strike="noStrike" baseline="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pt-BR" sz="1100" b="1" u="none" strike="noStrike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</a:t>
                      </a:r>
                      <a:r>
                        <a:rPr lang="pt-BR" sz="11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Mapeamento Inicial</a:t>
                      </a:r>
                      <a:r>
                        <a:rPr lang="pt-BR" sz="1100" b="1" u="none" strike="noStrike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Serviços </a:t>
                      </a:r>
                      <a:r>
                        <a:rPr lang="pt-BR" sz="1100" b="1" u="none" strike="noStrike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Consolidados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/>
                </a:tc>
              </a:tr>
              <a:tr h="1236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4.18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Efetivação de Registro de Profissional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Registro</a:t>
                      </a:r>
                      <a:endParaRPr lang="pt-BR" sz="800" b="0" i="0" u="none" strike="noStrike" dirty="0"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236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4.33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Registro com Atestado de Profissional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36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4.34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Registro com Diploma de Profissional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36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4.36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Registro de Profissional Diplomado em outro Estado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36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4.37</a:t>
                      </a:r>
                      <a:endParaRPr lang="pt-BR" sz="600" b="1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Registro Diplomado no Exterior de Profissional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36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4.27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Prorrogação de Registro de Profissional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980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4.47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Visto em Registro de Profissional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36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4.9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Cancelamento de Registro de Profissional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Baixa de registro</a:t>
                      </a:r>
                      <a:endParaRPr lang="pt-BR" sz="800" b="0" i="0" u="none" strike="noStrike" dirty="0"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2980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4.23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Interrupção de Registro de Profissional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9110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4.13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Baixa de Responsabilidade Técnica por Pessoa Jurídica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t-BR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Baixa de responsabilidade técnica</a:t>
                      </a: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4.28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Reativação / Reabilitação de Registro de Profissional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t-BR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Reativação de registro</a:t>
                      </a: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236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4.1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Anotação de Título de Eng. Segurança do Trabalho de Profissional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Revisão em Registro</a:t>
                      </a:r>
                      <a:endParaRPr lang="pt-BR" sz="800" b="0" i="0" u="none" strike="noStrike" dirty="0"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2980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4.2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Anotação em Registro de Profissional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36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4.20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Extensão de Atribuição Conforme Previsto na Resolução nº 1.010/05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980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4.40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Revisão de Atribuições de Profissional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36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4.6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Boleto para Pagamento à Vista de Anuidades Inscritas em Dívida Ativa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t-BR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Pagamento de anuidade</a:t>
                      </a: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1016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4.7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Boleto para Pagamento de Saldo Remanescente de Anuidades Inscritas em Dívida Ativa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1016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4.8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Boleto para Pagamento de Anuidades Inscritas em Dívida Ativa, forma Parcelamento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980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4.26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Parcelamento de Anuidade de Profissional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36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4.31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Reembolso de Anuidades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t-BR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Reembolso de taxas e/ou anuidades</a:t>
                      </a: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2980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4.32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Reembolso de Taxas de Profissional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2142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4.45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Solicitações Diversas sobre Anuidades / Taxas de Profissional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t-BR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Desconto de taxas e/ou anuidades</a:t>
                      </a: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236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4.10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Certidão de Inteiro Teor de Profissional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Certidões</a:t>
                      </a:r>
                      <a:endParaRPr lang="pt-BR" sz="800" b="0" i="0" u="none" strike="noStrike" dirty="0"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236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4.11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Certidão de Registro de Profissional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980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4.12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Certidão Gratuita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36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4.14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Consulta Técnica de Profissional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t-BR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Consultas Técnica</a:t>
                      </a: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2980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4.15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Consultas Diversas de Profissional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36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4.30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Reclamação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t-BR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Fale Conosco</a:t>
                      </a: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2980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4.46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Sugestão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1634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4.21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Inscrição - Defensoria Pública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t-BR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Inscrição Defensoria Pública</a:t>
                      </a: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236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4.41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Segunda Via de Carteira de Profissional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Nova via de carteira</a:t>
                      </a:r>
                      <a:endParaRPr lang="pt-BR" sz="800" b="0" i="0" u="none" strike="noStrike" dirty="0"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2980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4.48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Segunda Via de Carteira de Profissional por prazo expirado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7311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4.43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Solicitação de Cópias e ou Vista em Processo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t-BR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Vista e/ou cópia de processo</a:t>
                      </a:r>
                    </a:p>
                  </a:txBody>
                  <a:tcPr marL="5046" marR="5046" marT="50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4888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515" y="6547656"/>
            <a:ext cx="8928992" cy="18864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upo 18"/>
          <p:cNvGrpSpPr/>
          <p:nvPr/>
        </p:nvGrpSpPr>
        <p:grpSpPr>
          <a:xfrm>
            <a:off x="5380057" y="116632"/>
            <a:ext cx="3684670" cy="288032"/>
            <a:chOff x="2195736" y="6209477"/>
            <a:chExt cx="6948264" cy="544294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6209478"/>
              <a:ext cx="2411760" cy="544293"/>
            </a:xfrm>
            <a:prstGeom prst="rect">
              <a:avLst/>
            </a:prstGeom>
          </p:spPr>
        </p:pic>
        <p:sp>
          <p:nvSpPr>
            <p:cNvPr id="21" name="Retângulo 20"/>
            <p:cNvSpPr/>
            <p:nvPr/>
          </p:nvSpPr>
          <p:spPr>
            <a:xfrm>
              <a:off x="614717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5562110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497704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4535996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/>
            <p:cNvSpPr/>
            <p:nvPr/>
          </p:nvSpPr>
          <p:spPr>
            <a:xfrm>
              <a:off x="3653898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4094947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3356865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3059832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2762799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2573778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2384757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2195736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3" name="Retângulo 32"/>
          <p:cNvSpPr/>
          <p:nvPr/>
        </p:nvSpPr>
        <p:spPr>
          <a:xfrm>
            <a:off x="120362" y="476672"/>
            <a:ext cx="8928992" cy="9432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44071" y="17897"/>
            <a:ext cx="5380057" cy="477180"/>
          </a:xfrm>
        </p:spPr>
        <p:txBody>
          <a:bodyPr>
            <a:noAutofit/>
          </a:bodyPr>
          <a:lstStyle/>
          <a:p>
            <a:r>
              <a:rPr lang="pt-BR" sz="2000" b="1" cap="all" dirty="0" smtClean="0"/>
              <a:t>Interfaces do projeto</a:t>
            </a:r>
            <a:endParaRPr lang="pt-BR" sz="2000" b="1" cap="all" dirty="0"/>
          </a:p>
        </p:txBody>
      </p:sp>
      <p:pic>
        <p:nvPicPr>
          <p:cNvPr id="34" name="Picture 2" descr="C:\Users\rogerio\Desktop\web_atendimen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72"/>
            <a:ext cx="755576" cy="83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CaixaDeTexto 35"/>
          <p:cNvSpPr txBox="1"/>
          <p:nvPr/>
        </p:nvSpPr>
        <p:spPr>
          <a:xfrm>
            <a:off x="755576" y="1196752"/>
            <a:ext cx="7992888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z="3200" dirty="0" smtClean="0">
                <a:solidFill>
                  <a:srgbClr val="28497A"/>
                </a:solidFill>
              </a:rPr>
              <a:t>Acesso ao menu de solicitações de serviços (público):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3200" dirty="0">
                <a:solidFill>
                  <a:srgbClr val="28497A"/>
                </a:solidFill>
              </a:rPr>
              <a:t> </a:t>
            </a:r>
            <a:r>
              <a:rPr lang="pt-BR" sz="3200" dirty="0" smtClean="0">
                <a:solidFill>
                  <a:srgbClr val="28497A"/>
                </a:solidFill>
              </a:rPr>
              <a:t>   - CREANET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z="3200" dirty="0" smtClean="0">
                <a:solidFill>
                  <a:srgbClr val="28497A"/>
                </a:solidFill>
              </a:rPr>
              <a:t>Acesso aos serviços solicitados (interno):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3200" dirty="0">
                <a:solidFill>
                  <a:srgbClr val="28497A"/>
                </a:solidFill>
              </a:rPr>
              <a:t> </a:t>
            </a:r>
            <a:r>
              <a:rPr lang="pt-BR" sz="3200" dirty="0" smtClean="0">
                <a:solidFill>
                  <a:srgbClr val="28497A"/>
                </a:solidFill>
              </a:rPr>
              <a:t>   - EMC </a:t>
            </a:r>
            <a:r>
              <a:rPr lang="pt-BR" sz="3200" dirty="0" err="1" smtClean="0">
                <a:solidFill>
                  <a:srgbClr val="28497A"/>
                </a:solidFill>
              </a:rPr>
              <a:t>Documentum</a:t>
            </a:r>
            <a:r>
              <a:rPr lang="pt-BR" sz="3200" dirty="0" smtClean="0">
                <a:solidFill>
                  <a:srgbClr val="28497A"/>
                </a:solidFill>
              </a:rPr>
              <a:t> (fluxo) e </a:t>
            </a:r>
            <a:r>
              <a:rPr lang="pt-BR" sz="3200" dirty="0" err="1" smtClean="0">
                <a:solidFill>
                  <a:srgbClr val="28497A"/>
                </a:solidFill>
              </a:rPr>
              <a:t>CREANet</a:t>
            </a:r>
            <a:r>
              <a:rPr lang="pt-BR" sz="3200" dirty="0" smtClean="0">
                <a:solidFill>
                  <a:srgbClr val="28497A"/>
                </a:solidFill>
              </a:rPr>
              <a:t> (cadastro)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z="3200" dirty="0" smtClean="0">
                <a:solidFill>
                  <a:srgbClr val="28497A"/>
                </a:solidFill>
              </a:rPr>
              <a:t>EMC </a:t>
            </a:r>
            <a:r>
              <a:rPr lang="pt-BR" sz="3200" dirty="0" err="1" smtClean="0">
                <a:solidFill>
                  <a:srgbClr val="28497A"/>
                </a:solidFill>
              </a:rPr>
              <a:t>Documentum</a:t>
            </a:r>
            <a:r>
              <a:rPr lang="pt-BR" sz="3200" dirty="0" smtClean="0">
                <a:solidFill>
                  <a:srgbClr val="28497A"/>
                </a:solidFill>
              </a:rPr>
              <a:t> é um repositório – prontuário eletrônico</a:t>
            </a:r>
          </a:p>
        </p:txBody>
      </p:sp>
    </p:spTree>
    <p:extLst>
      <p:ext uri="{BB962C8B-B14F-4D97-AF65-F5344CB8AC3E}">
        <p14:creationId xmlns:p14="http://schemas.microsoft.com/office/powerpoint/2010/main" val="343995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515" y="6547656"/>
            <a:ext cx="8928992" cy="18864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upo 18"/>
          <p:cNvGrpSpPr/>
          <p:nvPr/>
        </p:nvGrpSpPr>
        <p:grpSpPr>
          <a:xfrm>
            <a:off x="5381496" y="175881"/>
            <a:ext cx="3684670" cy="288032"/>
            <a:chOff x="2195736" y="6209477"/>
            <a:chExt cx="6948264" cy="544294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6209478"/>
              <a:ext cx="2411760" cy="544293"/>
            </a:xfrm>
            <a:prstGeom prst="rect">
              <a:avLst/>
            </a:prstGeom>
          </p:spPr>
        </p:pic>
        <p:sp>
          <p:nvSpPr>
            <p:cNvPr id="21" name="Retângulo 20"/>
            <p:cNvSpPr/>
            <p:nvPr/>
          </p:nvSpPr>
          <p:spPr>
            <a:xfrm>
              <a:off x="614717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5562110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497704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4535996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/>
            <p:cNvSpPr/>
            <p:nvPr/>
          </p:nvSpPr>
          <p:spPr>
            <a:xfrm>
              <a:off x="3653898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4094947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3356865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3059832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2762799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2573778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2384757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2195736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3" name="Retângulo 32"/>
          <p:cNvSpPr/>
          <p:nvPr/>
        </p:nvSpPr>
        <p:spPr>
          <a:xfrm>
            <a:off x="120362" y="580009"/>
            <a:ext cx="8928992" cy="9432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83569" y="88991"/>
            <a:ext cx="4696488" cy="477180"/>
          </a:xfrm>
        </p:spPr>
        <p:txBody>
          <a:bodyPr>
            <a:noAutofit/>
          </a:bodyPr>
          <a:lstStyle/>
          <a:p>
            <a:r>
              <a:rPr lang="pt-BR" sz="2000" b="1" cap="all" dirty="0" smtClean="0"/>
              <a:t>Protótipo de navegação </a:t>
            </a:r>
            <a:endParaRPr lang="pt-BR" sz="2000" b="1" cap="all" dirty="0"/>
          </a:p>
        </p:txBody>
      </p:sp>
      <p:pic>
        <p:nvPicPr>
          <p:cNvPr id="34" name="Picture 2" descr="C:\Users\rogerio\Desktop\web_atendimen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755576" cy="83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Imagem 35"/>
          <p:cNvPicPr/>
          <p:nvPr/>
        </p:nvPicPr>
        <p:blipFill>
          <a:blip r:embed="rId4"/>
          <a:stretch>
            <a:fillRect/>
          </a:stretch>
        </p:blipFill>
        <p:spPr>
          <a:xfrm>
            <a:off x="398623" y="989655"/>
            <a:ext cx="5060987" cy="3495779"/>
          </a:xfrm>
          <a:prstGeom prst="rect">
            <a:avLst/>
          </a:prstGeom>
        </p:spPr>
      </p:pic>
      <p:sp>
        <p:nvSpPr>
          <p:cNvPr id="37" name="Retângulo de cantos arredondados 36"/>
          <p:cNvSpPr/>
          <p:nvPr/>
        </p:nvSpPr>
        <p:spPr>
          <a:xfrm>
            <a:off x="1763688" y="2276872"/>
            <a:ext cx="1050290" cy="15684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38" name="Retângulo de cantos arredondados 37"/>
          <p:cNvSpPr/>
          <p:nvPr/>
        </p:nvSpPr>
        <p:spPr>
          <a:xfrm>
            <a:off x="1763688" y="2852936"/>
            <a:ext cx="1050290" cy="15684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5961805" y="954364"/>
            <a:ext cx="228780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BR" sz="2800" dirty="0" smtClean="0">
                <a:solidFill>
                  <a:srgbClr val="18438A"/>
                </a:solidFill>
              </a:rPr>
              <a:t>Pontos de acesso às informações e ao sistema</a:t>
            </a:r>
            <a:endParaRPr lang="pt-BR" sz="2800" dirty="0">
              <a:solidFill>
                <a:srgbClr val="18438A"/>
              </a:solidFill>
            </a:endParaRPr>
          </a:p>
        </p:txBody>
      </p:sp>
      <p:sp>
        <p:nvSpPr>
          <p:cNvPr id="35" name="Retângulo de cantos arredondados 34"/>
          <p:cNvSpPr/>
          <p:nvPr/>
        </p:nvSpPr>
        <p:spPr>
          <a:xfrm>
            <a:off x="4378850" y="1862304"/>
            <a:ext cx="625198" cy="1985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pic>
        <p:nvPicPr>
          <p:cNvPr id="40" name="Imagem 39"/>
          <p:cNvPicPr/>
          <p:nvPr/>
        </p:nvPicPr>
        <p:blipFill>
          <a:blip r:embed="rId5"/>
          <a:stretch>
            <a:fillRect/>
          </a:stretch>
        </p:blipFill>
        <p:spPr>
          <a:xfrm>
            <a:off x="3955114" y="3151045"/>
            <a:ext cx="4793350" cy="3230283"/>
          </a:xfrm>
          <a:prstGeom prst="rect">
            <a:avLst/>
          </a:prstGeom>
        </p:spPr>
      </p:pic>
      <p:sp>
        <p:nvSpPr>
          <p:cNvPr id="41" name="Retângulo de cantos arredondados 40"/>
          <p:cNvSpPr/>
          <p:nvPr/>
        </p:nvSpPr>
        <p:spPr>
          <a:xfrm>
            <a:off x="5622527" y="5013176"/>
            <a:ext cx="1255395" cy="914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42" name="Retângulo de cantos arredondados 41"/>
          <p:cNvSpPr/>
          <p:nvPr/>
        </p:nvSpPr>
        <p:spPr>
          <a:xfrm>
            <a:off x="7744248" y="3933056"/>
            <a:ext cx="654685" cy="21780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43" name="Retângulo de cantos arredondados 42"/>
          <p:cNvSpPr/>
          <p:nvPr/>
        </p:nvSpPr>
        <p:spPr>
          <a:xfrm>
            <a:off x="3839336" y="1758931"/>
            <a:ext cx="625198" cy="1985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2325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5" grpId="0"/>
      <p:bldP spid="35" grpId="0" animBg="1"/>
      <p:bldP spid="41" grpId="0" animBg="1"/>
      <p:bldP spid="42" grpId="0" animBg="1"/>
      <p:bldP spid="4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515" y="6547656"/>
            <a:ext cx="8928992" cy="18864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upo 18"/>
          <p:cNvGrpSpPr/>
          <p:nvPr/>
        </p:nvGrpSpPr>
        <p:grpSpPr>
          <a:xfrm>
            <a:off x="5381496" y="175881"/>
            <a:ext cx="3684670" cy="288032"/>
            <a:chOff x="2195736" y="6209477"/>
            <a:chExt cx="6948264" cy="544294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6209478"/>
              <a:ext cx="2411760" cy="544293"/>
            </a:xfrm>
            <a:prstGeom prst="rect">
              <a:avLst/>
            </a:prstGeom>
          </p:spPr>
        </p:pic>
        <p:sp>
          <p:nvSpPr>
            <p:cNvPr id="21" name="Retângulo 20"/>
            <p:cNvSpPr/>
            <p:nvPr/>
          </p:nvSpPr>
          <p:spPr>
            <a:xfrm>
              <a:off x="614717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5562110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497704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4535996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/>
            <p:cNvSpPr/>
            <p:nvPr/>
          </p:nvSpPr>
          <p:spPr>
            <a:xfrm>
              <a:off x="3653898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4094947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3356865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3059832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2762799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2573778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2384757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2195736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3" name="Retângulo 32"/>
          <p:cNvSpPr/>
          <p:nvPr/>
        </p:nvSpPr>
        <p:spPr>
          <a:xfrm>
            <a:off x="120362" y="580009"/>
            <a:ext cx="8928992" cy="9432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83569" y="88991"/>
            <a:ext cx="4696488" cy="477180"/>
          </a:xfrm>
        </p:spPr>
        <p:txBody>
          <a:bodyPr>
            <a:noAutofit/>
          </a:bodyPr>
          <a:lstStyle/>
          <a:p>
            <a:r>
              <a:rPr lang="pt-BR" sz="2000" b="1" cap="all" dirty="0" smtClean="0"/>
              <a:t>Protótipo - opções de acesso</a:t>
            </a:r>
            <a:endParaRPr lang="pt-BR" sz="2000" b="1" cap="all" dirty="0"/>
          </a:p>
        </p:txBody>
      </p:sp>
      <p:pic>
        <p:nvPicPr>
          <p:cNvPr id="34" name="Picture 2" descr="C:\Users\rogerio\Desktop\web_atendimen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755576" cy="83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Imagem 34"/>
          <p:cNvPicPr/>
          <p:nvPr/>
        </p:nvPicPr>
        <p:blipFill>
          <a:blip r:embed="rId4"/>
          <a:stretch>
            <a:fillRect/>
          </a:stretch>
        </p:blipFill>
        <p:spPr>
          <a:xfrm>
            <a:off x="1884838" y="954364"/>
            <a:ext cx="5400040" cy="2570480"/>
          </a:xfrm>
          <a:prstGeom prst="rect">
            <a:avLst/>
          </a:prstGeom>
        </p:spPr>
      </p:pic>
      <p:pic>
        <p:nvPicPr>
          <p:cNvPr id="39" name="Imagem 38"/>
          <p:cNvPicPr/>
          <p:nvPr/>
        </p:nvPicPr>
        <p:blipFill>
          <a:blip r:embed="rId5"/>
          <a:stretch>
            <a:fillRect/>
          </a:stretch>
        </p:blipFill>
        <p:spPr>
          <a:xfrm>
            <a:off x="251520" y="3861048"/>
            <a:ext cx="4205549" cy="2304256"/>
          </a:xfrm>
          <a:prstGeom prst="rect">
            <a:avLst/>
          </a:prstGeom>
        </p:spPr>
      </p:pic>
      <p:sp>
        <p:nvSpPr>
          <p:cNvPr id="36" name="Retângulo de cantos arredondados 35"/>
          <p:cNvSpPr/>
          <p:nvPr/>
        </p:nvSpPr>
        <p:spPr>
          <a:xfrm>
            <a:off x="1979712" y="1772816"/>
            <a:ext cx="1255395" cy="9864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37" name="Retângulo de cantos arredondados 36"/>
          <p:cNvSpPr/>
          <p:nvPr/>
        </p:nvSpPr>
        <p:spPr>
          <a:xfrm>
            <a:off x="3491879" y="1772816"/>
            <a:ext cx="1092979" cy="9864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38" name="Retângulo de cantos arredondados 37"/>
          <p:cNvSpPr/>
          <p:nvPr/>
        </p:nvSpPr>
        <p:spPr>
          <a:xfrm>
            <a:off x="4802753" y="1785419"/>
            <a:ext cx="1036974" cy="9864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40" name="Retângulo de cantos arredondados 39"/>
          <p:cNvSpPr/>
          <p:nvPr/>
        </p:nvSpPr>
        <p:spPr>
          <a:xfrm>
            <a:off x="5917512" y="1772816"/>
            <a:ext cx="1206216" cy="14401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pic>
        <p:nvPicPr>
          <p:cNvPr id="41" name="Imagem 40"/>
          <p:cNvPicPr/>
          <p:nvPr/>
        </p:nvPicPr>
        <p:blipFill>
          <a:blip r:embed="rId6"/>
          <a:stretch>
            <a:fillRect/>
          </a:stretch>
        </p:blipFill>
        <p:spPr>
          <a:xfrm>
            <a:off x="4613188" y="3861048"/>
            <a:ext cx="4209629" cy="2304256"/>
          </a:xfrm>
          <a:prstGeom prst="rect">
            <a:avLst/>
          </a:prstGeom>
        </p:spPr>
      </p:pic>
      <p:sp>
        <p:nvSpPr>
          <p:cNvPr id="9" name="Texto Explicativo 1 8"/>
          <p:cNvSpPr/>
          <p:nvPr/>
        </p:nvSpPr>
        <p:spPr>
          <a:xfrm>
            <a:off x="251520" y="2348880"/>
            <a:ext cx="1368152" cy="1175964"/>
          </a:xfrm>
          <a:prstGeom prst="borderCallout1">
            <a:avLst>
              <a:gd name="adj1" fmla="val 165042"/>
              <a:gd name="adj2" fmla="val 150764"/>
              <a:gd name="adj3" fmla="val 113599"/>
              <a:gd name="adj4" fmla="val 96511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163E80"/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smtClean="0">
                <a:solidFill>
                  <a:srgbClr val="28497A"/>
                </a:solidFill>
                <a:latin typeface="+mj-lt"/>
              </a:rPr>
              <a:t>Acesso para serviços referente pessoa física</a:t>
            </a:r>
            <a:endParaRPr lang="pt-BR" sz="1600" dirty="0">
              <a:solidFill>
                <a:srgbClr val="28497A"/>
              </a:solidFill>
              <a:latin typeface="+mj-lt"/>
            </a:endParaRPr>
          </a:p>
        </p:txBody>
      </p:sp>
      <p:sp>
        <p:nvSpPr>
          <p:cNvPr id="42" name="Texto Explicativo 1 41"/>
          <p:cNvSpPr/>
          <p:nvPr/>
        </p:nvSpPr>
        <p:spPr>
          <a:xfrm>
            <a:off x="7476947" y="2060848"/>
            <a:ext cx="1368152" cy="1393739"/>
          </a:xfrm>
          <a:prstGeom prst="borderCallout1">
            <a:avLst>
              <a:gd name="adj1" fmla="val 165453"/>
              <a:gd name="adj2" fmla="val -46268"/>
              <a:gd name="adj3" fmla="val 110570"/>
              <a:gd name="adj4" fmla="val 6241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163E80"/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smtClean="0">
                <a:solidFill>
                  <a:srgbClr val="28497A"/>
                </a:solidFill>
                <a:latin typeface="+mj-lt"/>
              </a:rPr>
              <a:t>Acesso para serviços referente pessoa jurídica</a:t>
            </a:r>
            <a:endParaRPr lang="pt-BR" sz="1600" dirty="0">
              <a:solidFill>
                <a:srgbClr val="28497A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1015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40" grpId="0" animBg="1"/>
      <p:bldP spid="9" grpId="0" animBg="1"/>
      <p:bldP spid="4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515" y="6547656"/>
            <a:ext cx="8928992" cy="18864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upo 18"/>
          <p:cNvGrpSpPr/>
          <p:nvPr/>
        </p:nvGrpSpPr>
        <p:grpSpPr>
          <a:xfrm>
            <a:off x="5381496" y="175881"/>
            <a:ext cx="3684670" cy="288032"/>
            <a:chOff x="2195736" y="6209477"/>
            <a:chExt cx="6948264" cy="544294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6209478"/>
              <a:ext cx="2411760" cy="544293"/>
            </a:xfrm>
            <a:prstGeom prst="rect">
              <a:avLst/>
            </a:prstGeom>
          </p:spPr>
        </p:pic>
        <p:sp>
          <p:nvSpPr>
            <p:cNvPr id="21" name="Retângulo 20"/>
            <p:cNvSpPr/>
            <p:nvPr/>
          </p:nvSpPr>
          <p:spPr>
            <a:xfrm>
              <a:off x="614717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5562110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497704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4535996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/>
            <p:cNvSpPr/>
            <p:nvPr/>
          </p:nvSpPr>
          <p:spPr>
            <a:xfrm>
              <a:off x="3653898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4094947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3356865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3059832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2762799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2573778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2384757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2195736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3" name="Retângulo 32"/>
          <p:cNvSpPr/>
          <p:nvPr/>
        </p:nvSpPr>
        <p:spPr>
          <a:xfrm>
            <a:off x="120362" y="580009"/>
            <a:ext cx="8928992" cy="9432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83569" y="88991"/>
            <a:ext cx="4696488" cy="477180"/>
          </a:xfrm>
        </p:spPr>
        <p:txBody>
          <a:bodyPr>
            <a:noAutofit/>
          </a:bodyPr>
          <a:lstStyle/>
          <a:p>
            <a:r>
              <a:rPr lang="pt-BR" sz="2000" b="1" cap="all" dirty="0" smtClean="0"/>
              <a:t>Protótipo – cadastro de senha </a:t>
            </a:r>
            <a:endParaRPr lang="pt-BR" sz="2000" b="1" cap="all" dirty="0"/>
          </a:p>
        </p:txBody>
      </p:sp>
      <p:pic>
        <p:nvPicPr>
          <p:cNvPr id="34" name="Picture 2" descr="C:\Users\rogerio\Desktop\web_atendimen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755576" cy="83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Imagem 34"/>
          <p:cNvPicPr/>
          <p:nvPr/>
        </p:nvPicPr>
        <p:blipFill>
          <a:blip r:embed="rId4"/>
          <a:stretch>
            <a:fillRect/>
          </a:stretch>
        </p:blipFill>
        <p:spPr>
          <a:xfrm>
            <a:off x="1871980" y="1366837"/>
            <a:ext cx="5400040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79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515" y="6547656"/>
            <a:ext cx="8928992" cy="18864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upo 18"/>
          <p:cNvGrpSpPr/>
          <p:nvPr/>
        </p:nvGrpSpPr>
        <p:grpSpPr>
          <a:xfrm>
            <a:off x="5381496" y="175881"/>
            <a:ext cx="3684670" cy="288032"/>
            <a:chOff x="2195736" y="6209477"/>
            <a:chExt cx="6948264" cy="544294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6209478"/>
              <a:ext cx="2411760" cy="544293"/>
            </a:xfrm>
            <a:prstGeom prst="rect">
              <a:avLst/>
            </a:prstGeom>
          </p:spPr>
        </p:pic>
        <p:sp>
          <p:nvSpPr>
            <p:cNvPr id="21" name="Retângulo 20"/>
            <p:cNvSpPr/>
            <p:nvPr/>
          </p:nvSpPr>
          <p:spPr>
            <a:xfrm>
              <a:off x="614717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5562110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497704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4535996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/>
            <p:cNvSpPr/>
            <p:nvPr/>
          </p:nvSpPr>
          <p:spPr>
            <a:xfrm>
              <a:off x="3653898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4094947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3356865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3059832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2762799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2573778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2384757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2195736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3" name="Retângulo 32"/>
          <p:cNvSpPr/>
          <p:nvPr/>
        </p:nvSpPr>
        <p:spPr>
          <a:xfrm>
            <a:off x="120362" y="580009"/>
            <a:ext cx="8928992" cy="9432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83569" y="88991"/>
            <a:ext cx="4696488" cy="477180"/>
          </a:xfrm>
        </p:spPr>
        <p:txBody>
          <a:bodyPr>
            <a:noAutofit/>
          </a:bodyPr>
          <a:lstStyle/>
          <a:p>
            <a:r>
              <a:rPr lang="pt-BR" sz="2000" b="1" cap="all" dirty="0" smtClean="0"/>
              <a:t>Protótipo – menu de serviços web</a:t>
            </a:r>
            <a:endParaRPr lang="pt-BR" sz="2000" b="1" cap="all" dirty="0"/>
          </a:p>
        </p:txBody>
      </p:sp>
      <p:pic>
        <p:nvPicPr>
          <p:cNvPr id="34" name="Picture 2" descr="C:\Users\rogerio\Desktop\web_atendimen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755576" cy="83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Imagem 34"/>
          <p:cNvPicPr/>
          <p:nvPr/>
        </p:nvPicPr>
        <p:blipFill>
          <a:blip r:embed="rId4"/>
          <a:stretch>
            <a:fillRect/>
          </a:stretch>
        </p:blipFill>
        <p:spPr>
          <a:xfrm>
            <a:off x="2434895" y="1988840"/>
            <a:ext cx="6408711" cy="3312368"/>
          </a:xfrm>
          <a:prstGeom prst="rect">
            <a:avLst/>
          </a:prstGeom>
        </p:spPr>
      </p:pic>
      <p:sp>
        <p:nvSpPr>
          <p:cNvPr id="37" name="Texto Explicativo 1 36"/>
          <p:cNvSpPr/>
          <p:nvPr/>
        </p:nvSpPr>
        <p:spPr>
          <a:xfrm>
            <a:off x="470170" y="1682657"/>
            <a:ext cx="1368152" cy="1656184"/>
          </a:xfrm>
          <a:prstGeom prst="borderCallout1">
            <a:avLst>
              <a:gd name="adj1" fmla="val 161180"/>
              <a:gd name="adj2" fmla="val 138833"/>
              <a:gd name="adj3" fmla="val 113599"/>
              <a:gd name="adj4" fmla="val 96511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163E80"/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smtClean="0">
                <a:solidFill>
                  <a:srgbClr val="28497A"/>
                </a:solidFill>
                <a:latin typeface="+mj-lt"/>
              </a:rPr>
              <a:t>Menu - </a:t>
            </a:r>
            <a:r>
              <a:rPr lang="pt-BR" sz="1600" dirty="0" smtClean="0">
                <a:solidFill>
                  <a:srgbClr val="28497A"/>
                </a:solidFill>
              </a:rPr>
              <a:t>lista </a:t>
            </a:r>
            <a:r>
              <a:rPr lang="pt-BR" sz="1600" dirty="0">
                <a:solidFill>
                  <a:srgbClr val="28497A"/>
                </a:solidFill>
              </a:rPr>
              <a:t>de serviços</a:t>
            </a:r>
          </a:p>
          <a:p>
            <a:pPr algn="ctr"/>
            <a:r>
              <a:rPr lang="pt-BR" sz="1600" dirty="0" smtClean="0">
                <a:solidFill>
                  <a:srgbClr val="28497A"/>
                </a:solidFill>
                <a:latin typeface="+mj-lt"/>
              </a:rPr>
              <a:t>disponível de acordo com o perfil do usuário</a:t>
            </a:r>
            <a:endParaRPr lang="pt-BR" sz="1600" dirty="0">
              <a:solidFill>
                <a:srgbClr val="28497A"/>
              </a:solidFill>
              <a:latin typeface="+mj-lt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4782479" y="2132856"/>
            <a:ext cx="1914020" cy="57606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/>
          <p:cNvSpPr/>
          <p:nvPr/>
        </p:nvSpPr>
        <p:spPr>
          <a:xfrm>
            <a:off x="2843808" y="4653136"/>
            <a:ext cx="1440160" cy="4138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Seta para a esquerda 7"/>
          <p:cNvSpPr/>
          <p:nvPr/>
        </p:nvSpPr>
        <p:spPr>
          <a:xfrm>
            <a:off x="4596011" y="4716068"/>
            <a:ext cx="834451" cy="288032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4973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7" grpId="0" animBg="1"/>
      <p:bldP spid="5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515" y="6547656"/>
            <a:ext cx="8928992" cy="18864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upo 18"/>
          <p:cNvGrpSpPr/>
          <p:nvPr/>
        </p:nvGrpSpPr>
        <p:grpSpPr>
          <a:xfrm>
            <a:off x="5381496" y="175881"/>
            <a:ext cx="3684670" cy="288032"/>
            <a:chOff x="2195736" y="6209477"/>
            <a:chExt cx="6948264" cy="544294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6209478"/>
              <a:ext cx="2411760" cy="544293"/>
            </a:xfrm>
            <a:prstGeom prst="rect">
              <a:avLst/>
            </a:prstGeom>
          </p:spPr>
        </p:pic>
        <p:sp>
          <p:nvSpPr>
            <p:cNvPr id="21" name="Retângulo 20"/>
            <p:cNvSpPr/>
            <p:nvPr/>
          </p:nvSpPr>
          <p:spPr>
            <a:xfrm>
              <a:off x="614717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5562110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497704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4535996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/>
            <p:cNvSpPr/>
            <p:nvPr/>
          </p:nvSpPr>
          <p:spPr>
            <a:xfrm>
              <a:off x="3653898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4094947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3356865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3059832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2762799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2573778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2384757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2195736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3" name="Retângulo 32"/>
          <p:cNvSpPr/>
          <p:nvPr/>
        </p:nvSpPr>
        <p:spPr>
          <a:xfrm>
            <a:off x="120362" y="580009"/>
            <a:ext cx="8928992" cy="9432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83569" y="88991"/>
            <a:ext cx="4696488" cy="477180"/>
          </a:xfrm>
        </p:spPr>
        <p:txBody>
          <a:bodyPr>
            <a:noAutofit/>
          </a:bodyPr>
          <a:lstStyle/>
          <a:p>
            <a:r>
              <a:rPr lang="pt-BR" sz="2000" b="1" cap="all" dirty="0" smtClean="0"/>
              <a:t>Protótipo – formulários web </a:t>
            </a:r>
            <a:endParaRPr lang="pt-BR" sz="2000" b="1" cap="all" dirty="0"/>
          </a:p>
        </p:txBody>
      </p:sp>
      <p:pic>
        <p:nvPicPr>
          <p:cNvPr id="34" name="Picture 2" descr="C:\Users\rogerio\Desktop\web_atendimen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755576" cy="83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raphi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954365"/>
            <a:ext cx="4549899" cy="23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raphi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3293471"/>
            <a:ext cx="4549899" cy="2487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raphi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962" y="713119"/>
            <a:ext cx="4038228" cy="240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graphic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963" y="3119814"/>
            <a:ext cx="4038228" cy="2225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graphic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963" y="5345261"/>
            <a:ext cx="4038227" cy="137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o Explicativo 1 36"/>
          <p:cNvSpPr/>
          <p:nvPr/>
        </p:nvSpPr>
        <p:spPr>
          <a:xfrm>
            <a:off x="725334" y="5788463"/>
            <a:ext cx="1296144" cy="759193"/>
          </a:xfrm>
          <a:prstGeom prst="borderCallout1">
            <a:avLst>
              <a:gd name="adj1" fmla="val 43668"/>
              <a:gd name="adj2" fmla="val 274886"/>
              <a:gd name="adj3" fmla="val 52595"/>
              <a:gd name="adj4" fmla="val 113003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163E80"/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>
                <a:solidFill>
                  <a:srgbClr val="28497A"/>
                </a:solidFill>
                <a:latin typeface="+mj-lt"/>
              </a:rPr>
              <a:t>Formulário – Registro Profissional</a:t>
            </a:r>
            <a:endParaRPr lang="pt-BR" sz="1400" dirty="0">
              <a:solidFill>
                <a:srgbClr val="28497A"/>
              </a:solidFill>
            </a:endParaRPr>
          </a:p>
        </p:txBody>
      </p:sp>
      <p:sp>
        <p:nvSpPr>
          <p:cNvPr id="5" name="Elipse 4"/>
          <p:cNvSpPr/>
          <p:nvPr/>
        </p:nvSpPr>
        <p:spPr>
          <a:xfrm>
            <a:off x="7956376" y="6360775"/>
            <a:ext cx="576064" cy="3326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432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515" y="6547656"/>
            <a:ext cx="8928992" cy="18864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upo 18"/>
          <p:cNvGrpSpPr/>
          <p:nvPr/>
        </p:nvGrpSpPr>
        <p:grpSpPr>
          <a:xfrm>
            <a:off x="5381496" y="175881"/>
            <a:ext cx="3684670" cy="288032"/>
            <a:chOff x="2195736" y="6209477"/>
            <a:chExt cx="6948264" cy="544294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6209478"/>
              <a:ext cx="2411760" cy="544293"/>
            </a:xfrm>
            <a:prstGeom prst="rect">
              <a:avLst/>
            </a:prstGeom>
          </p:spPr>
        </p:pic>
        <p:sp>
          <p:nvSpPr>
            <p:cNvPr id="21" name="Retângulo 20"/>
            <p:cNvSpPr/>
            <p:nvPr/>
          </p:nvSpPr>
          <p:spPr>
            <a:xfrm>
              <a:off x="614717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5562110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497704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4535996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/>
            <p:cNvSpPr/>
            <p:nvPr/>
          </p:nvSpPr>
          <p:spPr>
            <a:xfrm>
              <a:off x="3653898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4094947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3356865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3059832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2762799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2573778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2384757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2195736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3" name="Retângulo 32"/>
          <p:cNvSpPr/>
          <p:nvPr/>
        </p:nvSpPr>
        <p:spPr>
          <a:xfrm>
            <a:off x="120362" y="580009"/>
            <a:ext cx="8928992" cy="9432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83569" y="88991"/>
            <a:ext cx="4696488" cy="477180"/>
          </a:xfrm>
        </p:spPr>
        <p:txBody>
          <a:bodyPr>
            <a:noAutofit/>
          </a:bodyPr>
          <a:lstStyle/>
          <a:p>
            <a:r>
              <a:rPr lang="pt-BR" sz="2000" b="1" cap="all" dirty="0" smtClean="0"/>
              <a:t>Protótipo - protocolo individual </a:t>
            </a:r>
            <a:endParaRPr lang="pt-BR" sz="2000" b="1" cap="all" dirty="0"/>
          </a:p>
        </p:txBody>
      </p:sp>
      <p:pic>
        <p:nvPicPr>
          <p:cNvPr id="34" name="Picture 2" descr="C:\Users\rogerio\Desktop\web_atendimen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755576" cy="83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Imagem 3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526" y="1769457"/>
            <a:ext cx="5241925" cy="3381375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Texto Explicativo 1 35"/>
          <p:cNvSpPr/>
          <p:nvPr/>
        </p:nvSpPr>
        <p:spPr>
          <a:xfrm>
            <a:off x="755576" y="1988840"/>
            <a:ext cx="1368152" cy="1947575"/>
          </a:xfrm>
          <a:prstGeom prst="borderCallout1">
            <a:avLst>
              <a:gd name="adj1" fmla="val 114687"/>
              <a:gd name="adj2" fmla="val 158575"/>
              <a:gd name="adj3" fmla="val 113599"/>
              <a:gd name="adj4" fmla="val 96511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163E80"/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smtClean="0">
                <a:solidFill>
                  <a:srgbClr val="28497A"/>
                </a:solidFill>
                <a:latin typeface="+mj-lt"/>
              </a:rPr>
              <a:t>Consulta das fases do protocolo, bem como impressão e atendimento de exigência</a:t>
            </a:r>
            <a:endParaRPr lang="pt-BR" sz="1600" dirty="0">
              <a:solidFill>
                <a:srgbClr val="28497A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1473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515" y="6547656"/>
            <a:ext cx="8928992" cy="18864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upo 18"/>
          <p:cNvGrpSpPr/>
          <p:nvPr/>
        </p:nvGrpSpPr>
        <p:grpSpPr>
          <a:xfrm>
            <a:off x="5381496" y="175881"/>
            <a:ext cx="3684670" cy="288032"/>
            <a:chOff x="2195736" y="6209477"/>
            <a:chExt cx="6948264" cy="544294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6209478"/>
              <a:ext cx="2411760" cy="544293"/>
            </a:xfrm>
            <a:prstGeom prst="rect">
              <a:avLst/>
            </a:prstGeom>
          </p:spPr>
        </p:pic>
        <p:sp>
          <p:nvSpPr>
            <p:cNvPr id="21" name="Retângulo 20"/>
            <p:cNvSpPr/>
            <p:nvPr/>
          </p:nvSpPr>
          <p:spPr>
            <a:xfrm>
              <a:off x="614717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5562110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497704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4535996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/>
            <p:cNvSpPr/>
            <p:nvPr/>
          </p:nvSpPr>
          <p:spPr>
            <a:xfrm>
              <a:off x="3653898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4094947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3356865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3059832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2762799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2573778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2384757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2195736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3" name="Retângulo 32"/>
          <p:cNvSpPr/>
          <p:nvPr/>
        </p:nvSpPr>
        <p:spPr>
          <a:xfrm>
            <a:off x="120362" y="580009"/>
            <a:ext cx="8928992" cy="9432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83569" y="88991"/>
            <a:ext cx="4696488" cy="477180"/>
          </a:xfrm>
        </p:spPr>
        <p:txBody>
          <a:bodyPr>
            <a:noAutofit/>
          </a:bodyPr>
          <a:lstStyle/>
          <a:p>
            <a:r>
              <a:rPr lang="pt-BR" sz="2000" b="1" cap="all" dirty="0" smtClean="0"/>
              <a:t>Protótipo – consulta de protocolo </a:t>
            </a:r>
            <a:endParaRPr lang="pt-BR" sz="2000" b="1" cap="all" dirty="0"/>
          </a:p>
        </p:txBody>
      </p:sp>
      <p:pic>
        <p:nvPicPr>
          <p:cNvPr id="34" name="Picture 2" descr="C:\Users\rogerio\Desktop\web_atendimen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755576" cy="83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Imagem 3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930" y="1124744"/>
            <a:ext cx="5220335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Texto Explicativo 1 37"/>
          <p:cNvSpPr/>
          <p:nvPr/>
        </p:nvSpPr>
        <p:spPr>
          <a:xfrm>
            <a:off x="470170" y="2204864"/>
            <a:ext cx="1368152" cy="1133976"/>
          </a:xfrm>
          <a:prstGeom prst="borderCallout1">
            <a:avLst>
              <a:gd name="adj1" fmla="val 173223"/>
              <a:gd name="adj2" fmla="val 189823"/>
              <a:gd name="adj3" fmla="val 113599"/>
              <a:gd name="adj4" fmla="val 96511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163E80"/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smtClean="0">
                <a:solidFill>
                  <a:srgbClr val="28497A"/>
                </a:solidFill>
                <a:latin typeface="+mj-lt"/>
              </a:rPr>
              <a:t>Consulta de protocolos do solicitante</a:t>
            </a:r>
            <a:endParaRPr lang="pt-BR" sz="1600" dirty="0">
              <a:solidFill>
                <a:srgbClr val="28497A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08730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515" y="6547656"/>
            <a:ext cx="8928992" cy="18864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upo 18"/>
          <p:cNvGrpSpPr/>
          <p:nvPr/>
        </p:nvGrpSpPr>
        <p:grpSpPr>
          <a:xfrm>
            <a:off x="5381496" y="175881"/>
            <a:ext cx="3684670" cy="288032"/>
            <a:chOff x="2195736" y="6209477"/>
            <a:chExt cx="6948264" cy="544294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6209478"/>
              <a:ext cx="2411760" cy="544293"/>
            </a:xfrm>
            <a:prstGeom prst="rect">
              <a:avLst/>
            </a:prstGeom>
          </p:spPr>
        </p:pic>
        <p:sp>
          <p:nvSpPr>
            <p:cNvPr id="21" name="Retângulo 20"/>
            <p:cNvSpPr/>
            <p:nvPr/>
          </p:nvSpPr>
          <p:spPr>
            <a:xfrm>
              <a:off x="614717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5562110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497704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4535996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/>
            <p:cNvSpPr/>
            <p:nvPr/>
          </p:nvSpPr>
          <p:spPr>
            <a:xfrm>
              <a:off x="3653898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4094947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3356865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3059832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2762799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2573778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2384757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2195736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3" name="Retângulo 32"/>
          <p:cNvSpPr/>
          <p:nvPr/>
        </p:nvSpPr>
        <p:spPr>
          <a:xfrm>
            <a:off x="120362" y="580009"/>
            <a:ext cx="8928992" cy="9432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83569" y="88991"/>
            <a:ext cx="4696488" cy="477180"/>
          </a:xfrm>
        </p:spPr>
        <p:txBody>
          <a:bodyPr>
            <a:noAutofit/>
          </a:bodyPr>
          <a:lstStyle/>
          <a:p>
            <a:r>
              <a:rPr lang="pt-BR" sz="2000" b="1" cap="all" dirty="0" smtClean="0"/>
              <a:t>Pontos chave – reg. profissional </a:t>
            </a:r>
            <a:endParaRPr lang="pt-BR" sz="2000" b="1" cap="all" dirty="0"/>
          </a:p>
        </p:txBody>
      </p:sp>
      <p:pic>
        <p:nvPicPr>
          <p:cNvPr id="34" name="Picture 2" descr="C:\Users\rogerio\Desktop\web_atendimen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755576" cy="83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graphi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861" y="1354740"/>
            <a:ext cx="6794501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eta para a direita 4"/>
          <p:cNvSpPr/>
          <p:nvPr/>
        </p:nvSpPr>
        <p:spPr>
          <a:xfrm>
            <a:off x="564220" y="1769320"/>
            <a:ext cx="833854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Seta para a direita 34"/>
          <p:cNvSpPr/>
          <p:nvPr/>
        </p:nvSpPr>
        <p:spPr>
          <a:xfrm>
            <a:off x="2474382" y="2204864"/>
            <a:ext cx="833854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Seta para a direita 35"/>
          <p:cNvSpPr/>
          <p:nvPr/>
        </p:nvSpPr>
        <p:spPr>
          <a:xfrm rot="10800000">
            <a:off x="7498435" y="1985344"/>
            <a:ext cx="833854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2383252" y="1465255"/>
            <a:ext cx="1728192" cy="28953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de cantos arredondados 37"/>
          <p:cNvSpPr/>
          <p:nvPr/>
        </p:nvSpPr>
        <p:spPr>
          <a:xfrm>
            <a:off x="1340048" y="3617170"/>
            <a:ext cx="6237191" cy="5040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Seta para a direita 38"/>
          <p:cNvSpPr/>
          <p:nvPr/>
        </p:nvSpPr>
        <p:spPr>
          <a:xfrm>
            <a:off x="564220" y="3425435"/>
            <a:ext cx="833854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509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5" grpId="0" animBg="1"/>
      <p:bldP spid="36" grpId="0" animBg="1"/>
      <p:bldP spid="6" grpId="0" animBg="1"/>
      <p:bldP spid="38" grpId="0" animBg="1"/>
      <p:bldP spid="3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515" y="6547656"/>
            <a:ext cx="8928992" cy="18864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upo 18"/>
          <p:cNvGrpSpPr/>
          <p:nvPr/>
        </p:nvGrpSpPr>
        <p:grpSpPr>
          <a:xfrm>
            <a:off x="5381496" y="175881"/>
            <a:ext cx="3684670" cy="288032"/>
            <a:chOff x="2195736" y="6209477"/>
            <a:chExt cx="6948264" cy="544294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6209478"/>
              <a:ext cx="2411760" cy="544293"/>
            </a:xfrm>
            <a:prstGeom prst="rect">
              <a:avLst/>
            </a:prstGeom>
          </p:spPr>
        </p:pic>
        <p:sp>
          <p:nvSpPr>
            <p:cNvPr id="21" name="Retângulo 20"/>
            <p:cNvSpPr/>
            <p:nvPr/>
          </p:nvSpPr>
          <p:spPr>
            <a:xfrm>
              <a:off x="614717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5562110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497704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4535996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/>
            <p:cNvSpPr/>
            <p:nvPr/>
          </p:nvSpPr>
          <p:spPr>
            <a:xfrm>
              <a:off x="3653898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4094947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3356865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3059832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2762799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2573778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2384757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2195736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3" name="Retângulo 32"/>
          <p:cNvSpPr/>
          <p:nvPr/>
        </p:nvSpPr>
        <p:spPr>
          <a:xfrm>
            <a:off x="120362" y="580009"/>
            <a:ext cx="8928992" cy="9432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83569" y="88991"/>
            <a:ext cx="4696488" cy="477180"/>
          </a:xfrm>
        </p:spPr>
        <p:txBody>
          <a:bodyPr>
            <a:noAutofit/>
          </a:bodyPr>
          <a:lstStyle/>
          <a:p>
            <a:r>
              <a:rPr lang="pt-BR" sz="2000" b="1" cap="all" dirty="0" smtClean="0"/>
              <a:t>FLUXO DE REGISTRO PROFISSIONAL</a:t>
            </a:r>
            <a:endParaRPr lang="pt-BR" sz="2000" b="1" cap="all" dirty="0"/>
          </a:p>
        </p:txBody>
      </p:sp>
      <p:pic>
        <p:nvPicPr>
          <p:cNvPr id="34" name="Picture 2" descr="C:\Users\rogerio\Desktop\web_atendimen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755576" cy="83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" name="Imagem 206" descr="G:\GED\AtendimentoWeb-Validacao\Documento Sonda 28.08.2013\Arquivos extraídos\EARoot\EA2\EA2\EA1\EA65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42" y="927423"/>
            <a:ext cx="6869681" cy="552256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Retângulo de cantos arredondados 207"/>
          <p:cNvSpPr/>
          <p:nvPr/>
        </p:nvSpPr>
        <p:spPr>
          <a:xfrm>
            <a:off x="1355400" y="922721"/>
            <a:ext cx="2773210" cy="193388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213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515" y="6547656"/>
            <a:ext cx="8928992" cy="18864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upo 18"/>
          <p:cNvGrpSpPr/>
          <p:nvPr/>
        </p:nvGrpSpPr>
        <p:grpSpPr>
          <a:xfrm>
            <a:off x="5381496" y="175881"/>
            <a:ext cx="3684670" cy="288032"/>
            <a:chOff x="2195736" y="6209477"/>
            <a:chExt cx="6948264" cy="544294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6209478"/>
              <a:ext cx="2411760" cy="544293"/>
            </a:xfrm>
            <a:prstGeom prst="rect">
              <a:avLst/>
            </a:prstGeom>
          </p:spPr>
        </p:pic>
        <p:sp>
          <p:nvSpPr>
            <p:cNvPr id="21" name="Retângulo 20"/>
            <p:cNvSpPr/>
            <p:nvPr/>
          </p:nvSpPr>
          <p:spPr>
            <a:xfrm>
              <a:off x="614717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5562110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497704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4535996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/>
            <p:cNvSpPr/>
            <p:nvPr/>
          </p:nvSpPr>
          <p:spPr>
            <a:xfrm>
              <a:off x="3653898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4094947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3356865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3059832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2762799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2573778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2384757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2195736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3" name="Retângulo 32"/>
          <p:cNvSpPr/>
          <p:nvPr/>
        </p:nvSpPr>
        <p:spPr>
          <a:xfrm>
            <a:off x="120362" y="580009"/>
            <a:ext cx="8928992" cy="9432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83569" y="88991"/>
            <a:ext cx="4696488" cy="477180"/>
          </a:xfrm>
        </p:spPr>
        <p:txBody>
          <a:bodyPr>
            <a:noAutofit/>
          </a:bodyPr>
          <a:lstStyle/>
          <a:p>
            <a:r>
              <a:rPr lang="pt-BR" sz="2000" b="1" cap="all" dirty="0" smtClean="0"/>
              <a:t>Pontos de validação </a:t>
            </a:r>
            <a:endParaRPr lang="pt-BR" sz="2000" b="1" cap="all" dirty="0"/>
          </a:p>
        </p:txBody>
      </p:sp>
      <p:pic>
        <p:nvPicPr>
          <p:cNvPr id="34" name="Picture 2" descr="C:\Users\rogerio\Desktop\web_atendimen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755576" cy="83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47897"/>
            <a:ext cx="7609702" cy="531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Seta para a direita 35"/>
          <p:cNvSpPr/>
          <p:nvPr/>
        </p:nvSpPr>
        <p:spPr>
          <a:xfrm>
            <a:off x="4179084" y="3789040"/>
            <a:ext cx="833854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Seta para a direita 36"/>
          <p:cNvSpPr/>
          <p:nvPr/>
        </p:nvSpPr>
        <p:spPr>
          <a:xfrm>
            <a:off x="4179084" y="4437112"/>
            <a:ext cx="833854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de cantos arredondados 37"/>
          <p:cNvSpPr/>
          <p:nvPr/>
        </p:nvSpPr>
        <p:spPr>
          <a:xfrm>
            <a:off x="5220072" y="5013176"/>
            <a:ext cx="676934" cy="124488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217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515" y="6547656"/>
            <a:ext cx="8928992" cy="18864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upo 18"/>
          <p:cNvGrpSpPr/>
          <p:nvPr/>
        </p:nvGrpSpPr>
        <p:grpSpPr>
          <a:xfrm>
            <a:off x="5381496" y="175881"/>
            <a:ext cx="3684670" cy="288032"/>
            <a:chOff x="2195736" y="6209477"/>
            <a:chExt cx="6948264" cy="544294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6209478"/>
              <a:ext cx="2411760" cy="544293"/>
            </a:xfrm>
            <a:prstGeom prst="rect">
              <a:avLst/>
            </a:prstGeom>
          </p:spPr>
        </p:pic>
        <p:sp>
          <p:nvSpPr>
            <p:cNvPr id="21" name="Retângulo 20"/>
            <p:cNvSpPr/>
            <p:nvPr/>
          </p:nvSpPr>
          <p:spPr>
            <a:xfrm>
              <a:off x="614717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5562110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497704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4535996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/>
            <p:cNvSpPr/>
            <p:nvPr/>
          </p:nvSpPr>
          <p:spPr>
            <a:xfrm>
              <a:off x="3653898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4094947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3356865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3059832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2762799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2573778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2384757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2195736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3" name="Retângulo 32"/>
          <p:cNvSpPr/>
          <p:nvPr/>
        </p:nvSpPr>
        <p:spPr>
          <a:xfrm>
            <a:off x="120362" y="580009"/>
            <a:ext cx="8928992" cy="9432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83569" y="88991"/>
            <a:ext cx="4696488" cy="477180"/>
          </a:xfrm>
        </p:spPr>
        <p:txBody>
          <a:bodyPr>
            <a:noAutofit/>
          </a:bodyPr>
          <a:lstStyle/>
          <a:p>
            <a:r>
              <a:rPr lang="pt-BR" sz="2000" b="1" cap="all" dirty="0" smtClean="0"/>
              <a:t>PONTOS DE VALIDAÇÃO </a:t>
            </a:r>
            <a:endParaRPr lang="pt-BR" sz="2000" b="1" cap="all" dirty="0"/>
          </a:p>
        </p:txBody>
      </p:sp>
      <p:pic>
        <p:nvPicPr>
          <p:cNvPr id="34" name="Picture 2" descr="C:\Users\rogerio\Desktop\web_atendimen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755576" cy="83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486" y="954364"/>
            <a:ext cx="5984578" cy="529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Texto Explicativo 1 35"/>
          <p:cNvSpPr/>
          <p:nvPr/>
        </p:nvSpPr>
        <p:spPr>
          <a:xfrm>
            <a:off x="1210176" y="4725144"/>
            <a:ext cx="2664296" cy="936104"/>
          </a:xfrm>
          <a:prstGeom prst="borderCallout1">
            <a:avLst>
              <a:gd name="adj1" fmla="val -20143"/>
              <a:gd name="adj2" fmla="val 187079"/>
              <a:gd name="adj3" fmla="val 52595"/>
              <a:gd name="adj4" fmla="val 113003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163E80"/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>
                <a:solidFill>
                  <a:srgbClr val="28497A"/>
                </a:solidFill>
                <a:latin typeface="+mj-lt"/>
              </a:rPr>
              <a:t>PONTO DE ATENÇÃO – Informações das instituições de ensino  no banco de dados do </a:t>
            </a:r>
            <a:r>
              <a:rPr lang="pt-BR" sz="1400" dirty="0" err="1" smtClean="0">
                <a:solidFill>
                  <a:srgbClr val="28497A"/>
                </a:solidFill>
                <a:latin typeface="+mj-lt"/>
              </a:rPr>
              <a:t>CREANet</a:t>
            </a:r>
            <a:r>
              <a:rPr lang="pt-BR" sz="1400" dirty="0" smtClean="0">
                <a:solidFill>
                  <a:srgbClr val="28497A"/>
                </a:solidFill>
                <a:latin typeface="+mj-lt"/>
              </a:rPr>
              <a:t> devem estar atualizadas.</a:t>
            </a:r>
            <a:endParaRPr lang="pt-BR" sz="1400" dirty="0">
              <a:solidFill>
                <a:srgbClr val="28497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22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515" y="6547656"/>
            <a:ext cx="8928992" cy="18864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upo 18"/>
          <p:cNvGrpSpPr/>
          <p:nvPr/>
        </p:nvGrpSpPr>
        <p:grpSpPr>
          <a:xfrm>
            <a:off x="5381496" y="175881"/>
            <a:ext cx="3684670" cy="288032"/>
            <a:chOff x="2195736" y="6209477"/>
            <a:chExt cx="6948264" cy="544294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6209478"/>
              <a:ext cx="2411760" cy="544293"/>
            </a:xfrm>
            <a:prstGeom prst="rect">
              <a:avLst/>
            </a:prstGeom>
          </p:spPr>
        </p:pic>
        <p:sp>
          <p:nvSpPr>
            <p:cNvPr id="21" name="Retângulo 20"/>
            <p:cNvSpPr/>
            <p:nvPr/>
          </p:nvSpPr>
          <p:spPr>
            <a:xfrm>
              <a:off x="614717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5562110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497704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4535996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/>
            <p:cNvSpPr/>
            <p:nvPr/>
          </p:nvSpPr>
          <p:spPr>
            <a:xfrm>
              <a:off x="3653898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4094947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3356865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3059832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2762799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2573778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2384757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2195736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3" name="Retângulo 32"/>
          <p:cNvSpPr/>
          <p:nvPr/>
        </p:nvSpPr>
        <p:spPr>
          <a:xfrm>
            <a:off x="120362" y="580009"/>
            <a:ext cx="8928992" cy="9432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83569" y="88991"/>
            <a:ext cx="4696488" cy="477180"/>
          </a:xfrm>
        </p:spPr>
        <p:txBody>
          <a:bodyPr>
            <a:noAutofit/>
          </a:bodyPr>
          <a:lstStyle/>
          <a:p>
            <a:r>
              <a:rPr lang="pt-BR" sz="2000" b="1" cap="all" dirty="0" smtClean="0"/>
              <a:t>Questões estratégicas do projeto </a:t>
            </a:r>
            <a:endParaRPr lang="pt-BR" sz="2000" b="1" cap="all" dirty="0"/>
          </a:p>
        </p:txBody>
      </p:sp>
      <p:pic>
        <p:nvPicPr>
          <p:cNvPr id="34" name="Picture 2" descr="C:\Users\rogerio\Desktop\web_atendimen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755576" cy="83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CaixaDeTexto 34"/>
          <p:cNvSpPr txBox="1"/>
          <p:nvPr/>
        </p:nvSpPr>
        <p:spPr>
          <a:xfrm>
            <a:off x="732894" y="1412776"/>
            <a:ext cx="799288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z="3200" dirty="0" smtClean="0">
                <a:solidFill>
                  <a:srgbClr val="28497A"/>
                </a:solidFill>
              </a:rPr>
              <a:t>Atualização do banco de dados do </a:t>
            </a:r>
            <a:r>
              <a:rPr lang="pt-BR" sz="3200" dirty="0" err="1" smtClean="0">
                <a:solidFill>
                  <a:srgbClr val="28497A"/>
                </a:solidFill>
              </a:rPr>
              <a:t>CREANet</a:t>
            </a:r>
            <a:endParaRPr lang="pt-BR" sz="3200" dirty="0" smtClean="0">
              <a:solidFill>
                <a:srgbClr val="28497A"/>
              </a:solidFill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z="3200" dirty="0" smtClean="0">
                <a:solidFill>
                  <a:srgbClr val="28497A"/>
                </a:solidFill>
              </a:rPr>
              <a:t>Gestão dos cadastros e listas de alunos junto às instituições de ensino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z="3200" dirty="0" smtClean="0">
                <a:solidFill>
                  <a:srgbClr val="28497A"/>
                </a:solidFill>
              </a:rPr>
              <a:t>Sensibilização das escolas para as vantagens da colaboração com o CREA SP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z="3200" dirty="0" smtClean="0">
                <a:solidFill>
                  <a:srgbClr val="28497A"/>
                </a:solidFill>
              </a:rPr>
              <a:t>Divulgação dos novos serviços ao público em geral</a:t>
            </a:r>
          </a:p>
        </p:txBody>
      </p:sp>
    </p:spTree>
    <p:extLst>
      <p:ext uri="{BB962C8B-B14F-4D97-AF65-F5344CB8AC3E}">
        <p14:creationId xmlns:p14="http://schemas.microsoft.com/office/powerpoint/2010/main" val="4245826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515" y="6547656"/>
            <a:ext cx="8928992" cy="18864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upo 18"/>
          <p:cNvGrpSpPr/>
          <p:nvPr/>
        </p:nvGrpSpPr>
        <p:grpSpPr>
          <a:xfrm>
            <a:off x="5381496" y="175881"/>
            <a:ext cx="3684670" cy="288032"/>
            <a:chOff x="2195736" y="6209477"/>
            <a:chExt cx="6948264" cy="544294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6209478"/>
              <a:ext cx="2411760" cy="544293"/>
            </a:xfrm>
            <a:prstGeom prst="rect">
              <a:avLst/>
            </a:prstGeom>
          </p:spPr>
        </p:pic>
        <p:sp>
          <p:nvSpPr>
            <p:cNvPr id="21" name="Retângulo 20"/>
            <p:cNvSpPr/>
            <p:nvPr/>
          </p:nvSpPr>
          <p:spPr>
            <a:xfrm>
              <a:off x="614717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5562110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497704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4535996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/>
            <p:cNvSpPr/>
            <p:nvPr/>
          </p:nvSpPr>
          <p:spPr>
            <a:xfrm>
              <a:off x="3653898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4094947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3356865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3059832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2762799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2573778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2384757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2195736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3" name="Retângulo 32"/>
          <p:cNvSpPr/>
          <p:nvPr/>
        </p:nvSpPr>
        <p:spPr>
          <a:xfrm>
            <a:off x="120362" y="580009"/>
            <a:ext cx="8928992" cy="9432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83569" y="88991"/>
            <a:ext cx="4696488" cy="477180"/>
          </a:xfrm>
        </p:spPr>
        <p:txBody>
          <a:bodyPr>
            <a:noAutofit/>
          </a:bodyPr>
          <a:lstStyle/>
          <a:p>
            <a:r>
              <a:rPr lang="pt-BR" sz="2000" b="1" cap="all" dirty="0" smtClean="0"/>
              <a:t>ATUALIZAÇÃO E GESTÃO DOS CADASTROS </a:t>
            </a:r>
            <a:endParaRPr lang="pt-BR" sz="2000" b="1" cap="all" dirty="0"/>
          </a:p>
        </p:txBody>
      </p:sp>
      <p:pic>
        <p:nvPicPr>
          <p:cNvPr id="34" name="Picture 2" descr="C:\Users\rogerio\Desktop\web_atendimen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755576" cy="83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CaixaDeTexto 34"/>
          <p:cNvSpPr txBox="1"/>
          <p:nvPr/>
        </p:nvSpPr>
        <p:spPr>
          <a:xfrm>
            <a:off x="709678" y="1124744"/>
            <a:ext cx="7992888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z="3200" dirty="0" smtClean="0">
                <a:solidFill>
                  <a:srgbClr val="28497A"/>
                </a:solidFill>
              </a:rPr>
              <a:t>Atualizar dados referentes ao endereço da escola e históricos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z="3200" dirty="0" smtClean="0">
                <a:solidFill>
                  <a:srgbClr val="28497A"/>
                </a:solidFill>
              </a:rPr>
              <a:t>Atualizar dados de atribuição de curso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z="3200" dirty="0" smtClean="0">
                <a:solidFill>
                  <a:srgbClr val="28497A"/>
                </a:solidFill>
              </a:rPr>
              <a:t>Inserir listagem de alunos, com indicador de colação de grau positivo - relação fornecida pela escola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z="3200" dirty="0" smtClean="0">
                <a:solidFill>
                  <a:srgbClr val="28497A"/>
                </a:solidFill>
              </a:rPr>
              <a:t>Indicador de colação de grau – melhoria </a:t>
            </a:r>
            <a:r>
              <a:rPr lang="pt-BR" sz="3200" dirty="0" err="1" smtClean="0">
                <a:solidFill>
                  <a:srgbClr val="28497A"/>
                </a:solidFill>
              </a:rPr>
              <a:t>CREANet</a:t>
            </a:r>
            <a:r>
              <a:rPr lang="pt-BR" sz="3200" dirty="0" smtClean="0">
                <a:solidFill>
                  <a:srgbClr val="28497A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433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515" y="6547656"/>
            <a:ext cx="8928992" cy="18864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upo 18"/>
          <p:cNvGrpSpPr/>
          <p:nvPr/>
        </p:nvGrpSpPr>
        <p:grpSpPr>
          <a:xfrm>
            <a:off x="5380057" y="116632"/>
            <a:ext cx="3684670" cy="288032"/>
            <a:chOff x="2195736" y="6209477"/>
            <a:chExt cx="6948264" cy="544294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6209478"/>
              <a:ext cx="2411760" cy="544293"/>
            </a:xfrm>
            <a:prstGeom prst="rect">
              <a:avLst/>
            </a:prstGeom>
          </p:spPr>
        </p:pic>
        <p:sp>
          <p:nvSpPr>
            <p:cNvPr id="21" name="Retângulo 20"/>
            <p:cNvSpPr/>
            <p:nvPr/>
          </p:nvSpPr>
          <p:spPr>
            <a:xfrm>
              <a:off x="614717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5562110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497704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4535996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/>
            <p:cNvSpPr/>
            <p:nvPr/>
          </p:nvSpPr>
          <p:spPr>
            <a:xfrm>
              <a:off x="3653898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4094947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3356865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3059832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2762799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2573778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2384757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2195736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3" name="Retângulo 32"/>
          <p:cNvSpPr/>
          <p:nvPr/>
        </p:nvSpPr>
        <p:spPr>
          <a:xfrm>
            <a:off x="120362" y="476672"/>
            <a:ext cx="8928992" cy="9432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4" name="Picture 2" descr="C:\Users\rogerio\Desktop\web_atendimen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72"/>
            <a:ext cx="755576" cy="83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CaixaDeTexto 35"/>
          <p:cNvSpPr txBox="1"/>
          <p:nvPr/>
        </p:nvSpPr>
        <p:spPr>
          <a:xfrm>
            <a:off x="3405291" y="2860999"/>
            <a:ext cx="51810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9600" dirty="0" smtClean="0">
                <a:solidFill>
                  <a:schemeClr val="accent1">
                    <a:lumMod val="75000"/>
                  </a:schemeClr>
                </a:solidFill>
              </a:rPr>
              <a:t>META</a:t>
            </a:r>
            <a:endParaRPr lang="pt-BR" sz="9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9" name="Picture 5" descr="C:\Users\marina.janelli3561\AppData\Local\Microsoft\Windows\Temporary Internet Files\Content.IE5\HFAKOS4B\MC900361586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348880"/>
            <a:ext cx="2266105" cy="2389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64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515" y="6547656"/>
            <a:ext cx="8928992" cy="18864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upo 18"/>
          <p:cNvGrpSpPr/>
          <p:nvPr/>
        </p:nvGrpSpPr>
        <p:grpSpPr>
          <a:xfrm>
            <a:off x="5380057" y="116632"/>
            <a:ext cx="3684670" cy="288032"/>
            <a:chOff x="2195736" y="6209477"/>
            <a:chExt cx="6948264" cy="544294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6209478"/>
              <a:ext cx="2411760" cy="544293"/>
            </a:xfrm>
            <a:prstGeom prst="rect">
              <a:avLst/>
            </a:prstGeom>
          </p:spPr>
        </p:pic>
        <p:sp>
          <p:nvSpPr>
            <p:cNvPr id="21" name="Retângulo 20"/>
            <p:cNvSpPr/>
            <p:nvPr/>
          </p:nvSpPr>
          <p:spPr>
            <a:xfrm>
              <a:off x="614717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5562110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497704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4535996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/>
            <p:cNvSpPr/>
            <p:nvPr/>
          </p:nvSpPr>
          <p:spPr>
            <a:xfrm>
              <a:off x="3653898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4094947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3356865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3059832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2762799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2573778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2384757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2195736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3" name="Retângulo 32"/>
          <p:cNvSpPr/>
          <p:nvPr/>
        </p:nvSpPr>
        <p:spPr>
          <a:xfrm>
            <a:off x="120362" y="476672"/>
            <a:ext cx="8928992" cy="9432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4" name="Picture 2" descr="C:\Users\rogerio\Desktop\web_atendimen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72"/>
            <a:ext cx="755576" cy="83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C:\Program Files (x86)\Microsoft Office\MEDIA\CAGCAT10\j0292020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04" y="2230388"/>
            <a:ext cx="2230587" cy="2117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CaixaDeTexto 35"/>
          <p:cNvSpPr txBox="1"/>
          <p:nvPr/>
        </p:nvSpPr>
        <p:spPr>
          <a:xfrm>
            <a:off x="3405291" y="2860999"/>
            <a:ext cx="51810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6600" dirty="0" smtClean="0">
                <a:solidFill>
                  <a:srgbClr val="28497A"/>
                </a:solidFill>
              </a:rPr>
              <a:t>Obrigada!</a:t>
            </a:r>
            <a:endParaRPr lang="pt-BR" sz="6600" dirty="0"/>
          </a:p>
        </p:txBody>
      </p:sp>
    </p:spTree>
    <p:extLst>
      <p:ext uri="{BB962C8B-B14F-4D97-AF65-F5344CB8AC3E}">
        <p14:creationId xmlns:p14="http://schemas.microsoft.com/office/powerpoint/2010/main" val="181810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515" y="6547656"/>
            <a:ext cx="8928992" cy="18864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upo 18"/>
          <p:cNvGrpSpPr/>
          <p:nvPr/>
        </p:nvGrpSpPr>
        <p:grpSpPr>
          <a:xfrm>
            <a:off x="5380057" y="116632"/>
            <a:ext cx="3684670" cy="288032"/>
            <a:chOff x="2195736" y="6209477"/>
            <a:chExt cx="6948264" cy="544294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6209478"/>
              <a:ext cx="2411760" cy="544293"/>
            </a:xfrm>
            <a:prstGeom prst="rect">
              <a:avLst/>
            </a:prstGeom>
          </p:spPr>
        </p:pic>
        <p:sp>
          <p:nvSpPr>
            <p:cNvPr id="21" name="Retângulo 20"/>
            <p:cNvSpPr/>
            <p:nvPr/>
          </p:nvSpPr>
          <p:spPr>
            <a:xfrm>
              <a:off x="614717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5562110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4977045" y="6209477"/>
              <a:ext cx="504056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4535996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/>
            <p:cNvSpPr/>
            <p:nvPr/>
          </p:nvSpPr>
          <p:spPr>
            <a:xfrm>
              <a:off x="3653898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4094947" y="6209477"/>
              <a:ext cx="360040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3356865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3059832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2762799" y="6209477"/>
              <a:ext cx="216024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2573778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2384757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2195736" y="6209477"/>
              <a:ext cx="108012" cy="544294"/>
            </a:xfrm>
            <a:prstGeom prst="rect">
              <a:avLst/>
            </a:prstGeom>
            <a:solidFill>
              <a:srgbClr val="16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3" name="Retângulo 32"/>
          <p:cNvSpPr/>
          <p:nvPr/>
        </p:nvSpPr>
        <p:spPr>
          <a:xfrm>
            <a:off x="120362" y="476672"/>
            <a:ext cx="8928992" cy="94320"/>
          </a:xfrm>
          <a:prstGeom prst="rect">
            <a:avLst/>
          </a:prstGeom>
          <a:solidFill>
            <a:srgbClr val="142A72"/>
          </a:solidFill>
          <a:ln>
            <a:solidFill>
              <a:srgbClr val="143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4" name="Picture 2" descr="C:\Users\rogerio\Desktop\web_atendimen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72"/>
            <a:ext cx="755576" cy="83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CaixaDeTexto 35"/>
          <p:cNvSpPr txBox="1"/>
          <p:nvPr/>
        </p:nvSpPr>
        <p:spPr>
          <a:xfrm>
            <a:off x="1907705" y="980728"/>
            <a:ext cx="494728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pt-BR" sz="1400" b="1" i="1" dirty="0" smtClean="0">
              <a:solidFill>
                <a:srgbClr val="28497A"/>
              </a:solidFill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3200" b="1" i="1" dirty="0" smtClean="0">
                <a:solidFill>
                  <a:srgbClr val="2849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Superintendência de Gestão Estratégica - SUPGES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pt-BR" sz="2400" b="1" i="1" dirty="0" smtClean="0">
              <a:solidFill>
                <a:srgbClr val="28497A"/>
              </a:solidFill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2400" b="1" i="1" dirty="0" smtClean="0">
                <a:solidFill>
                  <a:srgbClr val="28497A"/>
                </a:solidFill>
              </a:rPr>
              <a:t>Departamento de Informática - DIF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2400" b="1" i="1" dirty="0" smtClean="0">
                <a:solidFill>
                  <a:srgbClr val="28497A"/>
                </a:solidFill>
              </a:rPr>
              <a:t>Unidade de Desenvolvimento - UDE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2400" b="1" i="1" dirty="0" smtClean="0">
                <a:solidFill>
                  <a:srgbClr val="28497A"/>
                </a:solidFill>
              </a:rPr>
              <a:t>Unidade de Suporte ao Usuário - USU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pt-BR" sz="2400" b="1" i="1" dirty="0" smtClean="0">
              <a:solidFill>
                <a:srgbClr val="28497A"/>
              </a:solidFill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2400" b="1" i="1" dirty="0" smtClean="0">
                <a:solidFill>
                  <a:srgbClr val="28497A"/>
                </a:solidFill>
              </a:rPr>
              <a:t>Unidade de Planejamento e Desenvolvimento - UPD</a:t>
            </a:r>
            <a:endParaRPr lang="pt-BR" sz="2000" dirty="0" smtClean="0">
              <a:solidFill>
                <a:srgbClr val="28497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06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2713</TotalTime>
  <Words>719</Words>
  <Application>Microsoft Office PowerPoint</Application>
  <PresentationFormat>Apresentação na tela (4:3)</PresentationFormat>
  <Paragraphs>228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2" baseType="lpstr">
      <vt:lpstr>Tema do Office</vt:lpstr>
      <vt:lpstr>Apresentação do PowerPoint</vt:lpstr>
      <vt:lpstr>Escopo do Projeto</vt:lpstr>
      <vt:lpstr>Resultados e Evolução - Mapeamento</vt:lpstr>
      <vt:lpstr>Mapeamento de Processos – ECM/GED</vt:lpstr>
      <vt:lpstr>Interfaces do projeto</vt:lpstr>
      <vt:lpstr>Protótipo de navegação </vt:lpstr>
      <vt:lpstr>Protótipo - opções de acesso</vt:lpstr>
      <vt:lpstr>Protótipo – cadastro de senha </vt:lpstr>
      <vt:lpstr>Protótipo – menu de serviços web</vt:lpstr>
      <vt:lpstr>Protótipo – formulários web </vt:lpstr>
      <vt:lpstr>Protótipo - protocolo individual </vt:lpstr>
      <vt:lpstr>Protótipo – consulta de protocolo </vt:lpstr>
      <vt:lpstr>Pontos chave – reg. profissional </vt:lpstr>
      <vt:lpstr>FLUXO DE REGISTRO PROFISSIONAL</vt:lpstr>
      <vt:lpstr>Pontos de validação </vt:lpstr>
      <vt:lpstr>PONTOS DE VALIDAÇÃO </vt:lpstr>
      <vt:lpstr>Questões estratégicas do projeto </vt:lpstr>
      <vt:lpstr>ATUALIZAÇÃO E GESTÃO DOS CADASTROS 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de Atendimento Web</dc:title>
  <dc:creator>MARINA JANELLI</dc:creator>
  <cp:lastModifiedBy>MARINA JANELLI</cp:lastModifiedBy>
  <cp:revision>261</cp:revision>
  <dcterms:created xsi:type="dcterms:W3CDTF">2013-02-26T13:24:43Z</dcterms:created>
  <dcterms:modified xsi:type="dcterms:W3CDTF">2013-10-01T18:54:12Z</dcterms:modified>
</cp:coreProperties>
</file>