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82" r:id="rId23"/>
    <p:sldId id="283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81E8B-2EFE-49C3-87C2-BA8E95D2559B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90477-13BD-48F1-A54F-7CAA8FD24D8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78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90477-13BD-48F1-A54F-7CAA8FD24D8B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773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7025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0735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2057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45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0785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95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938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792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744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396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467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4F0E6-0A5C-4AA9-9F8C-12B1C92B0332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1BCF3-C4E8-41BD-B908-D0A8E99649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027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73175" y="656692"/>
            <a:ext cx="8797650" cy="5544616"/>
            <a:chOff x="107505" y="188640"/>
            <a:chExt cx="8797650" cy="554461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5" y="1125278"/>
              <a:ext cx="6336704" cy="4507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aixaDeTexto 4"/>
            <p:cNvSpPr txBox="1"/>
            <p:nvPr/>
          </p:nvSpPr>
          <p:spPr>
            <a:xfrm>
              <a:off x="144426" y="188640"/>
              <a:ext cx="1948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Apuração de Votos</a:t>
              </a:r>
              <a:endParaRPr lang="pt-BR" dirty="0"/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130876" y="728766"/>
              <a:ext cx="6903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Ao selecionar o item [Apuração de Votos normais] a seguinte tela abrirá</a:t>
              </a:r>
              <a:endParaRPr lang="pt-BR" dirty="0"/>
            </a:p>
          </p:txBody>
        </p:sp>
        <p:sp>
          <p:nvSpPr>
            <p:cNvPr id="6" name="Texto Explicativo 1 5"/>
            <p:cNvSpPr/>
            <p:nvPr/>
          </p:nvSpPr>
          <p:spPr>
            <a:xfrm>
              <a:off x="7034432" y="728766"/>
              <a:ext cx="1858047" cy="900034"/>
            </a:xfrm>
            <a:prstGeom prst="borderCallout1">
              <a:avLst>
                <a:gd name="adj1" fmla="val 102100"/>
                <a:gd name="adj2" fmla="val -1239"/>
                <a:gd name="adj3" fmla="val 294685"/>
                <a:gd name="adj4" fmla="val -39663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 smtClean="0"/>
                <a:t>Qtde</a:t>
              </a:r>
              <a:r>
                <a:rPr lang="pt-BR" sz="1200" dirty="0" smtClean="0"/>
                <a:t> de Votos Normais confirmados no Sistema.</a:t>
              </a:r>
            </a:p>
            <a:p>
              <a:pPr algn="ctr"/>
              <a:r>
                <a:rPr lang="pt-BR" sz="1200" dirty="0" smtClean="0">
                  <a:solidFill>
                    <a:srgbClr val="FF0000"/>
                  </a:solidFill>
                </a:rPr>
                <a:t>Esse item é calculado pelo Sistema.</a:t>
              </a:r>
              <a:endParaRPr lang="pt-BR" sz="12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o Explicativo 1 8"/>
            <p:cNvSpPr/>
            <p:nvPr/>
          </p:nvSpPr>
          <p:spPr>
            <a:xfrm>
              <a:off x="7034431" y="1844824"/>
              <a:ext cx="1858047" cy="1008112"/>
            </a:xfrm>
            <a:prstGeom prst="borderCallout1">
              <a:avLst>
                <a:gd name="adj1" fmla="val 49802"/>
                <a:gd name="adj2" fmla="val -1239"/>
                <a:gd name="adj3" fmla="val 184409"/>
                <a:gd name="adj4" fmla="val -39663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 smtClean="0"/>
                <a:t>Qtde</a:t>
              </a:r>
              <a:r>
                <a:rPr lang="pt-BR" sz="1200" dirty="0" smtClean="0"/>
                <a:t> de Profissionais que assinaram a folha de Presença</a:t>
              </a:r>
              <a:endParaRPr lang="pt-BR" sz="1200" dirty="0"/>
            </a:p>
          </p:txBody>
        </p:sp>
        <p:sp>
          <p:nvSpPr>
            <p:cNvPr id="10" name="Texto Explicativo 1 9"/>
            <p:cNvSpPr/>
            <p:nvPr/>
          </p:nvSpPr>
          <p:spPr>
            <a:xfrm>
              <a:off x="7034433" y="3054921"/>
              <a:ext cx="1858047" cy="648072"/>
            </a:xfrm>
            <a:prstGeom prst="borderCallout1">
              <a:avLst>
                <a:gd name="adj1" fmla="val 49802"/>
                <a:gd name="adj2" fmla="val -1239"/>
                <a:gd name="adj3" fmla="val 150361"/>
                <a:gd name="adj4" fmla="val -40550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 smtClean="0"/>
                <a:t>Qtde</a:t>
              </a:r>
              <a:r>
                <a:rPr lang="pt-BR" sz="1200" dirty="0" smtClean="0"/>
                <a:t> de Votos Válidos apurados</a:t>
              </a:r>
              <a:endParaRPr lang="pt-BR" sz="1200" dirty="0"/>
            </a:p>
          </p:txBody>
        </p:sp>
        <p:sp>
          <p:nvSpPr>
            <p:cNvPr id="11" name="Texto Explicativo 1 10"/>
            <p:cNvSpPr/>
            <p:nvPr/>
          </p:nvSpPr>
          <p:spPr>
            <a:xfrm>
              <a:off x="7034430" y="4077072"/>
              <a:ext cx="1858047" cy="648072"/>
            </a:xfrm>
            <a:prstGeom prst="borderCallout1">
              <a:avLst>
                <a:gd name="adj1" fmla="val 49802"/>
                <a:gd name="adj2" fmla="val -1239"/>
                <a:gd name="adj3" fmla="val 46128"/>
                <a:gd name="adj4" fmla="val -39663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 smtClean="0"/>
                <a:t>Qtde</a:t>
              </a:r>
              <a:r>
                <a:rPr lang="pt-BR" sz="1200" dirty="0" smtClean="0"/>
                <a:t> de Votos Impugnados</a:t>
              </a:r>
              <a:endParaRPr lang="pt-BR" sz="1200" dirty="0"/>
            </a:p>
          </p:txBody>
        </p:sp>
        <p:sp>
          <p:nvSpPr>
            <p:cNvPr id="12" name="Texto Explicativo 1 11"/>
            <p:cNvSpPr/>
            <p:nvPr/>
          </p:nvSpPr>
          <p:spPr>
            <a:xfrm>
              <a:off x="7047108" y="4984564"/>
              <a:ext cx="1858047" cy="748692"/>
            </a:xfrm>
            <a:prstGeom prst="borderCallout1">
              <a:avLst>
                <a:gd name="adj1" fmla="val 49802"/>
                <a:gd name="adj2" fmla="val -1239"/>
                <a:gd name="adj3" fmla="val -42605"/>
                <a:gd name="adj4" fmla="val -40549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 smtClean="0"/>
                <a:t>Qtde</a:t>
              </a:r>
              <a:r>
                <a:rPr lang="pt-BR" sz="1200" dirty="0" smtClean="0"/>
                <a:t> de Profissionais que assinaram a folha de Voto em Separado.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557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51520" y="147990"/>
            <a:ext cx="85689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Caso 1: Salvando apuração</a:t>
            </a:r>
            <a:endParaRPr lang="pt-BR" dirty="0"/>
          </a:p>
        </p:txBody>
      </p:sp>
      <p:grpSp>
        <p:nvGrpSpPr>
          <p:cNvPr id="2" name="Grupo 1"/>
          <p:cNvGrpSpPr/>
          <p:nvPr/>
        </p:nvGrpSpPr>
        <p:grpSpPr>
          <a:xfrm>
            <a:off x="302598" y="1306852"/>
            <a:ext cx="8538804" cy="4244296"/>
            <a:chOff x="281669" y="724054"/>
            <a:chExt cx="8538804" cy="4244296"/>
          </a:xfrm>
        </p:grpSpPr>
        <p:sp>
          <p:nvSpPr>
            <p:cNvPr id="5" name="CaixaDeTexto 4"/>
            <p:cNvSpPr txBox="1"/>
            <p:nvPr/>
          </p:nvSpPr>
          <p:spPr>
            <a:xfrm>
              <a:off x="281669" y="724054"/>
              <a:ext cx="85388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A soma dos Votos Válidos e Votos sob pendência recursal (Impugnação) é igual ao total de Assinantes da Folha de Presença</a:t>
              </a:r>
              <a:endParaRPr lang="pt-BR" dirty="0"/>
            </a:p>
          </p:txBody>
        </p:sp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27" y="1370385"/>
              <a:ext cx="8205738" cy="3597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765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002828" y="132193"/>
            <a:ext cx="7149722" cy="6468510"/>
            <a:chOff x="1002828" y="132193"/>
            <a:chExt cx="7149722" cy="6468510"/>
          </a:xfrm>
        </p:grpSpPr>
        <p:grpSp>
          <p:nvGrpSpPr>
            <p:cNvPr id="5" name="Grupo 4"/>
            <p:cNvGrpSpPr/>
            <p:nvPr/>
          </p:nvGrpSpPr>
          <p:grpSpPr>
            <a:xfrm>
              <a:off x="1002828" y="132193"/>
              <a:ext cx="7149722" cy="839235"/>
              <a:chOff x="302598" y="132193"/>
              <a:chExt cx="7149722" cy="839235"/>
            </a:xfrm>
          </p:grpSpPr>
          <p:sp>
            <p:nvSpPr>
              <p:cNvPr id="3" name="CaixaDeTexto 2"/>
              <p:cNvSpPr txBox="1"/>
              <p:nvPr/>
            </p:nvSpPr>
            <p:spPr>
              <a:xfrm>
                <a:off x="302598" y="140431"/>
                <a:ext cx="714972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/>
                  <a:t>Após clicar em                          a Tela de Votos por Candidato é apresentada.</a:t>
                </a:r>
              </a:p>
              <a:p>
                <a:endParaRPr lang="pt-BR" sz="1200" dirty="0"/>
              </a:p>
              <a:p>
                <a:r>
                  <a:rPr lang="pt-BR" sz="1200" dirty="0" smtClean="0"/>
                  <a:t>Note que o Total de Votos está em vermelho e a mensagem de diferença é apresentada logo acima dos botões.</a:t>
                </a:r>
              </a:p>
              <a:p>
                <a:r>
                  <a:rPr lang="pt-BR" sz="1200" dirty="0" smtClean="0"/>
                  <a:t>Os botões                                         ficam desabilitados até que não exista diferença.</a:t>
                </a:r>
                <a:endParaRPr lang="pt-BR" sz="1200" dirty="0"/>
              </a:p>
            </p:txBody>
          </p:sp>
          <p:pic>
            <p:nvPicPr>
              <p:cNvPr id="1024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6242" y="132193"/>
                <a:ext cx="723900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3342" y="704728"/>
                <a:ext cx="1409700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650" y="971428"/>
              <a:ext cx="7124700" cy="562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670790" y="136381"/>
            <a:ext cx="7802421" cy="6585239"/>
            <a:chOff x="179512" y="188640"/>
            <a:chExt cx="7802421" cy="6585239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744" y="361979"/>
              <a:ext cx="1409700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CaixaDeTexto 3"/>
            <p:cNvSpPr txBox="1"/>
            <p:nvPr/>
          </p:nvSpPr>
          <p:spPr>
            <a:xfrm>
              <a:off x="179512" y="188640"/>
              <a:ext cx="78024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Quando o Total de Votos for igual ao total de Votos Válidos a mensagem de diferença some, o total de Votos fica em azul e os botões                                            ficam habilitados.</a:t>
              </a:r>
              <a:endParaRPr lang="pt-BR" sz="1200" dirty="0"/>
            </a:p>
          </p:txBody>
        </p:sp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650305"/>
              <a:ext cx="7730413" cy="6123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976975" y="368963"/>
            <a:ext cx="7190051" cy="6120075"/>
            <a:chOff x="910340" y="302425"/>
            <a:chExt cx="7190051" cy="6120075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340" y="692696"/>
              <a:ext cx="7190051" cy="5729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upo 1"/>
            <p:cNvGrpSpPr/>
            <p:nvPr/>
          </p:nvGrpSpPr>
          <p:grpSpPr>
            <a:xfrm>
              <a:off x="910340" y="302425"/>
              <a:ext cx="7190051" cy="276999"/>
              <a:chOff x="179512" y="188640"/>
              <a:chExt cx="8538804" cy="276999"/>
            </a:xfrm>
          </p:grpSpPr>
          <p:sp>
            <p:nvSpPr>
              <p:cNvPr id="3" name="CaixaDeTexto 2"/>
              <p:cNvSpPr txBox="1"/>
              <p:nvPr/>
            </p:nvSpPr>
            <p:spPr>
              <a:xfrm>
                <a:off x="179512" y="188640"/>
                <a:ext cx="85388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/>
                  <a:t>Ao clicar em                  é apresentada a mensagem abaixo.</a:t>
                </a:r>
                <a:endParaRPr lang="pt-BR" sz="1200" dirty="0"/>
              </a:p>
            </p:txBody>
          </p:sp>
          <p:pic>
            <p:nvPicPr>
              <p:cNvPr id="1229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0987" y="202800"/>
                <a:ext cx="523875" cy="23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34654" y="355111"/>
            <a:ext cx="7474693" cy="6147779"/>
            <a:chOff x="395536" y="188640"/>
            <a:chExt cx="7474693" cy="6147779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465639"/>
              <a:ext cx="7474693" cy="5870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395536" y="188640"/>
              <a:ext cx="74746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Sistema volta para a tela de edição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147990"/>
            <a:ext cx="85689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Caso 2: Salvando apuração</a:t>
            </a:r>
            <a:endParaRPr lang="pt-BR" dirty="0"/>
          </a:p>
        </p:txBody>
      </p:sp>
      <p:grpSp>
        <p:nvGrpSpPr>
          <p:cNvPr id="4" name="Grupo 3"/>
          <p:cNvGrpSpPr/>
          <p:nvPr/>
        </p:nvGrpSpPr>
        <p:grpSpPr>
          <a:xfrm>
            <a:off x="411696" y="1219270"/>
            <a:ext cx="8320608" cy="4419460"/>
            <a:chOff x="499864" y="1052736"/>
            <a:chExt cx="8320608" cy="4419460"/>
          </a:xfrm>
        </p:grpSpPr>
        <p:sp>
          <p:nvSpPr>
            <p:cNvPr id="3" name="CaixaDeTexto 2"/>
            <p:cNvSpPr txBox="1"/>
            <p:nvPr/>
          </p:nvSpPr>
          <p:spPr>
            <a:xfrm>
              <a:off x="499864" y="1052736"/>
              <a:ext cx="8320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A soma dos Votos Válidos </a:t>
              </a:r>
              <a:r>
                <a:rPr lang="pt-BR" dirty="0"/>
                <a:t>e Votos sob pendência recursal (Impugnação) </a:t>
              </a:r>
              <a:r>
                <a:rPr lang="pt-BR" dirty="0" smtClean="0"/>
                <a:t>é </a:t>
              </a:r>
              <a:r>
                <a:rPr lang="pt-BR" b="1" dirty="0" smtClean="0">
                  <a:solidFill>
                    <a:srgbClr val="FF0000"/>
                  </a:solidFill>
                </a:rPr>
                <a:t>menor</a:t>
              </a:r>
              <a:r>
                <a:rPr lang="pt-BR" dirty="0" smtClean="0"/>
                <a:t> que o total de Assinantes da Folha de Presença.</a:t>
              </a:r>
              <a:endParaRPr lang="pt-BR" dirty="0"/>
            </a:p>
          </p:txBody>
        </p:sp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64" y="1844824"/>
              <a:ext cx="8320608" cy="3627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522375" y="1350826"/>
            <a:ext cx="8099251" cy="4156348"/>
            <a:chOff x="501445" y="260648"/>
            <a:chExt cx="8099251" cy="4156348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45" y="836712"/>
              <a:ext cx="8099251" cy="3580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501445" y="260648"/>
              <a:ext cx="80992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Ao clicar no botão                        a tela de confirmação é apresentada.</a:t>
              </a:r>
              <a:endParaRPr lang="pt-BR" sz="1200" dirty="0"/>
            </a:p>
          </p:txBody>
        </p:sp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1852" y="268371"/>
              <a:ext cx="7143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225195" y="235036"/>
            <a:ext cx="6693611" cy="6308070"/>
            <a:chOff x="1225195" y="235036"/>
            <a:chExt cx="6693611" cy="6308070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634" y="1001162"/>
              <a:ext cx="1409700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1225195" y="235036"/>
              <a:ext cx="66936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Clicando no botão                        a tela de Apuração de Votos por Candidato é exibida.</a:t>
              </a:r>
              <a:endParaRPr lang="pt-BR" sz="1200" dirty="0"/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3927" y="242759"/>
              <a:ext cx="7143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ângulo 1"/>
            <p:cNvSpPr/>
            <p:nvPr/>
          </p:nvSpPr>
          <p:spPr>
            <a:xfrm>
              <a:off x="1225195" y="648500"/>
              <a:ext cx="669361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1200" dirty="0" smtClean="0"/>
                <a:t>Note que o Total de Votos está em vermelho e a mensagem de diferença é apresentada logo acima dos botões.</a:t>
              </a:r>
            </a:p>
            <a:p>
              <a:r>
                <a:rPr lang="pt-BR" sz="1200" dirty="0" smtClean="0"/>
                <a:t>Os botões                                         ficam desabilitados até que não exista diferença.</a:t>
              </a:r>
              <a:endParaRPr lang="pt-BR" sz="12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781" y="1294831"/>
              <a:ext cx="6677025" cy="524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73473" y="333551"/>
            <a:ext cx="7197055" cy="6190898"/>
            <a:chOff x="1187624" y="402828"/>
            <a:chExt cx="7197055" cy="6190898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908720"/>
              <a:ext cx="7197055" cy="5685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6934" y="585900"/>
              <a:ext cx="1409700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1187624" y="402828"/>
              <a:ext cx="71970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Quando o Total de Votos for igual ao total de Votos Válidos a mensagem de diferença some, o total de Votos fica em azul e os botões                                        ficam habilitados.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971599" y="329714"/>
            <a:ext cx="7200802" cy="6198572"/>
            <a:chOff x="950669" y="254470"/>
            <a:chExt cx="7200802" cy="6198572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670" y="764704"/>
              <a:ext cx="7200801" cy="568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950669" y="260648"/>
              <a:ext cx="72008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Ao clicar no botão                 a tela de confirmação é apresentada novamente, pois há a diferença no quadro Geral.</a:t>
              </a:r>
              <a:endParaRPr lang="pt-BR" sz="1200" dirty="0"/>
            </a:p>
          </p:txBody>
        </p:sp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18" y="254470"/>
              <a:ext cx="514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>
          <a:xfrm>
            <a:off x="791581" y="179347"/>
            <a:ext cx="7560839" cy="6499306"/>
            <a:chOff x="611560" y="188638"/>
            <a:chExt cx="7560839" cy="6499306"/>
          </a:xfrm>
        </p:grpSpPr>
        <p:grpSp>
          <p:nvGrpSpPr>
            <p:cNvPr id="2" name="Grupo 1"/>
            <p:cNvGrpSpPr/>
            <p:nvPr/>
          </p:nvGrpSpPr>
          <p:grpSpPr>
            <a:xfrm>
              <a:off x="1547664" y="5949280"/>
              <a:ext cx="6264697" cy="738664"/>
              <a:chOff x="1547664" y="5949280"/>
              <a:chExt cx="6264697" cy="738664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1594" y="6007413"/>
                <a:ext cx="65722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CaixaDeTexto 4"/>
              <p:cNvSpPr txBox="1"/>
              <p:nvPr/>
            </p:nvSpPr>
            <p:spPr>
              <a:xfrm>
                <a:off x="1547664" y="5949280"/>
                <a:ext cx="626469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dirty="0" smtClean="0"/>
                  <a:t>Ao clicar no botão                     o sistema verificará se a </a:t>
                </a:r>
                <a:r>
                  <a:rPr lang="pt-BR" sz="1400" dirty="0" smtClean="0">
                    <a:solidFill>
                      <a:srgbClr val="FF0000"/>
                    </a:solidFill>
                  </a:rPr>
                  <a:t>soma de Votos Válidos e Votos Impugnados é igual a quantidade de Profissionais que assinaram a folha de presença.</a:t>
                </a:r>
                <a:endParaRPr lang="pt-BR" sz="14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" name="Grupo 13"/>
            <p:cNvGrpSpPr/>
            <p:nvPr/>
          </p:nvGrpSpPr>
          <p:grpSpPr>
            <a:xfrm>
              <a:off x="611560" y="188638"/>
              <a:ext cx="7560839" cy="5378097"/>
              <a:chOff x="611560" y="188638"/>
              <a:chExt cx="7560839" cy="5378097"/>
            </a:xfrm>
          </p:grpSpPr>
          <p:sp>
            <p:nvSpPr>
              <p:cNvPr id="16" name="Retângulo 15"/>
              <p:cNvSpPr/>
              <p:nvPr/>
            </p:nvSpPr>
            <p:spPr>
              <a:xfrm>
                <a:off x="6946975" y="3128684"/>
                <a:ext cx="936103" cy="2880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6946974" y="3933056"/>
                <a:ext cx="936104" cy="2880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" name="Retângulo 8"/>
              <p:cNvSpPr/>
              <p:nvPr/>
            </p:nvSpPr>
            <p:spPr>
              <a:xfrm>
                <a:off x="6946974" y="3501008"/>
                <a:ext cx="936104" cy="2880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188638"/>
                <a:ext cx="7560839" cy="53780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2" name="Conector angulado 11"/>
              <p:cNvCxnSpPr/>
              <p:nvPr/>
            </p:nvCxnSpPr>
            <p:spPr>
              <a:xfrm rot="10800000" flipV="1">
                <a:off x="6914022" y="3645024"/>
                <a:ext cx="12700" cy="432048"/>
              </a:xfrm>
              <a:prstGeom prst="bentConnector3">
                <a:avLst>
                  <a:gd name="adj1" fmla="val 180000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tângulo 12"/>
              <p:cNvSpPr/>
              <p:nvPr/>
            </p:nvSpPr>
            <p:spPr>
              <a:xfrm>
                <a:off x="6526588" y="3735642"/>
                <a:ext cx="216024" cy="216024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20000"/>
                    <a:lumOff val="80000"/>
                    <a:alpha val="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 smtClean="0">
                    <a:solidFill>
                      <a:srgbClr val="FF0000"/>
                    </a:solidFill>
                  </a:rPr>
                  <a:t>+</a:t>
                </a:r>
                <a:endParaRPr lang="pt-BR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5" name="Conector angulado 14"/>
              <p:cNvCxnSpPr>
                <a:stCxn id="13" idx="1"/>
                <a:endCxn id="19" idx="1"/>
              </p:cNvCxnSpPr>
              <p:nvPr/>
            </p:nvCxnSpPr>
            <p:spPr>
              <a:xfrm rot="10800000" flipH="1">
                <a:off x="6526588" y="3272700"/>
                <a:ext cx="170690" cy="570954"/>
              </a:xfrm>
              <a:prstGeom prst="bentConnector3">
                <a:avLst>
                  <a:gd name="adj1" fmla="val -133927"/>
                </a:avLst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tângulo 18"/>
              <p:cNvSpPr/>
              <p:nvPr/>
            </p:nvSpPr>
            <p:spPr>
              <a:xfrm>
                <a:off x="6697278" y="3164688"/>
                <a:ext cx="216024" cy="216024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20000"/>
                    <a:lumOff val="80000"/>
                    <a:alpha val="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>
                    <a:solidFill>
                      <a:srgbClr val="FF0000"/>
                    </a:solidFill>
                  </a:rPr>
                  <a:t>=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650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5944" y="1400753"/>
            <a:ext cx="8192112" cy="4056494"/>
            <a:chOff x="467544" y="302425"/>
            <a:chExt cx="8192112" cy="4056494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692696"/>
              <a:ext cx="8192112" cy="366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467544" y="302425"/>
              <a:ext cx="8192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Ao clicar em                  é apresentada a mensagem abaixo.</a:t>
              </a:r>
              <a:endParaRPr lang="pt-BR" sz="1200" dirty="0"/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4220" y="316585"/>
              <a:ext cx="52387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51520" y="147990"/>
            <a:ext cx="85689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Caso 3: Fechando a Mesa</a:t>
            </a:r>
            <a:endParaRPr lang="pt-BR" dirty="0"/>
          </a:p>
        </p:txBody>
      </p:sp>
      <p:grpSp>
        <p:nvGrpSpPr>
          <p:cNvPr id="2" name="Grupo 1"/>
          <p:cNvGrpSpPr/>
          <p:nvPr/>
        </p:nvGrpSpPr>
        <p:grpSpPr>
          <a:xfrm>
            <a:off x="469131" y="1306852"/>
            <a:ext cx="8205738" cy="4244296"/>
            <a:chOff x="433127" y="724054"/>
            <a:chExt cx="8205738" cy="4244296"/>
          </a:xfrm>
        </p:grpSpPr>
        <p:sp>
          <p:nvSpPr>
            <p:cNvPr id="5" name="CaixaDeTexto 4"/>
            <p:cNvSpPr txBox="1"/>
            <p:nvPr/>
          </p:nvSpPr>
          <p:spPr>
            <a:xfrm>
              <a:off x="433127" y="724054"/>
              <a:ext cx="82057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A soma dos Votos Válidos </a:t>
              </a:r>
              <a:r>
                <a:rPr lang="pt-BR" dirty="0"/>
                <a:t>e Votos sob pendência recursal (Impugnação) é </a:t>
              </a:r>
              <a:r>
                <a:rPr lang="pt-BR" dirty="0" smtClean="0"/>
                <a:t>igual</a:t>
              </a:r>
              <a:r>
                <a:rPr lang="pt-BR" dirty="0" smtClean="0">
                  <a:solidFill>
                    <a:srgbClr val="FF0000"/>
                  </a:solidFill>
                </a:rPr>
                <a:t> </a:t>
              </a:r>
              <a:r>
                <a:rPr lang="pt-BR" dirty="0" smtClean="0"/>
                <a:t>ao total de Assinantes da Folha de Presença</a:t>
              </a:r>
              <a:endParaRPr lang="pt-BR" dirty="0"/>
            </a:p>
          </p:txBody>
        </p:sp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27" y="1370385"/>
              <a:ext cx="8205738" cy="3597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64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046060" y="181465"/>
            <a:ext cx="7051881" cy="6524929"/>
            <a:chOff x="1046060" y="181465"/>
            <a:chExt cx="7051881" cy="6524929"/>
          </a:xfrm>
        </p:grpSpPr>
        <p:grpSp>
          <p:nvGrpSpPr>
            <p:cNvPr id="2" name="Grupo 1"/>
            <p:cNvGrpSpPr/>
            <p:nvPr/>
          </p:nvGrpSpPr>
          <p:grpSpPr>
            <a:xfrm>
              <a:off x="1046060" y="181465"/>
              <a:ext cx="7051881" cy="839235"/>
              <a:chOff x="179512" y="180402"/>
              <a:chExt cx="7051881" cy="839235"/>
            </a:xfrm>
          </p:grpSpPr>
          <p:sp>
            <p:nvSpPr>
              <p:cNvPr id="3" name="CaixaDeTexto 2"/>
              <p:cNvSpPr txBox="1"/>
              <p:nvPr/>
            </p:nvSpPr>
            <p:spPr>
              <a:xfrm>
                <a:off x="179512" y="188640"/>
                <a:ext cx="705188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/>
                  <a:t>Após clicar em                          a Tela de Votos por Candidato é apresentada.</a:t>
                </a:r>
              </a:p>
              <a:p>
                <a:endParaRPr lang="pt-BR" sz="1200" dirty="0"/>
              </a:p>
              <a:p>
                <a:r>
                  <a:rPr lang="pt-BR" sz="1200" dirty="0" smtClean="0"/>
                  <a:t>Note que o Total de Votos está em vermelho e a mensagem de diferença é apresentada logo acima dos botões.</a:t>
                </a:r>
              </a:p>
              <a:p>
                <a:r>
                  <a:rPr lang="pt-BR" sz="1200" dirty="0" smtClean="0"/>
                  <a:t>Os botões                                         ficam desabilitados até que não existe diferença.</a:t>
                </a:r>
                <a:endParaRPr lang="pt-BR" sz="1200" dirty="0"/>
              </a:p>
            </p:txBody>
          </p:sp>
          <p:pic>
            <p:nvPicPr>
              <p:cNvPr id="1024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3156" y="180402"/>
                <a:ext cx="723900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4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0256" y="752937"/>
                <a:ext cx="1409700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060" y="1124744"/>
              <a:ext cx="7048500" cy="558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747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86814" y="264796"/>
            <a:ext cx="7370373" cy="6328409"/>
            <a:chOff x="611560" y="179572"/>
            <a:chExt cx="7370373" cy="6328409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694" y="354406"/>
              <a:ext cx="1409700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669609"/>
              <a:ext cx="7370373" cy="583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CaixaDeTexto 3"/>
            <p:cNvSpPr txBox="1"/>
            <p:nvPr/>
          </p:nvSpPr>
          <p:spPr>
            <a:xfrm>
              <a:off x="632602" y="179572"/>
              <a:ext cx="73493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Quando o Total de Votos for igual ao total de Votos Válidos a mensagem de diferença some, o total de Votos fica em azul e os botões                                        ficam habilitados.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39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165684" y="380772"/>
            <a:ext cx="6812632" cy="6096456"/>
            <a:chOff x="1259632" y="245032"/>
            <a:chExt cx="6812632" cy="6096456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980728"/>
              <a:ext cx="6812632" cy="5360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1259632" y="245032"/>
              <a:ext cx="6812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Ao clicar em                           a tela de Fechamento de Mesa é exibida.</a:t>
              </a:r>
            </a:p>
            <a:p>
              <a:endParaRPr lang="pt-BR" sz="1200" dirty="0"/>
            </a:p>
            <a:p>
              <a:r>
                <a:rPr lang="pt-BR" sz="1200" dirty="0" smtClean="0"/>
                <a:t>Só clique em                         se a mesa foi Impugnada.</a:t>
              </a:r>
              <a:endParaRPr lang="pt-BR" sz="1200" dirty="0"/>
            </a:p>
          </p:txBody>
        </p:sp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269231"/>
              <a:ext cx="9144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6115" y="624590"/>
              <a:ext cx="809625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42231" y="510366"/>
            <a:ext cx="7259538" cy="5837269"/>
            <a:chOff x="1075098" y="465639"/>
            <a:chExt cx="7259538" cy="5837269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498075"/>
              <a:ext cx="77152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1075098" y="465639"/>
              <a:ext cx="7259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Clicando em                          é apresentada a Mensagem abaixo</a:t>
              </a:r>
              <a:endParaRPr lang="pt-BR" sz="1200" dirty="0"/>
            </a:p>
          </p:txBody>
        </p:sp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98" y="764704"/>
              <a:ext cx="7259538" cy="5538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6970" y="260648"/>
            <a:ext cx="7510060" cy="6336704"/>
            <a:chOff x="882420" y="262389"/>
            <a:chExt cx="7510060" cy="6336704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420" y="908720"/>
              <a:ext cx="7510060" cy="5690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CaixaDeTexto 3"/>
            <p:cNvSpPr txBox="1"/>
            <p:nvPr/>
          </p:nvSpPr>
          <p:spPr>
            <a:xfrm>
              <a:off x="882420" y="262389"/>
              <a:ext cx="7510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Tela após o fechamento da Mesa.</a:t>
              </a:r>
            </a:p>
            <a:p>
              <a:endParaRPr lang="pt-BR" sz="1200" dirty="0"/>
            </a:p>
            <a:p>
              <a:r>
                <a:rPr lang="pt-BR" sz="1200" dirty="0" smtClean="0"/>
                <a:t>A partir deste momento, a apuração não pode mais ser editada.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553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61322" y="646820"/>
            <a:ext cx="8421357" cy="5564361"/>
            <a:chOff x="359593" y="548680"/>
            <a:chExt cx="8421357" cy="556436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548680"/>
              <a:ext cx="4133850" cy="180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6331" y="2708920"/>
              <a:ext cx="4124325" cy="180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CaixaDeTexto 5"/>
            <p:cNvSpPr txBox="1"/>
            <p:nvPr/>
          </p:nvSpPr>
          <p:spPr>
            <a:xfrm>
              <a:off x="359593" y="1084223"/>
              <a:ext cx="35643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/>
                <a:t>Se a soma for menor, será </a:t>
              </a:r>
              <a:r>
                <a:rPr lang="pt-BR" sz="1400" dirty="0" smtClean="0"/>
                <a:t>apresentada </a:t>
              </a:r>
              <a:r>
                <a:rPr lang="pt-BR" sz="1400" dirty="0" smtClean="0"/>
                <a:t>a seguinte mensagem para confirmação</a:t>
              </a:r>
              <a:endParaRPr lang="pt-BR" sz="1400" dirty="0"/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359593" y="3284984"/>
              <a:ext cx="35643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/>
                <a:t>Se a soma for maior, será </a:t>
              </a:r>
              <a:r>
                <a:rPr lang="pt-BR" sz="1400" dirty="0" smtClean="0"/>
                <a:t>apresentada </a:t>
              </a:r>
              <a:r>
                <a:rPr lang="pt-BR" sz="1400" dirty="0" smtClean="0"/>
                <a:t>a seguinte mensagem para confirmação</a:t>
              </a:r>
              <a:endParaRPr lang="pt-BR" sz="1400" dirty="0"/>
            </a:p>
          </p:txBody>
        </p:sp>
        <p:grpSp>
          <p:nvGrpSpPr>
            <p:cNvPr id="2" name="Grupo 1"/>
            <p:cNvGrpSpPr/>
            <p:nvPr/>
          </p:nvGrpSpPr>
          <p:grpSpPr>
            <a:xfrm>
              <a:off x="391873" y="5157192"/>
              <a:ext cx="8356591" cy="307777"/>
              <a:chOff x="391873" y="5157192"/>
              <a:chExt cx="8356591" cy="307777"/>
            </a:xfrm>
          </p:grpSpPr>
          <p:sp>
            <p:nvSpPr>
              <p:cNvPr id="8" name="CaixaDeTexto 7"/>
              <p:cNvSpPr txBox="1"/>
              <p:nvPr/>
            </p:nvSpPr>
            <p:spPr>
              <a:xfrm>
                <a:off x="391873" y="5157192"/>
                <a:ext cx="835659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dirty="0" smtClean="0"/>
                  <a:t>Se clicar em                   o sistema retorna para a tela de apuração Geral para alterações.</a:t>
                </a:r>
                <a:endParaRPr lang="pt-BR" sz="1400" dirty="0"/>
              </a:p>
            </p:txBody>
          </p:sp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581" y="5196780"/>
                <a:ext cx="67627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" name="Grupo 2"/>
            <p:cNvGrpSpPr/>
            <p:nvPr/>
          </p:nvGrpSpPr>
          <p:grpSpPr>
            <a:xfrm>
              <a:off x="424359" y="5805264"/>
              <a:ext cx="8356591" cy="307777"/>
              <a:chOff x="424359" y="5805264"/>
              <a:chExt cx="8356591" cy="307777"/>
            </a:xfrm>
          </p:grpSpPr>
          <p:sp>
            <p:nvSpPr>
              <p:cNvPr id="10" name="CaixaDeTexto 9"/>
              <p:cNvSpPr txBox="1"/>
              <p:nvPr/>
            </p:nvSpPr>
            <p:spPr>
              <a:xfrm>
                <a:off x="424359" y="5805264"/>
                <a:ext cx="835659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dirty="0" smtClean="0"/>
                  <a:t>Se clicar em                   o sistema trava esta tela e exibe a apuração por Candidato.</a:t>
                </a:r>
                <a:endParaRPr lang="pt-BR" sz="1400" dirty="0"/>
              </a:p>
            </p:txBody>
          </p:sp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2196" y="5821740"/>
                <a:ext cx="704850" cy="23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0678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77062" y="795704"/>
            <a:ext cx="8589877" cy="5266592"/>
            <a:chOff x="144426" y="188640"/>
            <a:chExt cx="8589877" cy="526659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349" y="620688"/>
              <a:ext cx="6035402" cy="4834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aixaDeTexto 4"/>
            <p:cNvSpPr txBox="1"/>
            <p:nvPr/>
          </p:nvSpPr>
          <p:spPr>
            <a:xfrm>
              <a:off x="144426" y="188640"/>
              <a:ext cx="3422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Apuração de Votos por candidato</a:t>
              </a:r>
              <a:endParaRPr lang="pt-BR" dirty="0"/>
            </a:p>
          </p:txBody>
        </p:sp>
        <p:sp>
          <p:nvSpPr>
            <p:cNvPr id="4" name="Chave direita 3"/>
            <p:cNvSpPr/>
            <p:nvPr/>
          </p:nvSpPr>
          <p:spPr>
            <a:xfrm>
              <a:off x="6182751" y="1124744"/>
              <a:ext cx="117441" cy="180020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Texto Explicativo 1 6"/>
            <p:cNvSpPr/>
            <p:nvPr/>
          </p:nvSpPr>
          <p:spPr>
            <a:xfrm>
              <a:off x="6876256" y="1520788"/>
              <a:ext cx="1858047" cy="1008112"/>
            </a:xfrm>
            <a:prstGeom prst="borderCallout1">
              <a:avLst>
                <a:gd name="adj1" fmla="val 49802"/>
                <a:gd name="adj2" fmla="val -1239"/>
                <a:gd name="adj3" fmla="val 49579"/>
                <a:gd name="adj4" fmla="val -29910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Quadro de Apuração Geral desabilitado para edição.</a:t>
              </a:r>
              <a:endParaRPr lang="pt-BR" sz="1200" dirty="0"/>
            </a:p>
          </p:txBody>
        </p:sp>
        <p:sp>
          <p:nvSpPr>
            <p:cNvPr id="8" name="Chave direita 7"/>
            <p:cNvSpPr/>
            <p:nvPr/>
          </p:nvSpPr>
          <p:spPr>
            <a:xfrm>
              <a:off x="6197063" y="2952302"/>
              <a:ext cx="92132" cy="242091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Texto Explicativo 1 8"/>
            <p:cNvSpPr/>
            <p:nvPr/>
          </p:nvSpPr>
          <p:spPr>
            <a:xfrm>
              <a:off x="6876255" y="3658703"/>
              <a:ext cx="1858047" cy="1008112"/>
            </a:xfrm>
            <a:prstGeom prst="borderCallout1">
              <a:avLst>
                <a:gd name="adj1" fmla="val 49802"/>
                <a:gd name="adj2" fmla="val -1239"/>
                <a:gd name="adj3" fmla="val 49579"/>
                <a:gd name="adj4" fmla="val -29910"/>
              </a:avLst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Quadro de Apuração por candidato.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37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59402" y="518780"/>
            <a:ext cx="8425196" cy="5820440"/>
            <a:chOff x="163825" y="260648"/>
            <a:chExt cx="8425196" cy="5820440"/>
          </a:xfrm>
        </p:grpSpPr>
        <p:sp>
          <p:nvSpPr>
            <p:cNvPr id="20" name="Retângulo 19"/>
            <p:cNvSpPr/>
            <p:nvPr/>
          </p:nvSpPr>
          <p:spPr>
            <a:xfrm>
              <a:off x="1979712" y="4696976"/>
              <a:ext cx="1152128" cy="316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/>
            <p:cNvSpPr/>
            <p:nvPr/>
          </p:nvSpPr>
          <p:spPr>
            <a:xfrm>
              <a:off x="4644008" y="4293096"/>
              <a:ext cx="1538743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>
              <a:off x="4644008" y="1645276"/>
              <a:ext cx="1538743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825" y="260648"/>
              <a:ext cx="6035402" cy="4834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Conector angulado 7"/>
            <p:cNvCxnSpPr/>
            <p:nvPr/>
          </p:nvCxnSpPr>
          <p:spPr>
            <a:xfrm flipH="1" flipV="1">
              <a:off x="6135457" y="1753288"/>
              <a:ext cx="47294" cy="2647820"/>
            </a:xfrm>
            <a:prstGeom prst="bentConnector3">
              <a:avLst>
                <a:gd name="adj1" fmla="val -48335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o Explicativo 1 11"/>
            <p:cNvSpPr/>
            <p:nvPr/>
          </p:nvSpPr>
          <p:spPr>
            <a:xfrm>
              <a:off x="6787772" y="2677920"/>
              <a:ext cx="1800200" cy="936104"/>
            </a:xfrm>
            <a:prstGeom prst="borderCallout1">
              <a:avLst>
                <a:gd name="adj1" fmla="val 46715"/>
                <a:gd name="adj2" fmla="val 819"/>
                <a:gd name="adj3" fmla="val 47673"/>
                <a:gd name="adj4" fmla="val -204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O total de Votos (a) deve ser igual ao total de Votos Válidos da Apuração Geral (b).</a:t>
              </a:r>
              <a:endParaRPr lang="pt-BR" sz="1200" dirty="0"/>
            </a:p>
          </p:txBody>
        </p:sp>
        <p:sp>
          <p:nvSpPr>
            <p:cNvPr id="13" name="Texto Explicativo 1 12"/>
            <p:cNvSpPr/>
            <p:nvPr/>
          </p:nvSpPr>
          <p:spPr>
            <a:xfrm>
              <a:off x="6788821" y="4228924"/>
              <a:ext cx="1800200" cy="936104"/>
            </a:xfrm>
            <a:prstGeom prst="borderCallout1">
              <a:avLst>
                <a:gd name="adj1" fmla="val 46715"/>
                <a:gd name="adj2" fmla="val 819"/>
                <a:gd name="adj3" fmla="val 47673"/>
                <a:gd name="adj4" fmla="val -109262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Enquanto os valores não forem iguais a mensagem de diferença será exibida...</a:t>
              </a:r>
              <a:endParaRPr lang="pt-BR" sz="1200" dirty="0"/>
            </a:p>
          </p:txBody>
        </p:sp>
        <p:cxnSp>
          <p:nvCxnSpPr>
            <p:cNvPr id="15" name="Conector reto 14"/>
            <p:cNvCxnSpPr>
              <a:stCxn id="13" idx="3"/>
              <a:endCxn id="12" idx="1"/>
            </p:cNvCxnSpPr>
            <p:nvPr/>
          </p:nvCxnSpPr>
          <p:spPr>
            <a:xfrm flipH="1" flipV="1">
              <a:off x="7687872" y="3614024"/>
              <a:ext cx="1049" cy="6149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angulado 21"/>
            <p:cNvCxnSpPr>
              <a:endCxn id="13" idx="1"/>
            </p:cNvCxnSpPr>
            <p:nvPr/>
          </p:nvCxnSpPr>
          <p:spPr>
            <a:xfrm>
              <a:off x="2555776" y="5013176"/>
              <a:ext cx="5133145" cy="151852"/>
            </a:xfrm>
            <a:prstGeom prst="bentConnector4">
              <a:avLst>
                <a:gd name="adj1" fmla="val -333"/>
                <a:gd name="adj2" fmla="val 510938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tângulo 24"/>
            <p:cNvSpPr/>
            <p:nvPr/>
          </p:nvSpPr>
          <p:spPr>
            <a:xfrm>
              <a:off x="3890538" y="5465968"/>
              <a:ext cx="2409654" cy="61512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... e os botões para salvar e fechar a mesa ficarão desabilitados.</a:t>
              </a:r>
              <a:endParaRPr lang="pt-BR" sz="1200" dirty="0"/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4444712" y="4096133"/>
              <a:ext cx="33695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pt-BR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4996888" y="1514217"/>
              <a:ext cx="349775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pt-BR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34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38168" y="339058"/>
            <a:ext cx="8473279" cy="5865600"/>
            <a:chOff x="115742" y="215488"/>
            <a:chExt cx="8473279" cy="58656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742" y="215488"/>
              <a:ext cx="6116144" cy="4824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Conector angulado 4"/>
            <p:cNvCxnSpPr/>
            <p:nvPr/>
          </p:nvCxnSpPr>
          <p:spPr>
            <a:xfrm flipH="1" flipV="1">
              <a:off x="6135457" y="1753288"/>
              <a:ext cx="47294" cy="2647820"/>
            </a:xfrm>
            <a:prstGeom prst="bentConnector3">
              <a:avLst>
                <a:gd name="adj1" fmla="val -48335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o Explicativo 1 5"/>
            <p:cNvSpPr/>
            <p:nvPr/>
          </p:nvSpPr>
          <p:spPr>
            <a:xfrm>
              <a:off x="6787772" y="2677920"/>
              <a:ext cx="1800200" cy="936104"/>
            </a:xfrm>
            <a:prstGeom prst="borderCallout1">
              <a:avLst>
                <a:gd name="adj1" fmla="val 46715"/>
                <a:gd name="adj2" fmla="val 819"/>
                <a:gd name="adj3" fmla="val 47673"/>
                <a:gd name="adj4" fmla="val -204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O total de Votos (a) deve ser igual ao total de Votos Válidos da Apuração Geral (b).</a:t>
              </a:r>
              <a:endParaRPr lang="pt-BR" sz="1200" dirty="0"/>
            </a:p>
          </p:txBody>
        </p:sp>
        <p:sp>
          <p:nvSpPr>
            <p:cNvPr id="7" name="Texto Explicativo 1 6"/>
            <p:cNvSpPr/>
            <p:nvPr/>
          </p:nvSpPr>
          <p:spPr>
            <a:xfrm>
              <a:off x="6788821" y="4228924"/>
              <a:ext cx="1800200" cy="936104"/>
            </a:xfrm>
            <a:prstGeom prst="borderCallout1">
              <a:avLst>
                <a:gd name="adj1" fmla="val 46715"/>
                <a:gd name="adj2" fmla="val 819"/>
                <a:gd name="adj3" fmla="val 47673"/>
                <a:gd name="adj4" fmla="val -1092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Quando os valores estiverem iguais a mensagem some...</a:t>
              </a:r>
              <a:endParaRPr lang="pt-BR" sz="1200" dirty="0"/>
            </a:p>
          </p:txBody>
        </p:sp>
        <p:cxnSp>
          <p:nvCxnSpPr>
            <p:cNvPr id="8" name="Conector reto 7"/>
            <p:cNvCxnSpPr>
              <a:stCxn id="7" idx="3"/>
              <a:endCxn id="6" idx="1"/>
            </p:cNvCxnSpPr>
            <p:nvPr/>
          </p:nvCxnSpPr>
          <p:spPr>
            <a:xfrm flipH="1" flipV="1">
              <a:off x="7687872" y="3614024"/>
              <a:ext cx="1049" cy="614900"/>
            </a:xfrm>
            <a:prstGeom prst="lin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Conector angulado 8"/>
            <p:cNvCxnSpPr>
              <a:endCxn id="7" idx="1"/>
            </p:cNvCxnSpPr>
            <p:nvPr/>
          </p:nvCxnSpPr>
          <p:spPr>
            <a:xfrm>
              <a:off x="2555776" y="5013176"/>
              <a:ext cx="5133145" cy="151852"/>
            </a:xfrm>
            <a:prstGeom prst="bentConnector4">
              <a:avLst>
                <a:gd name="adj1" fmla="val -333"/>
                <a:gd name="adj2" fmla="val 510938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" name="Retângulo 9"/>
            <p:cNvSpPr/>
            <p:nvPr/>
          </p:nvSpPr>
          <p:spPr>
            <a:xfrm>
              <a:off x="3890538" y="5465968"/>
              <a:ext cx="2409654" cy="615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... e os botões para salvar e fechar a mesa ficarão habilitados.</a:t>
              </a:r>
              <a:endParaRPr lang="pt-BR" sz="1200" dirty="0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4444712" y="4096133"/>
              <a:ext cx="33695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pt-BR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4996888" y="1514217"/>
              <a:ext cx="349775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pt-BR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25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73079" y="171334"/>
            <a:ext cx="8597843" cy="6515333"/>
            <a:chOff x="33368" y="10011"/>
            <a:chExt cx="8597843" cy="6515333"/>
          </a:xfrm>
        </p:grpSpPr>
        <p:sp>
          <p:nvSpPr>
            <p:cNvPr id="34" name="Retângulo 33"/>
            <p:cNvSpPr/>
            <p:nvPr/>
          </p:nvSpPr>
          <p:spPr>
            <a:xfrm>
              <a:off x="1319182" y="4442565"/>
              <a:ext cx="1513336" cy="56677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3490712" y="557972"/>
              <a:ext cx="1513336" cy="56677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23" y="2590821"/>
              <a:ext cx="3510997" cy="1545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7361" y="2590821"/>
              <a:ext cx="41338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CaixaDeTexto 6"/>
            <p:cNvSpPr txBox="1"/>
            <p:nvPr/>
          </p:nvSpPr>
          <p:spPr>
            <a:xfrm>
              <a:off x="33368" y="10011"/>
              <a:ext cx="4084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Apuração de Votos – salvando a apuração</a:t>
              </a:r>
              <a:endParaRPr lang="pt-BR" dirty="0"/>
            </a:p>
          </p:txBody>
        </p:sp>
        <p:grpSp>
          <p:nvGrpSpPr>
            <p:cNvPr id="8" name="Grupo 7"/>
            <p:cNvGrpSpPr/>
            <p:nvPr/>
          </p:nvGrpSpPr>
          <p:grpSpPr>
            <a:xfrm>
              <a:off x="3597666" y="722411"/>
              <a:ext cx="1263448" cy="276999"/>
              <a:chOff x="323527" y="698212"/>
              <a:chExt cx="1263448" cy="276999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2150" y="722411"/>
                <a:ext cx="50482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CaixaDeTexto 4"/>
              <p:cNvSpPr txBox="1"/>
              <p:nvPr/>
            </p:nvSpPr>
            <p:spPr>
              <a:xfrm>
                <a:off x="323527" y="698212"/>
                <a:ext cx="8451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dirty="0" smtClean="0"/>
                  <a:t>Clique em </a:t>
                </a:r>
                <a:endParaRPr lang="pt-BR" sz="1200" dirty="0"/>
              </a:p>
            </p:txBody>
          </p:sp>
        </p:grpSp>
        <p:sp>
          <p:nvSpPr>
            <p:cNvPr id="6" name="Retângulo 5"/>
            <p:cNvSpPr/>
            <p:nvPr/>
          </p:nvSpPr>
          <p:spPr>
            <a:xfrm>
              <a:off x="611560" y="1243748"/>
              <a:ext cx="2879152" cy="1015663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pt-BR" sz="1200" dirty="0" smtClean="0"/>
                <a:t>Se a soma de Votos Válidos e Votos Impugnados </a:t>
              </a:r>
              <a:r>
                <a:rPr lang="pt-BR" sz="1200" b="1" dirty="0" smtClean="0">
                  <a:solidFill>
                    <a:srgbClr val="FF0000"/>
                  </a:solidFill>
                </a:rPr>
                <a:t>não </a:t>
              </a:r>
              <a:r>
                <a:rPr lang="pt-BR" sz="1200" dirty="0" smtClean="0"/>
                <a:t>for igual a quantidade de Profissionais que assinaram a folha de presença. O sistema voltará a perguntar se você confirma os dados.</a:t>
              </a:r>
              <a:endParaRPr lang="pt-BR" sz="1200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5124710" y="1243748"/>
              <a:ext cx="2879152" cy="1015663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pt-BR" sz="1200" dirty="0" smtClean="0"/>
                <a:t>Se a soma de Votos Válidos e Votos Impugnados for igual a quantidade de Profissionais que assinaram a folha de presença. A Mensagem abaixo irá ser exibida.</a:t>
              </a:r>
              <a:endParaRPr lang="pt-BR" sz="1200" dirty="0"/>
            </a:p>
          </p:txBody>
        </p:sp>
        <p:cxnSp>
          <p:nvCxnSpPr>
            <p:cNvPr id="13" name="Conector angulado 12"/>
            <p:cNvCxnSpPr>
              <a:stCxn id="9" idx="1"/>
              <a:endCxn id="6" idx="0"/>
            </p:cNvCxnSpPr>
            <p:nvPr/>
          </p:nvCxnSpPr>
          <p:spPr>
            <a:xfrm rot="10800000" flipV="1">
              <a:off x="2051136" y="841358"/>
              <a:ext cx="1439576" cy="40239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do 14"/>
            <p:cNvCxnSpPr>
              <a:stCxn id="9" idx="3"/>
              <a:endCxn id="12" idx="0"/>
            </p:cNvCxnSpPr>
            <p:nvPr/>
          </p:nvCxnSpPr>
          <p:spPr>
            <a:xfrm>
              <a:off x="5004048" y="841358"/>
              <a:ext cx="1560238" cy="40239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/>
            <p:cNvCxnSpPr>
              <a:stCxn id="6" idx="2"/>
              <a:endCxn id="6147" idx="0"/>
            </p:cNvCxnSpPr>
            <p:nvPr/>
          </p:nvCxnSpPr>
          <p:spPr>
            <a:xfrm>
              <a:off x="2051136" y="2259411"/>
              <a:ext cx="15086" cy="3314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de seta reta 23"/>
            <p:cNvCxnSpPr>
              <a:stCxn id="12" idx="2"/>
              <a:endCxn id="6148" idx="0"/>
            </p:cNvCxnSpPr>
            <p:nvPr/>
          </p:nvCxnSpPr>
          <p:spPr>
            <a:xfrm>
              <a:off x="6564286" y="2259411"/>
              <a:ext cx="0" cy="3314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upo 28"/>
            <p:cNvGrpSpPr/>
            <p:nvPr/>
          </p:nvGrpSpPr>
          <p:grpSpPr>
            <a:xfrm>
              <a:off x="1419412" y="4587452"/>
              <a:ext cx="1263448" cy="276999"/>
              <a:chOff x="323527" y="698212"/>
              <a:chExt cx="1263448" cy="276999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2150" y="722411"/>
                <a:ext cx="50482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CaixaDeTexto 30"/>
              <p:cNvSpPr txBox="1"/>
              <p:nvPr/>
            </p:nvSpPr>
            <p:spPr>
              <a:xfrm>
                <a:off x="323527" y="698212"/>
                <a:ext cx="8451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dirty="0" smtClean="0"/>
                  <a:t>Clique em </a:t>
                </a:r>
                <a:endParaRPr lang="pt-BR" sz="1200" dirty="0"/>
              </a:p>
            </p:txBody>
          </p:sp>
        </p:grpSp>
        <p:cxnSp>
          <p:nvCxnSpPr>
            <p:cNvPr id="27" name="Conector de seta reta 26"/>
            <p:cNvCxnSpPr>
              <a:stCxn id="6147" idx="2"/>
              <a:endCxn id="34" idx="0"/>
            </p:cNvCxnSpPr>
            <p:nvPr/>
          </p:nvCxnSpPr>
          <p:spPr>
            <a:xfrm>
              <a:off x="2066222" y="4135983"/>
              <a:ext cx="9628" cy="3065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angulado 35"/>
            <p:cNvCxnSpPr>
              <a:stCxn id="34" idx="3"/>
              <a:endCxn id="6148" idx="2"/>
            </p:cNvCxnSpPr>
            <p:nvPr/>
          </p:nvCxnSpPr>
          <p:spPr>
            <a:xfrm flipV="1">
              <a:off x="2832518" y="4048146"/>
              <a:ext cx="3731768" cy="677805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tângulo 36"/>
            <p:cNvSpPr/>
            <p:nvPr/>
          </p:nvSpPr>
          <p:spPr>
            <a:xfrm>
              <a:off x="6588224" y="5492080"/>
              <a:ext cx="1833978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Após a mensagem de Salvo com sucesso, o sistema  volta para a tela inicial de apuração.</a:t>
              </a:r>
              <a:endParaRPr lang="pt-BR" sz="1200" dirty="0"/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3707904" y="5373216"/>
              <a:ext cx="2286958" cy="115212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Salvar </a:t>
              </a:r>
              <a:r>
                <a:rPr lang="pt-BR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não fecha a mesa</a:t>
              </a:r>
              <a:r>
                <a:rPr lang="pt-BR" sz="1200" dirty="0" smtClean="0"/>
                <a:t>. Somente salva os dados atuais para posterior consulta e edição.</a:t>
              </a:r>
              <a:endParaRPr lang="pt-BR" sz="1200" dirty="0"/>
            </a:p>
          </p:txBody>
        </p:sp>
        <p:cxnSp>
          <p:nvCxnSpPr>
            <p:cNvPr id="39" name="Conector angulado 38"/>
            <p:cNvCxnSpPr>
              <a:stCxn id="6148" idx="3"/>
              <a:endCxn id="37" idx="3"/>
            </p:cNvCxnSpPr>
            <p:nvPr/>
          </p:nvCxnSpPr>
          <p:spPr>
            <a:xfrm flipH="1">
              <a:off x="8422202" y="3319484"/>
              <a:ext cx="209009" cy="2629796"/>
            </a:xfrm>
            <a:prstGeom prst="bentConnector3">
              <a:avLst>
                <a:gd name="adj1" fmla="val -109373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tângulo 45"/>
            <p:cNvSpPr/>
            <p:nvPr/>
          </p:nvSpPr>
          <p:spPr>
            <a:xfrm>
              <a:off x="395902" y="5373216"/>
              <a:ext cx="2286958" cy="115212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Se clicar em cancelar o sistema retorna à tela para edição.</a:t>
              </a:r>
              <a:endParaRPr lang="pt-BR" sz="1200" dirty="0"/>
            </a:p>
          </p:txBody>
        </p:sp>
        <p:cxnSp>
          <p:nvCxnSpPr>
            <p:cNvPr id="44" name="Conector angulado 43"/>
            <p:cNvCxnSpPr>
              <a:stCxn id="6147" idx="1"/>
              <a:endCxn id="46" idx="1"/>
            </p:cNvCxnSpPr>
            <p:nvPr/>
          </p:nvCxnSpPr>
          <p:spPr>
            <a:xfrm rot="10800000" flipH="1" flipV="1">
              <a:off x="310722" y="3363402"/>
              <a:ext cx="85179" cy="2585878"/>
            </a:xfrm>
            <a:prstGeom prst="bentConnector3">
              <a:avLst>
                <a:gd name="adj1" fmla="val -26837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00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70436" y="110128"/>
            <a:ext cx="9003128" cy="6637744"/>
            <a:chOff x="33368" y="10011"/>
            <a:chExt cx="9003128" cy="6637744"/>
          </a:xfrm>
        </p:grpSpPr>
        <p:sp>
          <p:nvSpPr>
            <p:cNvPr id="5" name="CaixaDeTexto 4"/>
            <p:cNvSpPr txBox="1"/>
            <p:nvPr/>
          </p:nvSpPr>
          <p:spPr>
            <a:xfrm>
              <a:off x="33368" y="10011"/>
              <a:ext cx="3812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Apuração de Votos – Fechando a Mesa</a:t>
              </a:r>
              <a:endParaRPr lang="pt-BR" dirty="0"/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2981982" y="476672"/>
              <a:ext cx="1728192" cy="338962"/>
              <a:chOff x="251520" y="893312"/>
              <a:chExt cx="1728192" cy="338962"/>
            </a:xfrm>
          </p:grpSpPr>
          <p:sp>
            <p:nvSpPr>
              <p:cNvPr id="6" name="Retângulo 5"/>
              <p:cNvSpPr/>
              <p:nvPr/>
            </p:nvSpPr>
            <p:spPr>
              <a:xfrm>
                <a:off x="251520" y="893312"/>
                <a:ext cx="1728192" cy="33896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693" y="948106"/>
                <a:ext cx="904875" cy="23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CaixaDeTexto 3"/>
              <p:cNvSpPr txBox="1"/>
              <p:nvPr/>
            </p:nvSpPr>
            <p:spPr>
              <a:xfrm>
                <a:off x="270513" y="939868"/>
                <a:ext cx="8451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dirty="0" smtClean="0"/>
                  <a:t>Clique em </a:t>
                </a:r>
                <a:endParaRPr lang="pt-BR" sz="1200" dirty="0"/>
              </a:p>
            </p:txBody>
          </p:sp>
        </p:grpSp>
        <p:sp>
          <p:nvSpPr>
            <p:cNvPr id="10" name="Retângulo 9"/>
            <p:cNvSpPr/>
            <p:nvPr/>
          </p:nvSpPr>
          <p:spPr>
            <a:xfrm>
              <a:off x="500147" y="980728"/>
              <a:ext cx="2879152" cy="1015663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pt-BR" sz="1200" dirty="0" smtClean="0"/>
                <a:t>Se a soma de Votos Válidos e Votos Impugnados </a:t>
              </a:r>
              <a:r>
                <a:rPr lang="pt-BR" sz="1200" b="1" dirty="0" smtClean="0">
                  <a:solidFill>
                    <a:srgbClr val="FF0000"/>
                  </a:solidFill>
                </a:rPr>
                <a:t>não </a:t>
              </a:r>
              <a:r>
                <a:rPr lang="pt-BR" sz="1200" dirty="0" smtClean="0"/>
                <a:t>for igual a quantidade de Profissionais que assinaram a folha de presença, o sistema voltará a perguntar se você confirma os dados.</a:t>
              </a:r>
              <a:endParaRPr lang="pt-BR" sz="1200" dirty="0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4487784" y="980728"/>
              <a:ext cx="2879152" cy="83099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pt-BR" sz="1200" dirty="0" smtClean="0"/>
                <a:t>Se a soma de Votos Válidos e Votos Impugnados for igual a quantidade de Profissionais que assinaram a folha de presença a mensagem abaixo será exibida.</a:t>
              </a:r>
              <a:endParaRPr lang="pt-BR" sz="1200" dirty="0"/>
            </a:p>
          </p:txBody>
        </p:sp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90" y="2468671"/>
              <a:ext cx="3135164" cy="1365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592" y="2443957"/>
              <a:ext cx="3441419" cy="1419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5662529"/>
              <a:ext cx="2786421" cy="969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Conector angulado 8"/>
            <p:cNvCxnSpPr>
              <a:stCxn id="6" idx="1"/>
              <a:endCxn id="10" idx="0"/>
            </p:cNvCxnSpPr>
            <p:nvPr/>
          </p:nvCxnSpPr>
          <p:spPr>
            <a:xfrm rot="10800000" flipV="1">
              <a:off x="1939724" y="646152"/>
              <a:ext cx="1042259" cy="334575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angulado 12"/>
            <p:cNvCxnSpPr>
              <a:stCxn id="6" idx="3"/>
              <a:endCxn id="11" idx="0"/>
            </p:cNvCxnSpPr>
            <p:nvPr/>
          </p:nvCxnSpPr>
          <p:spPr>
            <a:xfrm>
              <a:off x="4710174" y="646153"/>
              <a:ext cx="1217186" cy="334575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de seta reta 14"/>
            <p:cNvCxnSpPr>
              <a:stCxn id="10" idx="2"/>
            </p:cNvCxnSpPr>
            <p:nvPr/>
          </p:nvCxnSpPr>
          <p:spPr>
            <a:xfrm>
              <a:off x="1939723" y="1996391"/>
              <a:ext cx="0" cy="4722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e seta reta 16"/>
            <p:cNvCxnSpPr>
              <a:stCxn id="11" idx="2"/>
              <a:endCxn id="7173" idx="0"/>
            </p:cNvCxnSpPr>
            <p:nvPr/>
          </p:nvCxnSpPr>
          <p:spPr>
            <a:xfrm>
              <a:off x="5927360" y="1811725"/>
              <a:ext cx="3942" cy="632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tângulo 30"/>
            <p:cNvSpPr/>
            <p:nvPr/>
          </p:nvSpPr>
          <p:spPr>
            <a:xfrm>
              <a:off x="395901" y="6165304"/>
              <a:ext cx="2286958" cy="48245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Se clicar em cancelar, o sistema retorna à tela pra edição.</a:t>
              </a:r>
              <a:endParaRPr lang="pt-BR" sz="1200" dirty="0"/>
            </a:p>
          </p:txBody>
        </p:sp>
        <p:cxnSp>
          <p:nvCxnSpPr>
            <p:cNvPr id="27" name="Conector angulado 26"/>
            <p:cNvCxnSpPr>
              <a:stCxn id="7172" idx="1"/>
              <a:endCxn id="31" idx="1"/>
            </p:cNvCxnSpPr>
            <p:nvPr/>
          </p:nvCxnSpPr>
          <p:spPr>
            <a:xfrm rot="10800000" flipV="1">
              <a:off x="395902" y="3151328"/>
              <a:ext cx="93789" cy="3255202"/>
            </a:xfrm>
            <a:prstGeom prst="bentConnector3">
              <a:avLst>
                <a:gd name="adj1" fmla="val 343739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tângulo 36"/>
            <p:cNvSpPr/>
            <p:nvPr/>
          </p:nvSpPr>
          <p:spPr>
            <a:xfrm>
              <a:off x="7652011" y="800228"/>
              <a:ext cx="1384485" cy="102299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Se clicar em cancelar, o sistema retorna à tela pra edição.</a:t>
              </a:r>
              <a:endParaRPr lang="pt-BR" sz="1200" dirty="0"/>
            </a:p>
          </p:txBody>
        </p:sp>
        <p:cxnSp>
          <p:nvCxnSpPr>
            <p:cNvPr id="7169" name="Conector angulado 7168"/>
            <p:cNvCxnSpPr>
              <a:stCxn id="7173" idx="3"/>
              <a:endCxn id="37" idx="2"/>
            </p:cNvCxnSpPr>
            <p:nvPr/>
          </p:nvCxnSpPr>
          <p:spPr>
            <a:xfrm flipV="1">
              <a:off x="7652011" y="1823220"/>
              <a:ext cx="692243" cy="1330705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tângulo 39"/>
            <p:cNvSpPr/>
            <p:nvPr/>
          </p:nvSpPr>
          <p:spPr>
            <a:xfrm>
              <a:off x="6156176" y="4077072"/>
              <a:ext cx="2719006" cy="12470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Antes de Fechar a Mesa, o sistema pergunta se esta foi impugnada.</a:t>
              </a:r>
            </a:p>
            <a:p>
              <a:pPr algn="ctr"/>
              <a:r>
                <a:rPr lang="pt-BR" sz="1200" dirty="0" smtClean="0"/>
                <a:t>Só clique em </a:t>
              </a:r>
              <a:r>
                <a:rPr lang="pt-BR" sz="1200" b="1" dirty="0" smtClean="0">
                  <a:solidFill>
                    <a:srgbClr val="FF0000"/>
                  </a:solidFill>
                </a:rPr>
                <a:t>SIM</a:t>
              </a:r>
              <a:r>
                <a:rPr lang="pt-BR" sz="1200" dirty="0" smtClean="0"/>
                <a:t> se a mesa foi </a:t>
              </a:r>
              <a:r>
                <a:rPr lang="pt-BR" sz="1200" dirty="0" smtClean="0">
                  <a:solidFill>
                    <a:srgbClr val="FF0000"/>
                  </a:solidFill>
                </a:rPr>
                <a:t>IMPUGNADA</a:t>
              </a:r>
              <a:r>
                <a:rPr lang="pt-BR" sz="1200" dirty="0" smtClean="0"/>
                <a:t>. Se você somente for fechar a mesa, clique em </a:t>
              </a:r>
              <a:r>
                <a:rPr lang="pt-BR" sz="1200" b="1" dirty="0" smtClean="0">
                  <a:solidFill>
                    <a:srgbClr val="0070C0"/>
                  </a:solidFill>
                </a:rPr>
                <a:t>NÃO</a:t>
              </a:r>
              <a:r>
                <a:rPr lang="pt-BR" sz="1200" dirty="0" smtClean="0"/>
                <a:t>.</a:t>
              </a:r>
            </a:p>
          </p:txBody>
        </p:sp>
        <p:cxnSp>
          <p:nvCxnSpPr>
            <p:cNvPr id="7178" name="Conector angulado 7177"/>
            <p:cNvCxnSpPr>
              <a:stCxn id="7173" idx="2"/>
              <a:endCxn id="7174" idx="1"/>
            </p:cNvCxnSpPr>
            <p:nvPr/>
          </p:nvCxnSpPr>
          <p:spPr>
            <a:xfrm rot="16200000" flipH="1">
              <a:off x="4902053" y="4893141"/>
              <a:ext cx="2283372" cy="224874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80" name="Grupo 7179"/>
            <p:cNvGrpSpPr/>
            <p:nvPr/>
          </p:nvGrpSpPr>
          <p:grpSpPr>
            <a:xfrm>
              <a:off x="3153535" y="4320904"/>
              <a:ext cx="1385085" cy="338962"/>
              <a:chOff x="1818763" y="4490385"/>
              <a:chExt cx="1385085" cy="338962"/>
            </a:xfrm>
          </p:grpSpPr>
          <p:grpSp>
            <p:nvGrpSpPr>
              <p:cNvPr id="50" name="Grupo 49"/>
              <p:cNvGrpSpPr/>
              <p:nvPr/>
            </p:nvGrpSpPr>
            <p:grpSpPr>
              <a:xfrm>
                <a:off x="1818763" y="4490385"/>
                <a:ext cx="1385085" cy="338962"/>
                <a:chOff x="251520" y="893312"/>
                <a:chExt cx="1728192" cy="338962"/>
              </a:xfrm>
            </p:grpSpPr>
            <p:sp>
              <p:nvSpPr>
                <p:cNvPr id="51" name="Retângulo 50"/>
                <p:cNvSpPr/>
                <p:nvPr/>
              </p:nvSpPr>
              <p:spPr>
                <a:xfrm>
                  <a:off x="251520" y="893312"/>
                  <a:ext cx="1728192" cy="338962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53" name="CaixaDeTexto 52"/>
                <p:cNvSpPr txBox="1"/>
                <p:nvPr/>
              </p:nvSpPr>
              <p:spPr>
                <a:xfrm>
                  <a:off x="270513" y="939868"/>
                  <a:ext cx="84510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1200" dirty="0" smtClean="0"/>
                    <a:t>Clique em </a:t>
                  </a:r>
                  <a:endParaRPr lang="pt-BR" sz="1200" dirty="0"/>
                </a:p>
              </p:txBody>
            </p:sp>
          </p:grpSp>
          <p:pic>
            <p:nvPicPr>
              <p:cNvPr id="7179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6966" y="4556377"/>
                <a:ext cx="552450" cy="23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183" name="Conector angulado 7182"/>
            <p:cNvCxnSpPr>
              <a:stCxn id="51" idx="0"/>
              <a:endCxn id="7173" idx="1"/>
            </p:cNvCxnSpPr>
            <p:nvPr/>
          </p:nvCxnSpPr>
          <p:spPr>
            <a:xfrm rot="5400000" flipH="1" flipV="1">
              <a:off x="3444846" y="3555158"/>
              <a:ext cx="1166979" cy="364514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5" name="Conector angulado 7184"/>
            <p:cNvCxnSpPr>
              <a:stCxn id="7172" idx="2"/>
              <a:endCxn id="53" idx="1"/>
            </p:cNvCxnSpPr>
            <p:nvPr/>
          </p:nvCxnSpPr>
          <p:spPr>
            <a:xfrm rot="16200000" flipH="1">
              <a:off x="2277026" y="3614229"/>
              <a:ext cx="671976" cy="1111485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945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0947" y="1700808"/>
            <a:ext cx="2530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Exemplo</a:t>
            </a:r>
            <a:r>
              <a:rPr lang="pt-BR" sz="1200" dirty="0"/>
              <a:t> </a:t>
            </a:r>
            <a:r>
              <a:rPr lang="pt-BR" sz="1200" dirty="0" smtClean="0"/>
              <a:t>de tela com a Mesa Fechada</a:t>
            </a:r>
            <a:endParaRPr lang="pt-BR" sz="1200" dirty="0"/>
          </a:p>
        </p:txBody>
      </p:sp>
      <p:grpSp>
        <p:nvGrpSpPr>
          <p:cNvPr id="2" name="Grupo 1"/>
          <p:cNvGrpSpPr/>
          <p:nvPr/>
        </p:nvGrpSpPr>
        <p:grpSpPr>
          <a:xfrm>
            <a:off x="76460" y="758073"/>
            <a:ext cx="8991080" cy="5341854"/>
            <a:chOff x="87317" y="116632"/>
            <a:chExt cx="8991080" cy="5341854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17" y="1923331"/>
              <a:ext cx="4447656" cy="3359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aixaDeTexto 4"/>
            <p:cNvSpPr txBox="1"/>
            <p:nvPr/>
          </p:nvSpPr>
          <p:spPr>
            <a:xfrm>
              <a:off x="144426" y="116632"/>
              <a:ext cx="641861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Apuração de Votos. Tela depois que a Mesa foi fechada.</a:t>
              </a:r>
            </a:p>
            <a:p>
              <a:endParaRPr lang="pt-BR" dirty="0" smtClean="0"/>
            </a:p>
            <a:p>
              <a:r>
                <a:rPr lang="pt-BR" dirty="0" smtClean="0"/>
                <a:t>Depois que a mesa for fechada, não pode mais fazer modificações.</a:t>
              </a:r>
              <a:endParaRPr lang="pt-BR" dirty="0"/>
            </a:p>
          </p:txBody>
        </p:sp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458" y="1930094"/>
              <a:ext cx="4429939" cy="3528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aixaDeTexto 7"/>
            <p:cNvSpPr txBox="1"/>
            <p:nvPr/>
          </p:nvSpPr>
          <p:spPr>
            <a:xfrm>
              <a:off x="4577763" y="1700808"/>
              <a:ext cx="33798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Exemplo</a:t>
              </a:r>
              <a:r>
                <a:rPr lang="pt-BR" sz="1200" dirty="0"/>
                <a:t> </a:t>
              </a:r>
              <a:r>
                <a:rPr lang="pt-BR" sz="1200" dirty="0" smtClean="0"/>
                <a:t>de tela com a Mesa Fechada e Impugnada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21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974</Words>
  <Application>Microsoft Office PowerPoint</Application>
  <PresentationFormat>Apresentação na tela (4:3)</PresentationFormat>
  <Paragraphs>83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FABIO APARECIDO DA SILVA RAMINELLI</dc:creator>
  <cp:lastModifiedBy>ADELIO ANTUNES JUNIOR</cp:lastModifiedBy>
  <cp:revision>37</cp:revision>
  <dcterms:created xsi:type="dcterms:W3CDTF">2013-10-30T16:22:15Z</dcterms:created>
  <dcterms:modified xsi:type="dcterms:W3CDTF">2013-11-04T15:32:15Z</dcterms:modified>
</cp:coreProperties>
</file>