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6" r:id="rId19"/>
    <p:sldId id="280" r:id="rId20"/>
    <p:sldId id="281" r:id="rId21"/>
    <p:sldId id="282" r:id="rId2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48" autoAdjust="0"/>
  </p:normalViewPr>
  <p:slideViewPr>
    <p:cSldViewPr>
      <p:cViewPr>
        <p:scale>
          <a:sx n="125" d="100"/>
          <a:sy n="125" d="100"/>
        </p:scale>
        <p:origin x="-226" y="9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89540-C4BC-4AFC-8278-764A02650B6E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3A942B-DCED-4FD8-A51C-B5E3A4BAB2C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47011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3A942B-DCED-4FD8-A51C-B5E3A4BAB2CF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7712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E23EF-6F64-4214-9117-3937238CF0C5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B80AF-BF60-43A7-80A8-B6E0B432E6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1782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E23EF-6F64-4214-9117-3937238CF0C5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B80AF-BF60-43A7-80A8-B6E0B432E6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605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E23EF-6F64-4214-9117-3937238CF0C5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B80AF-BF60-43A7-80A8-B6E0B432E6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33433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E23EF-6F64-4214-9117-3937238CF0C5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B80AF-BF60-43A7-80A8-B6E0B432E6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4465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E23EF-6F64-4214-9117-3937238CF0C5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B80AF-BF60-43A7-80A8-B6E0B432E6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41713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E23EF-6F64-4214-9117-3937238CF0C5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B80AF-BF60-43A7-80A8-B6E0B432E6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907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E23EF-6F64-4214-9117-3937238CF0C5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B80AF-BF60-43A7-80A8-B6E0B432E6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05483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E23EF-6F64-4214-9117-3937238CF0C5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B80AF-BF60-43A7-80A8-B6E0B432E6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0309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E23EF-6F64-4214-9117-3937238CF0C5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B80AF-BF60-43A7-80A8-B6E0B432E6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6962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E23EF-6F64-4214-9117-3937238CF0C5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B80AF-BF60-43A7-80A8-B6E0B432E6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5100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E23EF-6F64-4214-9117-3937238CF0C5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B80AF-BF60-43A7-80A8-B6E0B432E6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0902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CE23EF-6F64-4214-9117-3937238CF0C5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B80AF-BF60-43A7-80A8-B6E0B432E6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9462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95536" y="153554"/>
            <a:ext cx="1598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TELA DE LOGIN</a:t>
            </a:r>
            <a:endParaRPr lang="pt-BR" dirty="0"/>
          </a:p>
        </p:txBody>
      </p:sp>
      <p:grpSp>
        <p:nvGrpSpPr>
          <p:cNvPr id="6" name="Grupo 5"/>
          <p:cNvGrpSpPr/>
          <p:nvPr/>
        </p:nvGrpSpPr>
        <p:grpSpPr>
          <a:xfrm>
            <a:off x="426733" y="522886"/>
            <a:ext cx="8128971" cy="4572546"/>
            <a:chOff x="426733" y="629980"/>
            <a:chExt cx="8128971" cy="457254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733" y="629980"/>
              <a:ext cx="8128971" cy="45725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o Explicativo 1 4"/>
            <p:cNvSpPr/>
            <p:nvPr/>
          </p:nvSpPr>
          <p:spPr>
            <a:xfrm>
              <a:off x="660488" y="3438292"/>
              <a:ext cx="1944216" cy="1224136"/>
            </a:xfrm>
            <a:prstGeom prst="borderCallout1">
              <a:avLst>
                <a:gd name="adj1" fmla="val -8530"/>
                <a:gd name="adj2" fmla="val 49292"/>
                <a:gd name="adj3" fmla="val -114613"/>
                <a:gd name="adj4" fmla="val 155371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1400" dirty="0" smtClean="0"/>
                <a:t>CPF sem ponto ou traço.</a:t>
              </a:r>
            </a:p>
            <a:p>
              <a:pPr algn="ctr"/>
              <a:r>
                <a:rPr lang="pt-BR" sz="1400" dirty="0" smtClean="0"/>
                <a:t>Exemplo:</a:t>
              </a:r>
            </a:p>
            <a:p>
              <a:pPr algn="ctr"/>
              <a:r>
                <a:rPr lang="pt-BR" sz="1400" dirty="0" smtClean="0"/>
                <a:t>CPF: 12.345.678-90</a:t>
              </a:r>
            </a:p>
            <a:p>
              <a:pPr algn="ctr"/>
              <a:r>
                <a:rPr lang="pt-BR" sz="1400" dirty="0" smtClean="0"/>
                <a:t>Digitar: 01234567890</a:t>
              </a:r>
              <a:endParaRPr lang="pt-BR" sz="1400" dirty="0"/>
            </a:p>
          </p:txBody>
        </p:sp>
        <p:sp>
          <p:nvSpPr>
            <p:cNvPr id="8" name="Texto Explicativo 1 7"/>
            <p:cNvSpPr/>
            <p:nvPr/>
          </p:nvSpPr>
          <p:spPr>
            <a:xfrm>
              <a:off x="6133096" y="3222268"/>
              <a:ext cx="1944216" cy="1620180"/>
            </a:xfrm>
            <a:prstGeom prst="borderCallout1">
              <a:avLst>
                <a:gd name="adj1" fmla="val -8530"/>
                <a:gd name="adj2" fmla="val 49292"/>
                <a:gd name="adj3" fmla="val -59181"/>
                <a:gd name="adj4" fmla="val -43773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1400" dirty="0" smtClean="0"/>
                <a:t>Data de Nascimento. Sem barras e com zero a esquerda.</a:t>
              </a:r>
            </a:p>
            <a:p>
              <a:pPr algn="ctr"/>
              <a:r>
                <a:rPr lang="pt-BR" sz="1400" dirty="0" smtClean="0"/>
                <a:t>Exemplo:</a:t>
              </a:r>
            </a:p>
            <a:p>
              <a:pPr algn="ctr"/>
              <a:r>
                <a:rPr lang="pt-BR" sz="1400" dirty="0" smtClean="0"/>
                <a:t>Data: 09/01/1978</a:t>
              </a:r>
            </a:p>
            <a:p>
              <a:pPr algn="ctr"/>
              <a:r>
                <a:rPr lang="pt-BR" sz="1400" dirty="0" smtClean="0"/>
                <a:t>Digitar: 09011978</a:t>
              </a:r>
            </a:p>
            <a:p>
              <a:pPr algn="ctr"/>
              <a:endParaRPr lang="pt-BR" sz="1400" dirty="0"/>
            </a:p>
          </p:txBody>
        </p:sp>
      </p:grpSp>
      <p:sp>
        <p:nvSpPr>
          <p:cNvPr id="10" name="CaixaDeTexto 9"/>
          <p:cNvSpPr txBox="1"/>
          <p:nvPr/>
        </p:nvSpPr>
        <p:spPr>
          <a:xfrm>
            <a:off x="876282" y="5217734"/>
            <a:ext cx="7151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Se o </a:t>
            </a:r>
            <a:r>
              <a:rPr lang="pt-BR" dirty="0" smtClean="0"/>
              <a:t>Apoio </a:t>
            </a:r>
            <a:r>
              <a:rPr lang="pt-BR" dirty="0" smtClean="0"/>
              <a:t>não tiver acesso ao sistema a mensagem abaixo surgirá na tela.</a:t>
            </a:r>
            <a:endParaRPr lang="pt-BR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665" y="5539812"/>
            <a:ext cx="6660232" cy="1172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052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02136" y="96019"/>
            <a:ext cx="8862352" cy="276999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sz="1200" dirty="0" smtClean="0"/>
              <a:t>Bloco 4: Informações do Voto</a:t>
            </a:r>
            <a:endParaRPr lang="pt-BR" sz="12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102136" y="459858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Quando já houve a confirmação do voto de um profissional o bloco 4 é exibido com as seguintes informações</a:t>
            </a:r>
            <a:endParaRPr lang="pt-BR" sz="1200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36" y="844731"/>
            <a:ext cx="7848872" cy="6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 Explicativo 3 5"/>
          <p:cNvSpPr/>
          <p:nvPr/>
        </p:nvSpPr>
        <p:spPr>
          <a:xfrm>
            <a:off x="5103832" y="2072248"/>
            <a:ext cx="2808312" cy="612648"/>
          </a:xfrm>
          <a:prstGeom prst="borderCallout3">
            <a:avLst>
              <a:gd name="adj1" fmla="val 51088"/>
              <a:gd name="adj2" fmla="val 99388"/>
              <a:gd name="adj3" fmla="val 51088"/>
              <a:gd name="adj4" fmla="val 107063"/>
              <a:gd name="adj5" fmla="val -168657"/>
              <a:gd name="adj6" fmla="val 107063"/>
              <a:gd name="adj7" fmla="val -168132"/>
              <a:gd name="adj8" fmla="val 86906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Mesa em que foi confirmado o seu voto</a:t>
            </a:r>
            <a:endParaRPr lang="pt-BR" dirty="0"/>
          </a:p>
        </p:txBody>
      </p:sp>
      <p:sp>
        <p:nvSpPr>
          <p:cNvPr id="8" name="Texto Explicativo 3 7"/>
          <p:cNvSpPr/>
          <p:nvPr/>
        </p:nvSpPr>
        <p:spPr>
          <a:xfrm>
            <a:off x="251520" y="2072248"/>
            <a:ext cx="2808312" cy="612648"/>
          </a:xfrm>
          <a:prstGeom prst="borderCallout3">
            <a:avLst>
              <a:gd name="adj1" fmla="val 51088"/>
              <a:gd name="adj2" fmla="val 99388"/>
              <a:gd name="adj3" fmla="val 51088"/>
              <a:gd name="adj4" fmla="val 107063"/>
              <a:gd name="adj5" fmla="val -125125"/>
              <a:gd name="adj6" fmla="val 107334"/>
              <a:gd name="adj7" fmla="val -127087"/>
              <a:gd name="adj8" fmla="val 9423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Horário da Confirmação</a:t>
            </a:r>
            <a:endParaRPr lang="pt-BR" dirty="0"/>
          </a:p>
        </p:txBody>
      </p:sp>
      <p:sp>
        <p:nvSpPr>
          <p:cNvPr id="9" name="Texto Explicativo 3 8"/>
          <p:cNvSpPr/>
          <p:nvPr/>
        </p:nvSpPr>
        <p:spPr>
          <a:xfrm>
            <a:off x="5103832" y="3496816"/>
            <a:ext cx="2808312" cy="612648"/>
          </a:xfrm>
          <a:prstGeom prst="borderCallout3">
            <a:avLst>
              <a:gd name="adj1" fmla="val 48601"/>
              <a:gd name="adj2" fmla="val -1007"/>
              <a:gd name="adj3" fmla="val 48600"/>
              <a:gd name="adj4" fmla="val -22637"/>
              <a:gd name="adj5" fmla="val -345274"/>
              <a:gd name="adj6" fmla="val -23993"/>
              <a:gd name="adj7" fmla="val -350968"/>
              <a:gd name="adj8" fmla="val -9419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Apoio </a:t>
            </a:r>
            <a:r>
              <a:rPr lang="pt-BR" dirty="0" smtClean="0"/>
              <a:t>que confirmou o voto</a:t>
            </a:r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899592" y="3573016"/>
            <a:ext cx="2664296" cy="20882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Esse bloco só aparecerá quando houver confirmação de voto para o Profissional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939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02136" y="96019"/>
            <a:ext cx="8753812" cy="276999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sz="1200" dirty="0" smtClean="0"/>
              <a:t>Bloco 5: Informações do Voto em Separado</a:t>
            </a:r>
            <a:endParaRPr lang="pt-BR" sz="12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102136" y="459858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Quando o voto for em Separado o bloco abaixo será exibido.</a:t>
            </a:r>
            <a:endParaRPr lang="pt-BR" sz="1200" b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84" y="782338"/>
            <a:ext cx="8759864" cy="389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02136" y="1268760"/>
            <a:ext cx="78488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Note que os campos estão </a:t>
            </a:r>
            <a:r>
              <a:rPr lang="pt-BR" sz="1200" b="1" dirty="0" smtClean="0"/>
              <a:t>desabilitados</a:t>
            </a:r>
            <a:r>
              <a:rPr lang="pt-BR" sz="1200" dirty="0" smtClean="0"/>
              <a:t> e o fundo está em </a:t>
            </a:r>
            <a:r>
              <a:rPr lang="pt-BR" sz="1200" b="1" dirty="0" smtClean="0"/>
              <a:t>amarelo.</a:t>
            </a:r>
          </a:p>
          <a:p>
            <a:r>
              <a:rPr lang="pt-BR" sz="1200" dirty="0" smtClean="0"/>
              <a:t>Isso acontece, pois a liberação dos votos em separado será feita pela CER.</a:t>
            </a:r>
          </a:p>
          <a:p>
            <a:endParaRPr lang="pt-BR" sz="1200" dirty="0"/>
          </a:p>
          <a:p>
            <a:r>
              <a:rPr lang="pt-BR" sz="1200" dirty="0" smtClean="0"/>
              <a:t>Neste momento, o </a:t>
            </a:r>
            <a:r>
              <a:rPr lang="pt-BR" sz="1200" dirty="0" smtClean="0"/>
              <a:t>Apoio </a:t>
            </a:r>
            <a:r>
              <a:rPr lang="pt-BR" sz="1200" dirty="0" smtClean="0"/>
              <a:t>entrará em contato com a CER informando o ocorrido e solicitando a liberação para o </a:t>
            </a:r>
            <a:r>
              <a:rPr lang="pt-BR" sz="1200" b="1" dirty="0" smtClean="0"/>
              <a:t>Voto em Separado.</a:t>
            </a:r>
          </a:p>
          <a:p>
            <a:endParaRPr lang="pt-BR" sz="1200" b="1" dirty="0" smtClean="0"/>
          </a:p>
          <a:p>
            <a:r>
              <a:rPr lang="pt-BR" sz="1200" dirty="0" smtClean="0"/>
              <a:t>Depois de liberado, pela CER, o bloco passa a exibir a seguinte tela</a:t>
            </a:r>
            <a:endParaRPr lang="pt-BR" sz="1200" dirty="0"/>
          </a:p>
        </p:txBody>
      </p:sp>
      <p:grpSp>
        <p:nvGrpSpPr>
          <p:cNvPr id="8" name="Grupo 7"/>
          <p:cNvGrpSpPr/>
          <p:nvPr/>
        </p:nvGrpSpPr>
        <p:grpSpPr>
          <a:xfrm>
            <a:off x="94596" y="2662228"/>
            <a:ext cx="8767404" cy="1294497"/>
            <a:chOff x="94596" y="2662228"/>
            <a:chExt cx="8767404" cy="1294497"/>
          </a:xfrm>
        </p:grpSpPr>
        <p:pic>
          <p:nvPicPr>
            <p:cNvPr id="1126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136" y="2662228"/>
              <a:ext cx="8759864" cy="363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CaixaDeTexto 9"/>
            <p:cNvSpPr txBox="1"/>
            <p:nvPr/>
          </p:nvSpPr>
          <p:spPr>
            <a:xfrm>
              <a:off x="94596" y="3125728"/>
              <a:ext cx="784887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 smtClean="0"/>
                <a:t>O ‘Voto em separado’ passa a apresentar marcação        e o motivo do Voto em separado fica preenchido com o motivo escolhido pela CER.</a:t>
              </a:r>
            </a:p>
            <a:p>
              <a:endParaRPr lang="pt-BR" sz="1200" dirty="0"/>
            </a:p>
            <a:p>
              <a:r>
                <a:rPr lang="pt-BR" sz="1200" dirty="0" smtClean="0"/>
                <a:t>Nesse momento, o botão de ‘Voto em Separado’ também fica habilitado.</a:t>
              </a:r>
              <a:endParaRPr lang="pt-BR" sz="1200" dirty="0"/>
            </a:p>
          </p:txBody>
        </p:sp>
        <p:pic>
          <p:nvPicPr>
            <p:cNvPr id="11269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9872" y="3198504"/>
              <a:ext cx="171450" cy="161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upo 8"/>
          <p:cNvGrpSpPr/>
          <p:nvPr/>
        </p:nvGrpSpPr>
        <p:grpSpPr>
          <a:xfrm>
            <a:off x="102136" y="4221088"/>
            <a:ext cx="8759864" cy="2304256"/>
            <a:chOff x="102136" y="4221088"/>
            <a:chExt cx="8759864" cy="2304256"/>
          </a:xfrm>
        </p:grpSpPr>
        <p:sp>
          <p:nvSpPr>
            <p:cNvPr id="15" name="Retângulo 14"/>
            <p:cNvSpPr/>
            <p:nvPr/>
          </p:nvSpPr>
          <p:spPr>
            <a:xfrm>
              <a:off x="102136" y="4221088"/>
              <a:ext cx="8759864" cy="230425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/>
                <a:t>Não é necessário ficar esperando a liberação da CER. Você pode dar continuidade consultando outros profissionais. </a:t>
              </a:r>
            </a:p>
            <a:p>
              <a:pPr algn="ctr"/>
              <a:endParaRPr lang="pt-BR" dirty="0"/>
            </a:p>
            <a:p>
              <a:pPr algn="ctr"/>
              <a:r>
                <a:rPr lang="pt-BR" dirty="0" smtClean="0"/>
                <a:t>Nesse caso, clique em                        para efetuar uma nova pesquisa.</a:t>
              </a:r>
            </a:p>
            <a:p>
              <a:pPr algn="ctr"/>
              <a:endParaRPr lang="pt-BR" dirty="0"/>
            </a:p>
            <a:p>
              <a:pPr algn="ctr"/>
              <a:r>
                <a:rPr lang="pt-BR" dirty="0" smtClean="0"/>
                <a:t> Ao pesquisar novamente,  o Voto do profissional estará liberado.</a:t>
              </a:r>
              <a:endParaRPr lang="pt-BR" dirty="0"/>
            </a:p>
          </p:txBody>
        </p:sp>
        <p:pic>
          <p:nvPicPr>
            <p:cNvPr id="11270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5876" y="5445224"/>
              <a:ext cx="1028700" cy="216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9605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04076" y="116632"/>
            <a:ext cx="7848872" cy="276999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sz="1200" dirty="0" smtClean="0"/>
              <a:t>Bloco 6: Botões de Ação</a:t>
            </a:r>
            <a:endParaRPr lang="pt-BR" sz="12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99542" y="548680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Esse bloco tem alguns botões</a:t>
            </a:r>
            <a:endParaRPr lang="pt-BR" sz="12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42" y="1052736"/>
            <a:ext cx="100965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42" y="1772816"/>
            <a:ext cx="20574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42" y="2564904"/>
            <a:ext cx="153352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42" y="3432746"/>
            <a:ext cx="1104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ixaDeTexto 9"/>
          <p:cNvSpPr txBox="1"/>
          <p:nvPr/>
        </p:nvSpPr>
        <p:spPr>
          <a:xfrm>
            <a:off x="99542" y="1412775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Só fica habilitado para profissionais aptos e que estão votando em uma mesa da mesma seção em que ele foi habilitado.</a:t>
            </a:r>
            <a:endParaRPr lang="pt-BR" sz="1200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99542" y="2115716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Só fica habilitado após a CER liberar o ‘Voto em Separado’.</a:t>
            </a:r>
            <a:endParaRPr lang="pt-BR" sz="1200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99542" y="2951178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Só fica habilitado se o profissional já tiver o voto em separado incluído e só pode ser executado na mesma mesa.</a:t>
            </a:r>
            <a:endParaRPr lang="pt-BR" sz="1200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99542" y="3835896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Sempre habilitado, serve para cancelar a consulta atual e limpar a tela</a:t>
            </a:r>
            <a:r>
              <a:rPr lang="pt-BR" sz="1200" dirty="0"/>
              <a:t> </a:t>
            </a:r>
            <a:r>
              <a:rPr lang="pt-BR" sz="1200" dirty="0" smtClean="0"/>
              <a:t>para uma nova consulta.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394770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145766" y="5991572"/>
            <a:ext cx="8352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Se não houver qualquer dúvida quanto a identificação do Profissional. Clique em</a:t>
            </a:r>
            <a:endParaRPr lang="pt-BR" sz="1200" dirty="0"/>
          </a:p>
        </p:txBody>
      </p:sp>
      <p:grpSp>
        <p:nvGrpSpPr>
          <p:cNvPr id="2" name="Grupo 1"/>
          <p:cNvGrpSpPr/>
          <p:nvPr/>
        </p:nvGrpSpPr>
        <p:grpSpPr>
          <a:xfrm>
            <a:off x="962167" y="-13559"/>
            <a:ext cx="7140282" cy="6143138"/>
            <a:chOff x="99542" y="116632"/>
            <a:chExt cx="7140282" cy="6143138"/>
          </a:xfrm>
        </p:grpSpPr>
        <p:sp>
          <p:nvSpPr>
            <p:cNvPr id="4" name="CaixaDeTexto 3"/>
            <p:cNvSpPr txBox="1"/>
            <p:nvPr/>
          </p:nvSpPr>
          <p:spPr>
            <a:xfrm>
              <a:off x="104076" y="116632"/>
              <a:ext cx="7135748" cy="276999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pt-BR" sz="1200" dirty="0" smtClean="0"/>
                <a:t>Caso 1: Profissional Apto, votando na seção Habilitada.</a:t>
              </a:r>
              <a:endParaRPr lang="pt-BR" sz="1200" dirty="0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99542" y="548680"/>
              <a:ext cx="70647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 smtClean="0"/>
                <a:t>Ao pesquisar o profissional aparecerá a seguinte tela.</a:t>
              </a:r>
              <a:endParaRPr lang="pt-BR" sz="1200" dirty="0"/>
            </a:p>
          </p:txBody>
        </p:sp>
        <p:pic>
          <p:nvPicPr>
            <p:cNvPr id="1331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5190" y="5993070"/>
              <a:ext cx="809625" cy="26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488" y="825678"/>
              <a:ext cx="7135336" cy="512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8080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8" y="562301"/>
            <a:ext cx="5901912" cy="4215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1477028" y="285302"/>
            <a:ext cx="4168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Clicando em                          a seguinte tela será exibida:</a:t>
            </a:r>
            <a:endParaRPr lang="pt-BR" sz="12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80" y="285302"/>
            <a:ext cx="80962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o Explicativo 2 3"/>
          <p:cNvSpPr/>
          <p:nvPr/>
        </p:nvSpPr>
        <p:spPr>
          <a:xfrm>
            <a:off x="4283968" y="3501008"/>
            <a:ext cx="2160240" cy="576064"/>
          </a:xfrm>
          <a:prstGeom prst="borderCallout2">
            <a:avLst>
              <a:gd name="adj1" fmla="val 50496"/>
              <a:gd name="adj2" fmla="val -925"/>
              <a:gd name="adj3" fmla="val 54465"/>
              <a:gd name="adj4" fmla="val -112259"/>
              <a:gd name="adj5" fmla="val -35650"/>
              <a:gd name="adj6" fmla="val -1115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Clique aqui para Confirmar o Voto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199122" y="5026873"/>
            <a:ext cx="3096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Confirme o voto clicando em </a:t>
            </a:r>
            <a:endParaRPr lang="pt-BR" sz="1200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037172"/>
            <a:ext cx="80962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38" y="5301208"/>
            <a:ext cx="328612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5110708"/>
            <a:ext cx="3590925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ixaDeTexto 11"/>
          <p:cNvSpPr txBox="1"/>
          <p:nvPr/>
        </p:nvSpPr>
        <p:spPr>
          <a:xfrm>
            <a:off x="5081429" y="4831382"/>
            <a:ext cx="3672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Após isso, aparecerá a mensagem abaixo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161051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66584"/>
            <a:ext cx="8000578" cy="5727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ixaDeTexto 7"/>
          <p:cNvSpPr txBox="1"/>
          <p:nvPr/>
        </p:nvSpPr>
        <p:spPr>
          <a:xfrm>
            <a:off x="521236" y="260648"/>
            <a:ext cx="3672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Tela após a confirmação do Voto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289943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4076" y="116632"/>
            <a:ext cx="8958276" cy="276999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sz="1200" dirty="0" smtClean="0"/>
              <a:t>Caso 2: Profissional Apto, sem endereço em SP (VOTO EM SEPARADO)</a:t>
            </a:r>
            <a:endParaRPr lang="pt-BR" sz="12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99542" y="510620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Ao pesquisar o profissional a seguinte tela surgirá.</a:t>
            </a:r>
            <a:endParaRPr lang="pt-BR" sz="12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16" y="980728"/>
            <a:ext cx="7117432" cy="5083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o Explicativo 1 3"/>
          <p:cNvSpPr/>
          <p:nvPr/>
        </p:nvSpPr>
        <p:spPr>
          <a:xfrm>
            <a:off x="3491880" y="991424"/>
            <a:ext cx="1440160" cy="612648"/>
          </a:xfrm>
          <a:prstGeom prst="borderCallout1">
            <a:avLst>
              <a:gd name="adj1" fmla="val 51088"/>
              <a:gd name="adj2" fmla="val -396"/>
              <a:gd name="adj3" fmla="val 164739"/>
              <a:gd name="adj4" fmla="val -127752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Seção da Mesa</a:t>
            </a:r>
            <a:endParaRPr lang="pt-BR" dirty="0"/>
          </a:p>
        </p:txBody>
      </p:sp>
      <p:sp>
        <p:nvSpPr>
          <p:cNvPr id="6" name="Texto Explicativo 1 5"/>
          <p:cNvSpPr/>
          <p:nvPr/>
        </p:nvSpPr>
        <p:spPr>
          <a:xfrm>
            <a:off x="4211960" y="2996952"/>
            <a:ext cx="2448272" cy="612648"/>
          </a:xfrm>
          <a:prstGeom prst="borderCallout1">
            <a:avLst>
              <a:gd name="adj1" fmla="val 49845"/>
              <a:gd name="adj2" fmla="val 70"/>
              <a:gd name="adj3" fmla="val 83893"/>
              <a:gd name="adj4" fmla="val -93018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Seção habilitada para o profissional</a:t>
            </a:r>
            <a:endParaRPr lang="pt-BR" dirty="0"/>
          </a:p>
        </p:txBody>
      </p:sp>
      <p:cxnSp>
        <p:nvCxnSpPr>
          <p:cNvPr id="7" name="Conector reto 6"/>
          <p:cNvCxnSpPr/>
          <p:nvPr/>
        </p:nvCxnSpPr>
        <p:spPr>
          <a:xfrm>
            <a:off x="4211960" y="3955916"/>
            <a:ext cx="1224136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o Explicativo 1 8"/>
          <p:cNvSpPr/>
          <p:nvPr/>
        </p:nvSpPr>
        <p:spPr>
          <a:xfrm>
            <a:off x="3683732" y="4797152"/>
            <a:ext cx="3264532" cy="612648"/>
          </a:xfrm>
          <a:prstGeom prst="borderCallout1">
            <a:avLst>
              <a:gd name="adj1" fmla="val 93"/>
              <a:gd name="adj2" fmla="val 50180"/>
              <a:gd name="adj3" fmla="val -91480"/>
              <a:gd name="adj4" fmla="val 41048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Bloco Voto em Separado. Aguardando liberação da CER</a:t>
            </a:r>
            <a:endParaRPr lang="pt-BR" dirty="0"/>
          </a:p>
        </p:txBody>
      </p:sp>
      <p:sp>
        <p:nvSpPr>
          <p:cNvPr id="8" name="Retângulo 7"/>
          <p:cNvSpPr/>
          <p:nvPr/>
        </p:nvSpPr>
        <p:spPr>
          <a:xfrm>
            <a:off x="7334160" y="4912480"/>
            <a:ext cx="1728192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/>
              <a:t>Neste momento o Apoio deve entrar em contato com a CER para solicitar a liberação do Voto em Separado.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294589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/>
          <p:cNvGrpSpPr/>
          <p:nvPr/>
        </p:nvGrpSpPr>
        <p:grpSpPr>
          <a:xfrm>
            <a:off x="1077647" y="106897"/>
            <a:ext cx="6988706" cy="6644206"/>
            <a:chOff x="426036" y="101756"/>
            <a:chExt cx="6988706" cy="6644206"/>
          </a:xfrm>
        </p:grpSpPr>
        <p:pic>
          <p:nvPicPr>
            <p:cNvPr id="1741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036" y="371591"/>
              <a:ext cx="6958558" cy="4961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CaixaDeTexto 2"/>
            <p:cNvSpPr txBox="1"/>
            <p:nvPr/>
          </p:nvSpPr>
          <p:spPr>
            <a:xfrm>
              <a:off x="456184" y="101756"/>
              <a:ext cx="69585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 smtClean="0"/>
                <a:t>Tela após a liberação da CER para o Voto em Separado.</a:t>
              </a:r>
              <a:endParaRPr lang="pt-BR" sz="1200" dirty="0"/>
            </a:p>
          </p:txBody>
        </p:sp>
        <p:sp>
          <p:nvSpPr>
            <p:cNvPr id="4" name="Texto Explicativo 1 3"/>
            <p:cNvSpPr/>
            <p:nvPr/>
          </p:nvSpPr>
          <p:spPr>
            <a:xfrm>
              <a:off x="3786240" y="4169723"/>
              <a:ext cx="3264532" cy="612648"/>
            </a:xfrm>
            <a:prstGeom prst="borderCallout1">
              <a:avLst>
                <a:gd name="adj1" fmla="val 93"/>
                <a:gd name="adj2" fmla="val 50180"/>
                <a:gd name="adj3" fmla="val -102674"/>
                <a:gd name="adj4" fmla="val 44783"/>
              </a:avLst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/>
                <a:t>Bloco Voto em Separado já liberado pela CER</a:t>
              </a:r>
              <a:endParaRPr lang="pt-BR" dirty="0"/>
            </a:p>
          </p:txBody>
        </p:sp>
        <p:sp>
          <p:nvSpPr>
            <p:cNvPr id="5" name="Texto Explicativo 1 4"/>
            <p:cNvSpPr/>
            <p:nvPr/>
          </p:nvSpPr>
          <p:spPr>
            <a:xfrm>
              <a:off x="456184" y="4158263"/>
              <a:ext cx="2994188" cy="846228"/>
            </a:xfrm>
            <a:prstGeom prst="borderCallout1">
              <a:avLst>
                <a:gd name="adj1" fmla="val 93"/>
                <a:gd name="adj2" fmla="val 50180"/>
                <a:gd name="adj3" fmla="val -32853"/>
                <a:gd name="adj4" fmla="val 65507"/>
              </a:avLst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/>
                <a:t>Botão habilitado para concluir o Voto em Separado. Clique aqui para Concluir.</a:t>
              </a:r>
              <a:endParaRPr lang="pt-BR" dirty="0"/>
            </a:p>
          </p:txBody>
        </p:sp>
        <p:pic>
          <p:nvPicPr>
            <p:cNvPr id="1741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036" y="5764913"/>
              <a:ext cx="3203336" cy="978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CaixaDeTexto 6"/>
            <p:cNvSpPr txBox="1"/>
            <p:nvPr/>
          </p:nvSpPr>
          <p:spPr>
            <a:xfrm>
              <a:off x="426036" y="5473026"/>
              <a:ext cx="30963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 smtClean="0"/>
                <a:t>Confirme o voto clicando em </a:t>
              </a:r>
              <a:endParaRPr lang="pt-BR" sz="1200" dirty="0"/>
            </a:p>
          </p:txBody>
        </p:sp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0642" y="5483325"/>
              <a:ext cx="809625" cy="26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6282" y="5658393"/>
              <a:ext cx="2808312" cy="1087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CaixaDeTexto 9"/>
            <p:cNvSpPr txBox="1"/>
            <p:nvPr/>
          </p:nvSpPr>
          <p:spPr>
            <a:xfrm>
              <a:off x="4515282" y="5432494"/>
              <a:ext cx="28388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 smtClean="0"/>
                <a:t>Após isso, aparecerá a mensagem abaixo</a:t>
              </a:r>
              <a:endParaRPr lang="pt-BR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9562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870" y="620688"/>
            <a:ext cx="7299548" cy="5193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521236" y="260648"/>
            <a:ext cx="3672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Tela após a confirmação do Voto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46541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211535" y="707931"/>
            <a:ext cx="8720930" cy="5442139"/>
            <a:chOff x="99542" y="116632"/>
            <a:chExt cx="8720930" cy="5442139"/>
          </a:xfrm>
        </p:grpSpPr>
        <p:sp>
          <p:nvSpPr>
            <p:cNvPr id="2" name="CaixaDeTexto 1"/>
            <p:cNvSpPr txBox="1"/>
            <p:nvPr/>
          </p:nvSpPr>
          <p:spPr>
            <a:xfrm>
              <a:off x="104076" y="116632"/>
              <a:ext cx="8716396" cy="276999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pt-BR" sz="1200" dirty="0" smtClean="0"/>
                <a:t>Caso 3: Profissional  não apto</a:t>
              </a:r>
              <a:endParaRPr lang="pt-BR" sz="1200" dirty="0"/>
            </a:p>
          </p:txBody>
        </p:sp>
        <p:sp>
          <p:nvSpPr>
            <p:cNvPr id="3" name="CaixaDeTexto 2"/>
            <p:cNvSpPr txBox="1"/>
            <p:nvPr/>
          </p:nvSpPr>
          <p:spPr>
            <a:xfrm>
              <a:off x="99542" y="510620"/>
              <a:ext cx="78488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 smtClean="0"/>
                <a:t>Ao pesquisar o profissional aparecerá a seguinte tela:</a:t>
              </a:r>
              <a:endParaRPr lang="pt-BR" sz="1200" dirty="0"/>
            </a:p>
          </p:txBody>
        </p:sp>
        <p:pic>
          <p:nvPicPr>
            <p:cNvPr id="1945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19" y="769695"/>
              <a:ext cx="6704706" cy="4789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o Explicativo 1 4"/>
            <p:cNvSpPr/>
            <p:nvPr/>
          </p:nvSpPr>
          <p:spPr>
            <a:xfrm>
              <a:off x="3683732" y="4178408"/>
              <a:ext cx="3264532" cy="612648"/>
            </a:xfrm>
            <a:prstGeom prst="borderCallout1">
              <a:avLst>
                <a:gd name="adj1" fmla="val 93"/>
                <a:gd name="adj2" fmla="val 50180"/>
                <a:gd name="adj3" fmla="val -102674"/>
                <a:gd name="adj4" fmla="val 44783"/>
              </a:avLst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/>
                <a:t>Bloco Voto em Separado aguardando a liberação da CER</a:t>
              </a:r>
              <a:endParaRPr lang="pt-BR" dirty="0"/>
            </a:p>
          </p:txBody>
        </p:sp>
        <p:cxnSp>
          <p:nvCxnSpPr>
            <p:cNvPr id="6" name="Conector reto 5"/>
            <p:cNvCxnSpPr/>
            <p:nvPr/>
          </p:nvCxnSpPr>
          <p:spPr>
            <a:xfrm>
              <a:off x="3477972" y="3323084"/>
              <a:ext cx="301940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9" name="Retângulo 8"/>
            <p:cNvSpPr/>
            <p:nvPr/>
          </p:nvSpPr>
          <p:spPr>
            <a:xfrm>
              <a:off x="6948264" y="787618"/>
              <a:ext cx="1872208" cy="22813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dirty="0" smtClean="0"/>
                <a:t>Caso o profissional, não apto, enquadrar-se em um dos motivos que permita </a:t>
              </a:r>
              <a:r>
                <a:rPr lang="pt-BR" sz="1400" dirty="0" smtClean="0"/>
                <a:t>Voto </a:t>
              </a:r>
              <a:r>
                <a:rPr lang="pt-BR" sz="1400" dirty="0" smtClean="0"/>
                <a:t>em </a:t>
              </a:r>
              <a:r>
                <a:rPr lang="pt-BR" sz="1400" dirty="0" smtClean="0"/>
                <a:t>Separado</a:t>
              </a:r>
              <a:r>
                <a:rPr lang="pt-BR" sz="1400" dirty="0" smtClean="0"/>
                <a:t>, o Apoio deve entrar em contato com a CER para solicitar a liberação do voto.</a:t>
              </a:r>
              <a:endParaRPr lang="pt-BR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4328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8296239" cy="4601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395536" y="260648"/>
            <a:ext cx="1598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TELA DE LOGIN</a:t>
            </a:r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539552" y="790403"/>
            <a:ext cx="8296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Caso o mesário esteja alocado para mais de uma mesa, surgirá a opção para escolher qual mesa ele deseja acessar.</a:t>
            </a:r>
            <a:endParaRPr lang="pt-BR" dirty="0"/>
          </a:p>
        </p:txBody>
      </p:sp>
      <p:sp>
        <p:nvSpPr>
          <p:cNvPr id="4" name="Texto Explicativo 1 3"/>
          <p:cNvSpPr/>
          <p:nvPr/>
        </p:nvSpPr>
        <p:spPr>
          <a:xfrm>
            <a:off x="611560" y="4869160"/>
            <a:ext cx="1944216" cy="576064"/>
          </a:xfrm>
          <a:prstGeom prst="borderCallout1">
            <a:avLst>
              <a:gd name="adj1" fmla="val 48781"/>
              <a:gd name="adj2" fmla="val 105240"/>
              <a:gd name="adj3" fmla="val 143961"/>
              <a:gd name="adj4" fmla="val 144825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Escolha a Mesa que deseja acessar</a:t>
            </a:r>
            <a:endParaRPr lang="pt-BR" dirty="0"/>
          </a:p>
        </p:txBody>
      </p:sp>
      <p:sp>
        <p:nvSpPr>
          <p:cNvPr id="8" name="Texto Explicativo 1 7"/>
          <p:cNvSpPr/>
          <p:nvPr/>
        </p:nvSpPr>
        <p:spPr>
          <a:xfrm>
            <a:off x="611560" y="5805264"/>
            <a:ext cx="1944216" cy="576064"/>
          </a:xfrm>
          <a:prstGeom prst="borderCallout1">
            <a:avLst>
              <a:gd name="adj1" fmla="val 48781"/>
              <a:gd name="adj2" fmla="val 105240"/>
              <a:gd name="adj3" fmla="val 55300"/>
              <a:gd name="adj4" fmla="val 17406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Depois clique no botão [OK</a:t>
            </a:r>
            <a:r>
              <a:rPr lang="pt-BR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14448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223276" y="109261"/>
            <a:ext cx="41463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Tela após a liberação da CER para o Voto em Separado.</a:t>
            </a:r>
            <a:endParaRPr lang="pt-BR" sz="1200" dirty="0"/>
          </a:p>
        </p:txBody>
      </p:sp>
      <p:grpSp>
        <p:nvGrpSpPr>
          <p:cNvPr id="2" name="Grupo 1"/>
          <p:cNvGrpSpPr/>
          <p:nvPr/>
        </p:nvGrpSpPr>
        <p:grpSpPr>
          <a:xfrm>
            <a:off x="1193128" y="415276"/>
            <a:ext cx="6757744" cy="6337119"/>
            <a:chOff x="323528" y="415276"/>
            <a:chExt cx="6757744" cy="6337119"/>
          </a:xfrm>
        </p:grpSpPr>
        <p:pic>
          <p:nvPicPr>
            <p:cNvPr id="2048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3676" y="415276"/>
              <a:ext cx="6725341" cy="4792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o Explicativo 1 4"/>
            <p:cNvSpPr/>
            <p:nvPr/>
          </p:nvSpPr>
          <p:spPr>
            <a:xfrm>
              <a:off x="395536" y="3777228"/>
              <a:ext cx="2994188" cy="846228"/>
            </a:xfrm>
            <a:prstGeom prst="borderCallout1">
              <a:avLst>
                <a:gd name="adj1" fmla="val 93"/>
                <a:gd name="adj2" fmla="val 50180"/>
                <a:gd name="adj3" fmla="val -32853"/>
                <a:gd name="adj4" fmla="val 65507"/>
              </a:avLst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/>
                <a:t>Botão habilitado para concluir o Voto em Separado. Clique aqui para Concluir.</a:t>
              </a:r>
              <a:endParaRPr lang="pt-BR" dirty="0"/>
            </a:p>
          </p:txBody>
        </p:sp>
        <p:sp>
          <p:nvSpPr>
            <p:cNvPr id="6" name="Texto Explicativo 1 5"/>
            <p:cNvSpPr/>
            <p:nvPr/>
          </p:nvSpPr>
          <p:spPr>
            <a:xfrm>
              <a:off x="3683732" y="3777228"/>
              <a:ext cx="3264532" cy="612648"/>
            </a:xfrm>
            <a:prstGeom prst="borderCallout1">
              <a:avLst>
                <a:gd name="adj1" fmla="val 93"/>
                <a:gd name="adj2" fmla="val 50180"/>
                <a:gd name="adj3" fmla="val -102674"/>
                <a:gd name="adj4" fmla="val 44783"/>
              </a:avLst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/>
                <a:t>Bloco Voto em Separado já liberado pela CER</a:t>
              </a:r>
              <a:endParaRPr lang="pt-BR" dirty="0"/>
            </a:p>
          </p:txBody>
        </p:sp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5773598"/>
              <a:ext cx="3203336" cy="978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CaixaDeTexto 7"/>
            <p:cNvSpPr txBox="1"/>
            <p:nvPr/>
          </p:nvSpPr>
          <p:spPr>
            <a:xfrm>
              <a:off x="323528" y="5481711"/>
              <a:ext cx="30963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 smtClean="0"/>
                <a:t>Confirme o voto clicando em </a:t>
              </a:r>
              <a:endParaRPr lang="pt-BR" sz="1200" dirty="0"/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8134" y="5492010"/>
              <a:ext cx="809625" cy="26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2960" y="5626261"/>
              <a:ext cx="2808312" cy="1087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CaixaDeTexto 10"/>
            <p:cNvSpPr txBox="1"/>
            <p:nvPr/>
          </p:nvSpPr>
          <p:spPr>
            <a:xfrm>
              <a:off x="4211960" y="5400362"/>
              <a:ext cx="28670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 smtClean="0"/>
                <a:t>Após isso, aparecerá a mensagem abaixo</a:t>
              </a:r>
              <a:endParaRPr lang="pt-BR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1973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7683971" cy="5494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521236" y="260648"/>
            <a:ext cx="3672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Tela após a confirmação do Voto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146091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8460432" cy="60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251520" y="112838"/>
            <a:ext cx="1656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TELA PRINCIPAL</a:t>
            </a:r>
            <a:endParaRPr lang="pt-BR" dirty="0"/>
          </a:p>
        </p:txBody>
      </p:sp>
      <p:sp>
        <p:nvSpPr>
          <p:cNvPr id="4" name="Texto Explicativo 3 3"/>
          <p:cNvSpPr/>
          <p:nvPr/>
        </p:nvSpPr>
        <p:spPr>
          <a:xfrm>
            <a:off x="460480" y="5445224"/>
            <a:ext cx="4021256" cy="612648"/>
          </a:xfrm>
          <a:prstGeom prst="borderCallout3">
            <a:avLst>
              <a:gd name="adj1" fmla="val -588973"/>
              <a:gd name="adj2" fmla="val -5437"/>
              <a:gd name="adj3" fmla="val -570690"/>
              <a:gd name="adj4" fmla="val -8585"/>
              <a:gd name="adj5" fmla="val 27316"/>
              <a:gd name="adj6" fmla="val -8165"/>
              <a:gd name="adj7" fmla="val 49766"/>
              <a:gd name="adj8" fmla="val -60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Primeira Linha: Dados do </a:t>
            </a:r>
            <a:r>
              <a:rPr lang="pt-BR" dirty="0" smtClean="0"/>
              <a:t>Apoio</a:t>
            </a:r>
            <a:endParaRPr lang="pt-BR" dirty="0" smtClean="0"/>
          </a:p>
          <a:p>
            <a:pPr algn="ctr"/>
            <a:r>
              <a:rPr lang="pt-BR" dirty="0" smtClean="0"/>
              <a:t>Segunda Linha: Dados da Mesa</a:t>
            </a:r>
            <a:endParaRPr lang="pt-BR" dirty="0"/>
          </a:p>
        </p:txBody>
      </p:sp>
      <p:sp>
        <p:nvSpPr>
          <p:cNvPr id="7" name="Texto Explicativo 3 6"/>
          <p:cNvSpPr/>
          <p:nvPr/>
        </p:nvSpPr>
        <p:spPr>
          <a:xfrm>
            <a:off x="4563556" y="3140968"/>
            <a:ext cx="4021256" cy="1398800"/>
          </a:xfrm>
          <a:prstGeom prst="borderCallout3">
            <a:avLst>
              <a:gd name="adj1" fmla="val -85656"/>
              <a:gd name="adj2" fmla="val 52742"/>
              <a:gd name="adj3" fmla="val -85462"/>
              <a:gd name="adj4" fmla="val 49185"/>
              <a:gd name="adj5" fmla="val -61429"/>
              <a:gd name="adj6" fmla="val 49605"/>
              <a:gd name="adj7" fmla="val -4019"/>
              <a:gd name="adj8" fmla="val 5020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Status da Mesa:</a:t>
            </a:r>
          </a:p>
          <a:p>
            <a:pPr algn="ctr"/>
            <a:r>
              <a:rPr lang="pt-BR" dirty="0" smtClean="0">
                <a:solidFill>
                  <a:srgbClr val="0000FF"/>
                </a:solidFill>
              </a:rPr>
              <a:t>Habilitada</a:t>
            </a:r>
            <a:r>
              <a:rPr lang="pt-BR" dirty="0" smtClean="0"/>
              <a:t> – </a:t>
            </a:r>
            <a:r>
              <a:rPr lang="pt-BR" dirty="0" smtClean="0">
                <a:solidFill>
                  <a:srgbClr val="0000FF"/>
                </a:solidFill>
              </a:rPr>
              <a:t>Aberta</a:t>
            </a:r>
          </a:p>
          <a:p>
            <a:pPr algn="ctr"/>
            <a:r>
              <a:rPr lang="pt-BR" dirty="0" smtClean="0">
                <a:solidFill>
                  <a:srgbClr val="FF0000"/>
                </a:solidFill>
              </a:rPr>
              <a:t>Desabilitada</a:t>
            </a:r>
            <a:r>
              <a:rPr lang="pt-BR" dirty="0" smtClean="0"/>
              <a:t> – </a:t>
            </a:r>
            <a:r>
              <a:rPr lang="pt-BR" dirty="0" smtClean="0">
                <a:solidFill>
                  <a:srgbClr val="0000FF"/>
                </a:solidFill>
              </a:rPr>
              <a:t>Aberta</a:t>
            </a:r>
          </a:p>
          <a:p>
            <a:pPr algn="ctr"/>
            <a:r>
              <a:rPr lang="pt-BR" dirty="0" smtClean="0">
                <a:solidFill>
                  <a:srgbClr val="0000FF"/>
                </a:solidFill>
              </a:rPr>
              <a:t>Habilitada</a:t>
            </a:r>
            <a:r>
              <a:rPr lang="pt-BR" dirty="0" smtClean="0"/>
              <a:t> - </a:t>
            </a:r>
            <a:r>
              <a:rPr lang="pt-BR" dirty="0" smtClean="0">
                <a:solidFill>
                  <a:srgbClr val="FF0000"/>
                </a:solidFill>
              </a:rPr>
              <a:t>Fechada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8" name="Texto Explicativo 3 7"/>
          <p:cNvSpPr/>
          <p:nvPr/>
        </p:nvSpPr>
        <p:spPr>
          <a:xfrm>
            <a:off x="563247" y="3704677"/>
            <a:ext cx="2928633" cy="612648"/>
          </a:xfrm>
          <a:prstGeom prst="borderCallout3">
            <a:avLst>
              <a:gd name="adj1" fmla="val -204409"/>
              <a:gd name="adj2" fmla="val 5011"/>
              <a:gd name="adj3" fmla="val -203606"/>
              <a:gd name="adj4" fmla="val 5755"/>
              <a:gd name="adj5" fmla="val -85633"/>
              <a:gd name="adj6" fmla="val 31373"/>
              <a:gd name="adj7" fmla="val -16121"/>
              <a:gd name="adj8" fmla="val 4917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Menu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1459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51520" y="11283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MENU</a:t>
            </a:r>
            <a:endParaRPr lang="pt-BR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995" y="931750"/>
            <a:ext cx="59055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 Explicativo 3 2"/>
          <p:cNvSpPr/>
          <p:nvPr/>
        </p:nvSpPr>
        <p:spPr>
          <a:xfrm>
            <a:off x="755576" y="4055862"/>
            <a:ext cx="3456384" cy="612648"/>
          </a:xfrm>
          <a:prstGeom prst="borderCallout3">
            <a:avLst>
              <a:gd name="adj1" fmla="val 47357"/>
              <a:gd name="adj2" fmla="val -1278"/>
              <a:gd name="adj3" fmla="val 47357"/>
              <a:gd name="adj4" fmla="val -8290"/>
              <a:gd name="adj5" fmla="val -433582"/>
              <a:gd name="adj6" fmla="val -8730"/>
              <a:gd name="adj7" fmla="val -436788"/>
              <a:gd name="adj8" fmla="val 3289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/>
              <a:t>Cadastro de Fiscal de Candidato</a:t>
            </a:r>
          </a:p>
        </p:txBody>
      </p:sp>
      <p:sp>
        <p:nvSpPr>
          <p:cNvPr id="18" name="Texto Explicativo 3 17"/>
          <p:cNvSpPr/>
          <p:nvPr/>
        </p:nvSpPr>
        <p:spPr>
          <a:xfrm>
            <a:off x="1331640" y="2996192"/>
            <a:ext cx="3456384" cy="612648"/>
          </a:xfrm>
          <a:prstGeom prst="borderCallout3">
            <a:avLst>
              <a:gd name="adj1" fmla="val -3638"/>
              <a:gd name="adj2" fmla="val 49649"/>
              <a:gd name="adj3" fmla="val -99409"/>
              <a:gd name="adj4" fmla="val 49912"/>
              <a:gd name="adj5" fmla="val -245771"/>
              <a:gd name="adj6" fmla="val 54321"/>
              <a:gd name="adj7" fmla="val -261415"/>
              <a:gd name="adj8" fmla="val 57805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/>
              <a:t>Consulta dos Locais de Votação Habilitados para o Profissional</a:t>
            </a:r>
          </a:p>
        </p:txBody>
      </p:sp>
      <p:sp>
        <p:nvSpPr>
          <p:cNvPr id="19" name="Texto Explicativo 3 18"/>
          <p:cNvSpPr/>
          <p:nvPr/>
        </p:nvSpPr>
        <p:spPr>
          <a:xfrm>
            <a:off x="1262361" y="4820910"/>
            <a:ext cx="3456384" cy="1073894"/>
          </a:xfrm>
          <a:prstGeom prst="borderCallout3">
            <a:avLst>
              <a:gd name="adj1" fmla="val 49486"/>
              <a:gd name="adj2" fmla="val 99693"/>
              <a:gd name="adj3" fmla="val 48776"/>
              <a:gd name="adj4" fmla="val 115169"/>
              <a:gd name="adj5" fmla="val -296636"/>
              <a:gd name="adj6" fmla="val 113626"/>
              <a:gd name="adj7" fmla="val -297003"/>
              <a:gd name="adj8" fmla="val 9903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/>
              <a:t>Tela para confirmação da presença do Profissional na mesa de Votação</a:t>
            </a:r>
          </a:p>
        </p:txBody>
      </p:sp>
      <p:sp>
        <p:nvSpPr>
          <p:cNvPr id="20" name="Texto Explicativo 3 19"/>
          <p:cNvSpPr/>
          <p:nvPr/>
        </p:nvSpPr>
        <p:spPr>
          <a:xfrm>
            <a:off x="5338544" y="2547146"/>
            <a:ext cx="2516832" cy="1073894"/>
          </a:xfrm>
          <a:prstGeom prst="borderCallout3">
            <a:avLst>
              <a:gd name="adj1" fmla="val 525"/>
              <a:gd name="adj2" fmla="val 49737"/>
              <a:gd name="adj3" fmla="val -32824"/>
              <a:gd name="adj4" fmla="val 43112"/>
              <a:gd name="adj5" fmla="val -65318"/>
              <a:gd name="adj6" fmla="val 36421"/>
              <a:gd name="adj7" fmla="val -101162"/>
              <a:gd name="adj8" fmla="val 29396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/>
              <a:t>Tela para lançar os dados de Apuração da Mesa.</a:t>
            </a:r>
          </a:p>
        </p:txBody>
      </p:sp>
      <p:sp>
        <p:nvSpPr>
          <p:cNvPr id="21" name="Texto Explicativo 3 20"/>
          <p:cNvSpPr/>
          <p:nvPr/>
        </p:nvSpPr>
        <p:spPr>
          <a:xfrm>
            <a:off x="5940152" y="4821282"/>
            <a:ext cx="1944216" cy="392931"/>
          </a:xfrm>
          <a:prstGeom prst="borderCallout3">
            <a:avLst>
              <a:gd name="adj1" fmla="val 56764"/>
              <a:gd name="adj2" fmla="val 99904"/>
              <a:gd name="adj3" fmla="val 57799"/>
              <a:gd name="adj4" fmla="val 112397"/>
              <a:gd name="adj5" fmla="val -893914"/>
              <a:gd name="adj6" fmla="val 107844"/>
              <a:gd name="adj7" fmla="val -891181"/>
              <a:gd name="adj8" fmla="val 7671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/>
              <a:t>Sair do Sistema</a:t>
            </a:r>
          </a:p>
        </p:txBody>
      </p:sp>
    </p:spTree>
    <p:extLst>
      <p:ext uri="{BB962C8B-B14F-4D97-AF65-F5344CB8AC3E}">
        <p14:creationId xmlns:p14="http://schemas.microsoft.com/office/powerpoint/2010/main" val="268118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51520" y="112838"/>
            <a:ext cx="3351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Confirmação de Voto – Tela Inicial</a:t>
            </a:r>
            <a:endParaRPr lang="pt-B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8460432" cy="6045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 Explicativo 2 2"/>
          <p:cNvSpPr/>
          <p:nvPr/>
        </p:nvSpPr>
        <p:spPr>
          <a:xfrm>
            <a:off x="611560" y="4509120"/>
            <a:ext cx="2016224" cy="1440160"/>
          </a:xfrm>
          <a:prstGeom prst="borderCallout2">
            <a:avLst>
              <a:gd name="adj1" fmla="val -3968"/>
              <a:gd name="adj2" fmla="val 49650"/>
              <a:gd name="adj3" fmla="val -57894"/>
              <a:gd name="adj4" fmla="val 46396"/>
              <a:gd name="adj5" fmla="val -99754"/>
              <a:gd name="adj6" fmla="val 63799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CREASP do Profissional</a:t>
            </a:r>
          </a:p>
          <a:p>
            <a:pPr algn="ctr"/>
            <a:endParaRPr lang="pt-BR" dirty="0"/>
          </a:p>
          <a:p>
            <a:pPr algn="ctr"/>
            <a:r>
              <a:rPr lang="pt-BR" dirty="0" smtClean="0"/>
              <a:t>10 Dígitos (Zero a Esquerda)</a:t>
            </a:r>
            <a:endParaRPr lang="pt-BR" dirty="0"/>
          </a:p>
        </p:txBody>
      </p:sp>
      <p:sp>
        <p:nvSpPr>
          <p:cNvPr id="17" name="Texto Explicativo 2 16"/>
          <p:cNvSpPr/>
          <p:nvPr/>
        </p:nvSpPr>
        <p:spPr>
          <a:xfrm>
            <a:off x="3203848" y="4509120"/>
            <a:ext cx="2016224" cy="1152128"/>
          </a:xfrm>
          <a:prstGeom prst="borderCallout2">
            <a:avLst>
              <a:gd name="adj1" fmla="val -2967"/>
              <a:gd name="adj2" fmla="val 48833"/>
              <a:gd name="adj3" fmla="val -57894"/>
              <a:gd name="adj4" fmla="val 46396"/>
              <a:gd name="adj5" fmla="val -124207"/>
              <a:gd name="adj6" fmla="val 36424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CPF do Profissional</a:t>
            </a:r>
          </a:p>
          <a:p>
            <a:pPr algn="ctr"/>
            <a:endParaRPr lang="pt-BR" dirty="0"/>
          </a:p>
          <a:p>
            <a:pPr algn="ctr"/>
            <a:r>
              <a:rPr lang="pt-BR" dirty="0" smtClean="0"/>
              <a:t>11 Dígitos (Zero a Esquerda)</a:t>
            </a:r>
            <a:endParaRPr lang="pt-BR" dirty="0"/>
          </a:p>
        </p:txBody>
      </p:sp>
      <p:sp>
        <p:nvSpPr>
          <p:cNvPr id="18" name="Texto Explicativo 2 17"/>
          <p:cNvSpPr/>
          <p:nvPr/>
        </p:nvSpPr>
        <p:spPr>
          <a:xfrm>
            <a:off x="5931914" y="3072231"/>
            <a:ext cx="2664296" cy="1404156"/>
          </a:xfrm>
          <a:prstGeom prst="borderCallout2">
            <a:avLst>
              <a:gd name="adj1" fmla="val -565"/>
              <a:gd name="adj2" fmla="val 49661"/>
              <a:gd name="adj3" fmla="val -11253"/>
              <a:gd name="adj4" fmla="val 39903"/>
              <a:gd name="adj5" fmla="val -9512"/>
              <a:gd name="adj6" fmla="val -33145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Depois de digitar o CREASP ou o CPF clique na lupa para pesquisar.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97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/>
          <p:cNvGrpSpPr/>
          <p:nvPr/>
        </p:nvGrpSpPr>
        <p:grpSpPr>
          <a:xfrm>
            <a:off x="179512" y="332173"/>
            <a:ext cx="8391078" cy="1448283"/>
            <a:chOff x="179512" y="332173"/>
            <a:chExt cx="8391078" cy="1448283"/>
          </a:xfrm>
        </p:grpSpPr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040" y="332656"/>
              <a:ext cx="3638550" cy="144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o Explicativo 2 6"/>
            <p:cNvSpPr/>
            <p:nvPr/>
          </p:nvSpPr>
          <p:spPr>
            <a:xfrm>
              <a:off x="179512" y="332173"/>
              <a:ext cx="2664296" cy="1404156"/>
            </a:xfrm>
            <a:prstGeom prst="borderCallout2">
              <a:avLst>
                <a:gd name="adj1" fmla="val 48716"/>
                <a:gd name="adj2" fmla="val 102533"/>
                <a:gd name="adj3" fmla="val 48001"/>
                <a:gd name="adj4" fmla="val 128023"/>
                <a:gd name="adj5" fmla="val 46809"/>
                <a:gd name="adj6" fmla="val 175870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dirty="0" smtClean="0"/>
                <a:t>Se for digitado o CREASP e o CPF, ao clicar na lupa a seguinte mensagem irá surgir</a:t>
              </a:r>
              <a:endParaRPr lang="pt-BR" dirty="0"/>
            </a:p>
          </p:txBody>
        </p:sp>
      </p:grpSp>
      <p:grpSp>
        <p:nvGrpSpPr>
          <p:cNvPr id="4" name="Grupo 3"/>
          <p:cNvGrpSpPr/>
          <p:nvPr/>
        </p:nvGrpSpPr>
        <p:grpSpPr>
          <a:xfrm>
            <a:off x="207527" y="4563126"/>
            <a:ext cx="8391078" cy="1548172"/>
            <a:chOff x="179512" y="3717032"/>
            <a:chExt cx="8391078" cy="1548172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1565" y="3717032"/>
              <a:ext cx="3629025" cy="144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o Explicativo 2 8"/>
            <p:cNvSpPr/>
            <p:nvPr/>
          </p:nvSpPr>
          <p:spPr>
            <a:xfrm>
              <a:off x="179512" y="3861048"/>
              <a:ext cx="2664296" cy="1404156"/>
            </a:xfrm>
            <a:prstGeom prst="borderCallout2">
              <a:avLst>
                <a:gd name="adj1" fmla="val 48716"/>
                <a:gd name="adj2" fmla="val 102533"/>
                <a:gd name="adj3" fmla="val 48001"/>
                <a:gd name="adj4" fmla="val 128023"/>
                <a:gd name="adj5" fmla="val 46809"/>
                <a:gd name="adj6" fmla="val 175870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dirty="0" smtClean="0"/>
                <a:t>Se for digitado um CPF e ao clicar na lupa não encontrar o </a:t>
              </a:r>
              <a:r>
                <a:rPr lang="pt-BR" dirty="0" smtClean="0"/>
                <a:t>profissional, </a:t>
              </a:r>
              <a:r>
                <a:rPr lang="pt-BR" dirty="0" smtClean="0"/>
                <a:t>a seguinte mensagem irá surgir</a:t>
              </a:r>
              <a:endParaRPr lang="pt-BR" dirty="0"/>
            </a:p>
          </p:txBody>
        </p:sp>
      </p:grpSp>
      <p:grpSp>
        <p:nvGrpSpPr>
          <p:cNvPr id="5" name="Grupo 4"/>
          <p:cNvGrpSpPr/>
          <p:nvPr/>
        </p:nvGrpSpPr>
        <p:grpSpPr>
          <a:xfrm>
            <a:off x="231570" y="2420888"/>
            <a:ext cx="8419093" cy="1474778"/>
            <a:chOff x="179512" y="2046943"/>
            <a:chExt cx="8419093" cy="1474778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0055" y="2046943"/>
              <a:ext cx="3638550" cy="144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o Explicativo 2 7"/>
            <p:cNvSpPr/>
            <p:nvPr/>
          </p:nvSpPr>
          <p:spPr>
            <a:xfrm>
              <a:off x="179512" y="2117565"/>
              <a:ext cx="2664296" cy="1404156"/>
            </a:xfrm>
            <a:prstGeom prst="borderCallout2">
              <a:avLst>
                <a:gd name="adj1" fmla="val 48716"/>
                <a:gd name="adj2" fmla="val 102533"/>
                <a:gd name="adj3" fmla="val 48001"/>
                <a:gd name="adj4" fmla="val 128023"/>
                <a:gd name="adj5" fmla="val 46809"/>
                <a:gd name="adj6" fmla="val 175870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dirty="0" smtClean="0"/>
                <a:t>Se for digitado um CREASP e ao clicar na lupa não encontrar o </a:t>
              </a:r>
              <a:r>
                <a:rPr lang="pt-BR" dirty="0" smtClean="0"/>
                <a:t>profissional, </a:t>
              </a:r>
              <a:r>
                <a:rPr lang="pt-BR" dirty="0" smtClean="0"/>
                <a:t>a seguinte mensagem irá surgir</a:t>
              </a:r>
              <a:endParaRPr lang="pt-BR" dirty="0"/>
            </a:p>
          </p:txBody>
        </p:sp>
      </p:grpSp>
    </p:spTree>
    <p:extLst>
      <p:ext uri="{BB962C8B-B14F-4D97-AF65-F5344CB8AC3E}">
        <p14:creationId xmlns:p14="http://schemas.microsoft.com/office/powerpoint/2010/main" val="417943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268760"/>
            <a:ext cx="6568351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2237872" y="251356"/>
            <a:ext cx="415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Confirmação de Voto – Informação da Tela</a:t>
            </a:r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1139658" y="620688"/>
            <a:ext cx="6347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A tela de confirmação de Voto divide as informações em 6 Blocos:</a:t>
            </a:r>
            <a:endParaRPr lang="pt-BR" dirty="0"/>
          </a:p>
        </p:txBody>
      </p:sp>
      <p:sp>
        <p:nvSpPr>
          <p:cNvPr id="8" name="Chave esquerda 7"/>
          <p:cNvSpPr/>
          <p:nvPr/>
        </p:nvSpPr>
        <p:spPr>
          <a:xfrm>
            <a:off x="2182573" y="3520651"/>
            <a:ext cx="45719" cy="23804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have esquerda 8"/>
          <p:cNvSpPr/>
          <p:nvPr/>
        </p:nvSpPr>
        <p:spPr>
          <a:xfrm>
            <a:off x="2177810" y="3212976"/>
            <a:ext cx="45719" cy="23804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have esquerda 9"/>
          <p:cNvSpPr/>
          <p:nvPr/>
        </p:nvSpPr>
        <p:spPr>
          <a:xfrm>
            <a:off x="2188291" y="3800256"/>
            <a:ext cx="45719" cy="23804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Chave esquerda 10"/>
          <p:cNvSpPr/>
          <p:nvPr/>
        </p:nvSpPr>
        <p:spPr>
          <a:xfrm>
            <a:off x="2183943" y="4100253"/>
            <a:ext cx="45719" cy="50387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have esquerda 11"/>
          <p:cNvSpPr/>
          <p:nvPr/>
        </p:nvSpPr>
        <p:spPr>
          <a:xfrm>
            <a:off x="2187749" y="4656520"/>
            <a:ext cx="45719" cy="23804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Chave esquerda 12"/>
          <p:cNvSpPr/>
          <p:nvPr/>
        </p:nvSpPr>
        <p:spPr>
          <a:xfrm>
            <a:off x="2188705" y="4941168"/>
            <a:ext cx="45719" cy="23804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19980" y="3198861"/>
            <a:ext cx="22492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 smtClean="0"/>
              <a:t>Bloco 1: CREASP E Nome do Profissional</a:t>
            </a:r>
            <a:endParaRPr lang="pt-BR" sz="900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19980" y="3532820"/>
            <a:ext cx="22492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 smtClean="0"/>
              <a:t>Bloco 2: Seção habilitada para o Profissional</a:t>
            </a:r>
            <a:endParaRPr lang="pt-BR" sz="900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19980" y="3802434"/>
            <a:ext cx="22492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 smtClean="0"/>
              <a:t>Bloco 3: Status da Situação do Voto</a:t>
            </a:r>
            <a:endParaRPr lang="pt-BR" sz="900" dirty="0"/>
          </a:p>
        </p:txBody>
      </p:sp>
      <p:sp>
        <p:nvSpPr>
          <p:cNvPr id="17" name="CaixaDeTexto 16"/>
          <p:cNvSpPr txBox="1"/>
          <p:nvPr/>
        </p:nvSpPr>
        <p:spPr>
          <a:xfrm>
            <a:off x="19980" y="4237944"/>
            <a:ext cx="22492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 smtClean="0"/>
              <a:t>Bloco 4: Informações do Voto</a:t>
            </a:r>
            <a:endParaRPr lang="pt-BR" sz="900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19980" y="4656111"/>
            <a:ext cx="22492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 smtClean="0"/>
              <a:t>Bloco 5: Informações do Voto em Separado</a:t>
            </a:r>
            <a:endParaRPr lang="pt-BR" sz="900" dirty="0"/>
          </a:p>
        </p:txBody>
      </p:sp>
      <p:sp>
        <p:nvSpPr>
          <p:cNvPr id="19" name="CaixaDeTexto 18"/>
          <p:cNvSpPr txBox="1"/>
          <p:nvPr/>
        </p:nvSpPr>
        <p:spPr>
          <a:xfrm>
            <a:off x="19980" y="4943282"/>
            <a:ext cx="22492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 smtClean="0"/>
              <a:t>Bloco 6: Botões de Ação</a:t>
            </a:r>
            <a:endParaRPr lang="pt-BR" sz="900" dirty="0"/>
          </a:p>
        </p:txBody>
      </p:sp>
    </p:spTree>
    <p:extLst>
      <p:ext uri="{BB962C8B-B14F-4D97-AF65-F5344CB8AC3E}">
        <p14:creationId xmlns:p14="http://schemas.microsoft.com/office/powerpoint/2010/main" val="369719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14" y="995536"/>
            <a:ext cx="7389028" cy="326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tângulo 3"/>
          <p:cNvSpPr/>
          <p:nvPr/>
        </p:nvSpPr>
        <p:spPr>
          <a:xfrm>
            <a:off x="251520" y="116632"/>
            <a:ext cx="21604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 smtClean="0"/>
              <a:t>Confirmação de Voto</a:t>
            </a:r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242000" y="485964"/>
            <a:ext cx="8722488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sz="1200" dirty="0" smtClean="0"/>
              <a:t>Bloco 1: CREASP E Nome do Profissional</a:t>
            </a:r>
            <a:endParaRPr lang="pt-BR" sz="12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242000" y="773287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Este bloco sempre exibirá o CREASP e Nome do Profissional</a:t>
            </a:r>
            <a:endParaRPr lang="pt-BR" sz="12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242000" y="2274172"/>
            <a:ext cx="8722488" cy="276999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sz="1200" dirty="0" smtClean="0"/>
              <a:t>Bloco 2: Seção habilitada para o Profissional</a:t>
            </a:r>
            <a:endParaRPr lang="pt-BR" sz="12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22" y="2783779"/>
            <a:ext cx="7389028" cy="342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aixaDeTexto 10"/>
          <p:cNvSpPr txBox="1"/>
          <p:nvPr/>
        </p:nvSpPr>
        <p:spPr>
          <a:xfrm>
            <a:off x="242000" y="2552500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Este bloco exibirá a seção habilitada para o Profissional</a:t>
            </a:r>
            <a:endParaRPr lang="pt-BR" sz="1200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94" y="3851382"/>
            <a:ext cx="7389028" cy="297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aixaDeTexto 12"/>
          <p:cNvSpPr txBox="1"/>
          <p:nvPr/>
        </p:nvSpPr>
        <p:spPr>
          <a:xfrm>
            <a:off x="242000" y="3396755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Caso o Profissional (apto e sem endereço em SP) não tenha sido definido para nenhuma seção a seguinte informação será exibida</a:t>
            </a:r>
          </a:p>
        </p:txBody>
      </p:sp>
      <p:sp>
        <p:nvSpPr>
          <p:cNvPr id="14" name="CaixaDeTexto 13"/>
          <p:cNvSpPr txBox="1"/>
          <p:nvPr/>
        </p:nvSpPr>
        <p:spPr>
          <a:xfrm>
            <a:off x="242000" y="4160113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e o profissional votará  em Separado.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3928551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44" y="1045140"/>
            <a:ext cx="8092008" cy="368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44" y="1805156"/>
            <a:ext cx="8063081" cy="342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236" y="2724571"/>
            <a:ext cx="8077533" cy="391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90" y="3507774"/>
            <a:ext cx="8055462" cy="374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59" y="4459123"/>
            <a:ext cx="7998693" cy="342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ixaDeTexto 9"/>
          <p:cNvSpPr txBox="1"/>
          <p:nvPr/>
        </p:nvSpPr>
        <p:spPr>
          <a:xfrm>
            <a:off x="102136" y="96019"/>
            <a:ext cx="8862352" cy="276999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sz="1200" dirty="0" smtClean="0"/>
              <a:t>Bloco 3: Status da Situação do Voto</a:t>
            </a:r>
            <a:endParaRPr lang="pt-BR" sz="1200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102136" y="459858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Este bloco exibirá as informações referente a </a:t>
            </a:r>
            <a:r>
              <a:rPr lang="pt-BR" sz="1200" b="1" dirty="0" smtClean="0"/>
              <a:t>Situação do Voto do Profissional</a:t>
            </a:r>
            <a:endParaRPr lang="pt-BR" sz="1200" b="1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118864" y="733058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Os seguintes STATUS podem ser exibidos</a:t>
            </a:r>
            <a:endParaRPr lang="pt-BR" sz="1200" b="1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611560" y="1470748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Profissional está apto para Votar.</a:t>
            </a:r>
            <a:endParaRPr lang="pt-BR" sz="1200" b="1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611560" y="2205497"/>
            <a:ext cx="76164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Profissional está apto para Votar, porém seu Voto será em Separado, em qualquer seção.</a:t>
            </a:r>
          </a:p>
          <a:p>
            <a:r>
              <a:rPr lang="pt-BR" sz="1200" dirty="0" smtClean="0"/>
              <a:t>Este caso acontecerá quando o Profissional estiver apto e sem endereço em SP.</a:t>
            </a:r>
            <a:endParaRPr lang="pt-BR" sz="1200" dirty="0"/>
          </a:p>
        </p:txBody>
      </p:sp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59" y="5378505"/>
            <a:ext cx="8047842" cy="35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ector reto 4"/>
          <p:cNvCxnSpPr/>
          <p:nvPr/>
        </p:nvCxnSpPr>
        <p:spPr>
          <a:xfrm>
            <a:off x="166524" y="1257431"/>
            <a:ext cx="0" cy="51837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ixaDeTexto 17"/>
          <p:cNvSpPr txBox="1"/>
          <p:nvPr/>
        </p:nvSpPr>
        <p:spPr>
          <a:xfrm>
            <a:off x="611560" y="3173366"/>
            <a:ext cx="76164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Profissional já votou. Neste caso ele não pode votar novamente.</a:t>
            </a:r>
            <a:endParaRPr lang="pt-BR" sz="1200" dirty="0"/>
          </a:p>
        </p:txBody>
      </p:sp>
      <p:sp>
        <p:nvSpPr>
          <p:cNvPr id="19" name="CaixaDeTexto 18"/>
          <p:cNvSpPr txBox="1"/>
          <p:nvPr/>
        </p:nvSpPr>
        <p:spPr>
          <a:xfrm>
            <a:off x="611560" y="3940049"/>
            <a:ext cx="76164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Profissional já votou e o seu voto foi em Separado. </a:t>
            </a:r>
          </a:p>
          <a:p>
            <a:r>
              <a:rPr lang="pt-BR" sz="1200" dirty="0" smtClean="0"/>
              <a:t>Ele não pode votar novamente.</a:t>
            </a:r>
            <a:endParaRPr lang="pt-BR" sz="1200" dirty="0"/>
          </a:p>
        </p:txBody>
      </p:sp>
      <p:sp>
        <p:nvSpPr>
          <p:cNvPr id="21" name="CaixaDeTexto 20"/>
          <p:cNvSpPr txBox="1"/>
          <p:nvPr/>
        </p:nvSpPr>
        <p:spPr>
          <a:xfrm>
            <a:off x="601277" y="4859431"/>
            <a:ext cx="7626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Profissional já votou e o seu voto foi impugnado. </a:t>
            </a:r>
          </a:p>
          <a:p>
            <a:r>
              <a:rPr lang="pt-BR" sz="1200" dirty="0" smtClean="0"/>
              <a:t>Ele não pode votar novamente.</a:t>
            </a:r>
            <a:endParaRPr lang="pt-BR" sz="1200" dirty="0"/>
          </a:p>
        </p:txBody>
      </p:sp>
      <p:sp>
        <p:nvSpPr>
          <p:cNvPr id="22" name="CaixaDeTexto 21"/>
          <p:cNvSpPr txBox="1"/>
          <p:nvPr/>
        </p:nvSpPr>
        <p:spPr>
          <a:xfrm>
            <a:off x="601277" y="5794890"/>
            <a:ext cx="7616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Profissional não está apto para votar.</a:t>
            </a:r>
          </a:p>
          <a:p>
            <a:r>
              <a:rPr lang="pt-BR" sz="1200" dirty="0" smtClean="0"/>
              <a:t>Este caso acontece quando o profissional não consta da relação de Profissionais aptos a votar.</a:t>
            </a:r>
          </a:p>
          <a:p>
            <a:r>
              <a:rPr lang="pt-BR" sz="1200" dirty="0" smtClean="0"/>
              <a:t>Nessa situação o mesário deverá entrar em contato com a CER para, se for o caso, liberar o voto em Separado.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267581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1139</Words>
  <Application>Microsoft Office PowerPoint</Application>
  <PresentationFormat>Apresentação na tela (4:3)</PresentationFormat>
  <Paragraphs>127</Paragraphs>
  <Slides>21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21</vt:i4>
      </vt:variant>
    </vt:vector>
  </HeadingPairs>
  <TitlesOfParts>
    <vt:vector size="22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FABIO APARECIDO DA SILVA RAMINELLI</dc:creator>
  <cp:lastModifiedBy>ADELIO ANTUNES JUNIOR</cp:lastModifiedBy>
  <cp:revision>40</cp:revision>
  <dcterms:created xsi:type="dcterms:W3CDTF">2013-10-30T11:21:39Z</dcterms:created>
  <dcterms:modified xsi:type="dcterms:W3CDTF">2013-11-04T15:31:29Z</dcterms:modified>
</cp:coreProperties>
</file>