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54"/>
  </p:notesMasterIdLst>
  <p:sldIdLst>
    <p:sldId id="607" r:id="rId2"/>
    <p:sldId id="257" r:id="rId3"/>
    <p:sldId id="605" r:id="rId4"/>
    <p:sldId id="492" r:id="rId5"/>
    <p:sldId id="541" r:id="rId6"/>
    <p:sldId id="588" r:id="rId7"/>
    <p:sldId id="597" r:id="rId8"/>
    <p:sldId id="599" r:id="rId9"/>
    <p:sldId id="626" r:id="rId10"/>
    <p:sldId id="629" r:id="rId11"/>
    <p:sldId id="582" r:id="rId12"/>
    <p:sldId id="638" r:id="rId13"/>
    <p:sldId id="594" r:id="rId14"/>
    <p:sldId id="610" r:id="rId15"/>
    <p:sldId id="583" r:id="rId16"/>
    <p:sldId id="631" r:id="rId17"/>
    <p:sldId id="630" r:id="rId18"/>
    <p:sldId id="651" r:id="rId19"/>
    <p:sldId id="640" r:id="rId20"/>
    <p:sldId id="641" r:id="rId21"/>
    <p:sldId id="639" r:id="rId22"/>
    <p:sldId id="642" r:id="rId23"/>
    <p:sldId id="643" r:id="rId24"/>
    <p:sldId id="604" r:id="rId25"/>
    <p:sldId id="637" r:id="rId26"/>
    <p:sldId id="627" r:id="rId27"/>
    <p:sldId id="608" r:id="rId28"/>
    <p:sldId id="628" r:id="rId29"/>
    <p:sldId id="600" r:id="rId30"/>
    <p:sldId id="595" r:id="rId31"/>
    <p:sldId id="602" r:id="rId32"/>
    <p:sldId id="623" r:id="rId33"/>
    <p:sldId id="648" r:id="rId34"/>
    <p:sldId id="650" r:id="rId35"/>
    <p:sldId id="649" r:id="rId36"/>
    <p:sldId id="438" r:id="rId37"/>
    <p:sldId id="590" r:id="rId38"/>
    <p:sldId id="572" r:id="rId39"/>
    <p:sldId id="609" r:id="rId40"/>
    <p:sldId id="571" r:id="rId41"/>
    <p:sldId id="612" r:id="rId42"/>
    <p:sldId id="613" r:id="rId43"/>
    <p:sldId id="614" r:id="rId44"/>
    <p:sldId id="644" r:id="rId45"/>
    <p:sldId id="615" r:id="rId46"/>
    <p:sldId id="616" r:id="rId47"/>
    <p:sldId id="618" r:id="rId48"/>
    <p:sldId id="646" r:id="rId49"/>
    <p:sldId id="647" r:id="rId50"/>
    <p:sldId id="652" r:id="rId51"/>
    <p:sldId id="653" r:id="rId52"/>
    <p:sldId id="328" r:id="rId53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8" autoAdjust="0"/>
    <p:restoredTop sz="90529" autoAdjust="0"/>
  </p:normalViewPr>
  <p:slideViewPr>
    <p:cSldViewPr>
      <p:cViewPr varScale="1">
        <p:scale>
          <a:sx n="67" d="100"/>
          <a:sy n="67" d="100"/>
        </p:scale>
        <p:origin x="150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AE3624-329C-4840-9A7D-F8CB036BCDC2}" type="doc">
      <dgm:prSet loTypeId="urn:microsoft.com/office/officeart/2005/8/layout/hProcess4" loCatId="process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pt-BR"/>
        </a:p>
      </dgm:t>
    </dgm:pt>
    <dgm:pt modelId="{4E454DDD-55D3-4BA5-9255-29B92AEF3794}">
      <dgm:prSet phldrT="[Texto]"/>
      <dgm:spPr/>
      <dgm:t>
        <a:bodyPr/>
        <a:lstStyle/>
        <a:p>
          <a:r>
            <a:rPr lang="pt-BR" b="1" dirty="0" smtClean="0">
              <a:latin typeface="Arial" pitchFamily="34" charset="0"/>
              <a:cs typeface="Arial" pitchFamily="34" charset="0"/>
            </a:rPr>
            <a:t>Engenharia do Passado</a:t>
          </a:r>
          <a:endParaRPr lang="pt-BR" b="1" dirty="0">
            <a:latin typeface="Arial" pitchFamily="34" charset="0"/>
            <a:cs typeface="Arial" pitchFamily="34" charset="0"/>
          </a:endParaRPr>
        </a:p>
      </dgm:t>
    </dgm:pt>
    <dgm:pt modelId="{801E089D-FBC4-4B18-936B-595D8314FDC3}" type="parTrans" cxnId="{E1504973-C339-4FA0-8570-4BACEDF4EAE3}">
      <dgm:prSet/>
      <dgm:spPr/>
      <dgm:t>
        <a:bodyPr/>
        <a:lstStyle/>
        <a:p>
          <a:endParaRPr lang="pt-BR">
            <a:latin typeface="Arial" pitchFamily="34" charset="0"/>
            <a:cs typeface="Arial" pitchFamily="34" charset="0"/>
          </a:endParaRPr>
        </a:p>
      </dgm:t>
    </dgm:pt>
    <dgm:pt modelId="{116FE56F-BE07-4E4C-8FA3-357EF59A88D2}" type="sibTrans" cxnId="{E1504973-C339-4FA0-8570-4BACEDF4EAE3}">
      <dgm:prSet/>
      <dgm:spPr/>
      <dgm:t>
        <a:bodyPr/>
        <a:lstStyle/>
        <a:p>
          <a:endParaRPr lang="pt-BR">
            <a:latin typeface="Arial" pitchFamily="34" charset="0"/>
            <a:cs typeface="Arial" pitchFamily="34" charset="0"/>
          </a:endParaRPr>
        </a:p>
      </dgm:t>
    </dgm:pt>
    <dgm:pt modelId="{66D54F17-FBF6-4E7F-9F77-DF9FD18D4191}">
      <dgm:prSet phldrT="[Texto]"/>
      <dgm:spPr/>
      <dgm:t>
        <a:bodyPr/>
        <a:lstStyle/>
        <a:p>
          <a:r>
            <a:rPr lang="pt-BR" b="1" dirty="0" smtClean="0">
              <a:latin typeface="Arial" pitchFamily="34" charset="0"/>
              <a:cs typeface="Arial" pitchFamily="34" charset="0"/>
            </a:rPr>
            <a:t>Engenharia Moderna</a:t>
          </a:r>
          <a:endParaRPr lang="pt-BR" b="1" dirty="0">
            <a:latin typeface="Arial" pitchFamily="34" charset="0"/>
            <a:cs typeface="Arial" pitchFamily="34" charset="0"/>
          </a:endParaRPr>
        </a:p>
      </dgm:t>
    </dgm:pt>
    <dgm:pt modelId="{5744ACEE-6FC9-4853-B17A-42C189D09F7D}" type="sibTrans" cxnId="{6F3774FB-1E9F-49A0-84C3-7F7FAE961EC7}">
      <dgm:prSet/>
      <dgm:spPr/>
      <dgm:t>
        <a:bodyPr/>
        <a:lstStyle/>
        <a:p>
          <a:endParaRPr lang="pt-BR">
            <a:latin typeface="Arial" pitchFamily="34" charset="0"/>
            <a:cs typeface="Arial" pitchFamily="34" charset="0"/>
          </a:endParaRPr>
        </a:p>
      </dgm:t>
    </dgm:pt>
    <dgm:pt modelId="{FCDF06D9-45CA-49ED-AD3C-E8D0995BDBE0}" type="parTrans" cxnId="{6F3774FB-1E9F-49A0-84C3-7F7FAE961EC7}">
      <dgm:prSet/>
      <dgm:spPr/>
      <dgm:t>
        <a:bodyPr/>
        <a:lstStyle/>
        <a:p>
          <a:endParaRPr lang="pt-BR">
            <a:latin typeface="Arial" pitchFamily="34" charset="0"/>
            <a:cs typeface="Arial" pitchFamily="34" charset="0"/>
          </a:endParaRPr>
        </a:p>
      </dgm:t>
    </dgm:pt>
    <dgm:pt modelId="{1A8B006A-AB3D-4C3C-9C3A-1A356AD07652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ctr"/>
          <a:r>
            <a:rPr lang="pt-BR" sz="1800" dirty="0" smtClean="0">
              <a:latin typeface="Arial" pitchFamily="34" charset="0"/>
              <a:cs typeface="Arial" pitchFamily="34" charset="0"/>
            </a:rPr>
            <a:t>Criação e aperfeiçoamento de dispositivos para aproveitamento dos recursos naturais</a:t>
          </a:r>
        </a:p>
      </dgm:t>
    </dgm:pt>
    <dgm:pt modelId="{85A7330B-E781-46D5-A2B3-F0A2175DDB08}" type="sibTrans" cxnId="{6287F65F-4C51-44BB-954B-C92FA8428653}">
      <dgm:prSet/>
      <dgm:spPr/>
      <dgm:t>
        <a:bodyPr/>
        <a:lstStyle/>
        <a:p>
          <a:endParaRPr lang="pt-BR">
            <a:latin typeface="Arial" pitchFamily="34" charset="0"/>
            <a:cs typeface="Arial" pitchFamily="34" charset="0"/>
          </a:endParaRPr>
        </a:p>
      </dgm:t>
    </dgm:pt>
    <dgm:pt modelId="{D7853AAD-9138-4959-8B33-4065621227DC}" type="parTrans" cxnId="{6287F65F-4C51-44BB-954B-C92FA8428653}">
      <dgm:prSet/>
      <dgm:spPr/>
      <dgm:t>
        <a:bodyPr/>
        <a:lstStyle/>
        <a:p>
          <a:endParaRPr lang="pt-BR">
            <a:latin typeface="Arial" pitchFamily="34" charset="0"/>
            <a:cs typeface="Arial" pitchFamily="34" charset="0"/>
          </a:endParaRPr>
        </a:p>
      </dgm:t>
    </dgm:pt>
    <dgm:pt modelId="{A29A0C0B-9068-46A5-BEE2-EFF655BDC711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ln>
          <a:noFill/>
        </a:ln>
      </dgm:spPr>
      <dgm:t>
        <a:bodyPr/>
        <a:lstStyle/>
        <a:p>
          <a:pPr algn="ctr"/>
          <a:r>
            <a:rPr lang="pt-BR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Aplicação generalizada de conhecimentos científicos para solução de problemas               da  sociedade</a:t>
          </a:r>
          <a:endParaRPr lang="pt-BR" sz="18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8E5AFD22-D3E8-4B03-A402-37CB606C3CA6}" type="parTrans" cxnId="{BBE30C7B-84C5-4187-AA81-6548AA7FCF1B}">
      <dgm:prSet/>
      <dgm:spPr/>
      <dgm:t>
        <a:bodyPr/>
        <a:lstStyle/>
        <a:p>
          <a:endParaRPr lang="pt-BR">
            <a:latin typeface="Arial" pitchFamily="34" charset="0"/>
            <a:cs typeface="Arial" pitchFamily="34" charset="0"/>
          </a:endParaRPr>
        </a:p>
      </dgm:t>
    </dgm:pt>
    <dgm:pt modelId="{857F3CAF-E173-4DF0-983B-68435E84A29C}" type="sibTrans" cxnId="{BBE30C7B-84C5-4187-AA81-6548AA7FCF1B}">
      <dgm:prSet/>
      <dgm:spPr/>
      <dgm:t>
        <a:bodyPr/>
        <a:lstStyle/>
        <a:p>
          <a:endParaRPr lang="pt-BR">
            <a:latin typeface="Arial" pitchFamily="34" charset="0"/>
            <a:cs typeface="Arial" pitchFamily="34" charset="0"/>
          </a:endParaRPr>
        </a:p>
      </dgm:t>
    </dgm:pt>
    <dgm:pt modelId="{9789B51F-70A5-4D2C-84FD-F3BDE5CBA2F2}" type="pres">
      <dgm:prSet presAssocID="{ECAE3624-329C-4840-9A7D-F8CB036BCDC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F26EB379-F500-4041-96F7-4F4C32760C67}" type="pres">
      <dgm:prSet presAssocID="{ECAE3624-329C-4840-9A7D-F8CB036BCDC2}" presName="tSp" presStyleCnt="0"/>
      <dgm:spPr/>
    </dgm:pt>
    <dgm:pt modelId="{40BD8FEB-54F5-4465-90DD-C0514FA53541}" type="pres">
      <dgm:prSet presAssocID="{ECAE3624-329C-4840-9A7D-F8CB036BCDC2}" presName="bSp" presStyleCnt="0"/>
      <dgm:spPr/>
    </dgm:pt>
    <dgm:pt modelId="{1B9D6F7E-F1BE-4D9A-AA83-4A4631C076E3}" type="pres">
      <dgm:prSet presAssocID="{ECAE3624-329C-4840-9A7D-F8CB036BCDC2}" presName="process" presStyleCnt="0"/>
      <dgm:spPr/>
    </dgm:pt>
    <dgm:pt modelId="{FD7E8E35-D02F-40F7-891F-BE740E3CBFD6}" type="pres">
      <dgm:prSet presAssocID="{4E454DDD-55D3-4BA5-9255-29B92AEF3794}" presName="composite1" presStyleCnt="0"/>
      <dgm:spPr/>
    </dgm:pt>
    <dgm:pt modelId="{7DC7A2BD-1763-4F92-BC04-B3A98B31DAFC}" type="pres">
      <dgm:prSet presAssocID="{4E454DDD-55D3-4BA5-9255-29B92AEF3794}" presName="dummyNode1" presStyleLbl="node1" presStyleIdx="0" presStyleCnt="2"/>
      <dgm:spPr/>
    </dgm:pt>
    <dgm:pt modelId="{99301AF3-10A5-44A4-8B2E-DDD5DAFAB403}" type="pres">
      <dgm:prSet presAssocID="{4E454DDD-55D3-4BA5-9255-29B92AEF3794}" presName="childNode1" presStyleLbl="bgAcc1" presStyleIdx="0" presStyleCnt="2" custScaleX="132661" custLinFactNeighborX="639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AE2DB22-1CC8-458B-8461-EB9B6891E638}" type="pres">
      <dgm:prSet presAssocID="{4E454DDD-55D3-4BA5-9255-29B92AEF3794}" presName="childNode1tx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F84DDAD-C601-4757-A622-FC438D0F3306}" type="pres">
      <dgm:prSet presAssocID="{4E454DDD-55D3-4BA5-9255-29B92AEF3794}" presName="parentNode1" presStyleLbl="node1" presStyleIdx="0" presStyleCnt="2" custLinFactNeighborX="-7979" custLinFactNeighborY="330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D88FCAE-A511-4B03-B0F0-AE9778F0DBE8}" type="pres">
      <dgm:prSet presAssocID="{4E454DDD-55D3-4BA5-9255-29B92AEF3794}" presName="connSite1" presStyleCnt="0"/>
      <dgm:spPr/>
    </dgm:pt>
    <dgm:pt modelId="{50203533-3704-4CCB-B466-572957591F47}" type="pres">
      <dgm:prSet presAssocID="{116FE56F-BE07-4E4C-8FA3-357EF59A88D2}" presName="Name9" presStyleLbl="sibTrans2D1" presStyleIdx="0" presStyleCnt="1" custLinFactNeighborX="10447" custLinFactNeighborY="-8673"/>
      <dgm:spPr/>
      <dgm:t>
        <a:bodyPr/>
        <a:lstStyle/>
        <a:p>
          <a:endParaRPr lang="pt-BR"/>
        </a:p>
      </dgm:t>
    </dgm:pt>
    <dgm:pt modelId="{E08250E8-1400-4672-A43E-60B4D160EB80}" type="pres">
      <dgm:prSet presAssocID="{66D54F17-FBF6-4E7F-9F77-DF9FD18D4191}" presName="composite2" presStyleCnt="0"/>
      <dgm:spPr/>
    </dgm:pt>
    <dgm:pt modelId="{57F995E3-8C37-464A-A834-AB04666FFEF4}" type="pres">
      <dgm:prSet presAssocID="{66D54F17-FBF6-4E7F-9F77-DF9FD18D4191}" presName="dummyNode2" presStyleLbl="node1" presStyleIdx="0" presStyleCnt="2"/>
      <dgm:spPr/>
    </dgm:pt>
    <dgm:pt modelId="{5B35A166-D563-462D-B7EF-18FE9CA1F5CE}" type="pres">
      <dgm:prSet presAssocID="{66D54F17-FBF6-4E7F-9F77-DF9FD18D4191}" presName="childNode2" presStyleLbl="bgAcc1" presStyleIdx="1" presStyleCnt="2" custScaleX="158795" custLinFactNeighborX="-1165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7AC929-5BE8-4652-8622-AB4CC122B541}" type="pres">
      <dgm:prSet presAssocID="{66D54F17-FBF6-4E7F-9F77-DF9FD18D4191}" presName="childNode2tx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1C72514-849D-4787-8963-3C159CF4C809}" type="pres">
      <dgm:prSet presAssocID="{66D54F17-FBF6-4E7F-9F77-DF9FD18D4191}" presName="parentNode2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06515C2-E483-42F7-8C95-05776C3B6BAC}" type="pres">
      <dgm:prSet presAssocID="{66D54F17-FBF6-4E7F-9F77-DF9FD18D4191}" presName="connSite2" presStyleCnt="0"/>
      <dgm:spPr/>
    </dgm:pt>
  </dgm:ptLst>
  <dgm:cxnLst>
    <dgm:cxn modelId="{6287F65F-4C51-44BB-954B-C92FA8428653}" srcId="{4E454DDD-55D3-4BA5-9255-29B92AEF3794}" destId="{1A8B006A-AB3D-4C3C-9C3A-1A356AD07652}" srcOrd="0" destOrd="0" parTransId="{D7853AAD-9138-4959-8B33-4065621227DC}" sibTransId="{85A7330B-E781-46D5-A2B3-F0A2175DDB08}"/>
    <dgm:cxn modelId="{DEFA7570-407C-4087-99C5-40A588408BE4}" type="presOf" srcId="{66D54F17-FBF6-4E7F-9F77-DF9FD18D4191}" destId="{A1C72514-849D-4787-8963-3C159CF4C809}" srcOrd="0" destOrd="0" presId="urn:microsoft.com/office/officeart/2005/8/layout/hProcess4"/>
    <dgm:cxn modelId="{051CCCDC-12CD-4A9F-8050-D09135076306}" type="presOf" srcId="{A29A0C0B-9068-46A5-BEE2-EFF655BDC711}" destId="{F37AC929-5BE8-4652-8622-AB4CC122B541}" srcOrd="1" destOrd="0" presId="urn:microsoft.com/office/officeart/2005/8/layout/hProcess4"/>
    <dgm:cxn modelId="{B2026C3F-3813-4F12-8CB5-4E62CBE393CD}" type="presOf" srcId="{A29A0C0B-9068-46A5-BEE2-EFF655BDC711}" destId="{5B35A166-D563-462D-B7EF-18FE9CA1F5CE}" srcOrd="0" destOrd="0" presId="urn:microsoft.com/office/officeart/2005/8/layout/hProcess4"/>
    <dgm:cxn modelId="{37315D98-F542-4A1D-AE49-79713E7E8870}" type="presOf" srcId="{1A8B006A-AB3D-4C3C-9C3A-1A356AD07652}" destId="{99301AF3-10A5-44A4-8B2E-DDD5DAFAB403}" srcOrd="0" destOrd="0" presId="urn:microsoft.com/office/officeart/2005/8/layout/hProcess4"/>
    <dgm:cxn modelId="{BBE30C7B-84C5-4187-AA81-6548AA7FCF1B}" srcId="{66D54F17-FBF6-4E7F-9F77-DF9FD18D4191}" destId="{A29A0C0B-9068-46A5-BEE2-EFF655BDC711}" srcOrd="0" destOrd="0" parTransId="{8E5AFD22-D3E8-4B03-A402-37CB606C3CA6}" sibTransId="{857F3CAF-E173-4DF0-983B-68435E84A29C}"/>
    <dgm:cxn modelId="{CF444C66-100D-43D3-B6E4-D9A193C38B93}" type="presOf" srcId="{116FE56F-BE07-4E4C-8FA3-357EF59A88D2}" destId="{50203533-3704-4CCB-B466-572957591F47}" srcOrd="0" destOrd="0" presId="urn:microsoft.com/office/officeart/2005/8/layout/hProcess4"/>
    <dgm:cxn modelId="{37CEB48E-69E7-47C9-B7FD-6E7725291325}" type="presOf" srcId="{4E454DDD-55D3-4BA5-9255-29B92AEF3794}" destId="{5F84DDAD-C601-4757-A622-FC438D0F3306}" srcOrd="0" destOrd="0" presId="urn:microsoft.com/office/officeart/2005/8/layout/hProcess4"/>
    <dgm:cxn modelId="{E1504973-C339-4FA0-8570-4BACEDF4EAE3}" srcId="{ECAE3624-329C-4840-9A7D-F8CB036BCDC2}" destId="{4E454DDD-55D3-4BA5-9255-29B92AEF3794}" srcOrd="0" destOrd="0" parTransId="{801E089D-FBC4-4B18-936B-595D8314FDC3}" sibTransId="{116FE56F-BE07-4E4C-8FA3-357EF59A88D2}"/>
    <dgm:cxn modelId="{6F3774FB-1E9F-49A0-84C3-7F7FAE961EC7}" srcId="{ECAE3624-329C-4840-9A7D-F8CB036BCDC2}" destId="{66D54F17-FBF6-4E7F-9F77-DF9FD18D4191}" srcOrd="1" destOrd="0" parTransId="{FCDF06D9-45CA-49ED-AD3C-E8D0995BDBE0}" sibTransId="{5744ACEE-6FC9-4853-B17A-42C189D09F7D}"/>
    <dgm:cxn modelId="{627AA4BF-4CDF-4CC7-BB45-98CF6FBA5DEC}" type="presOf" srcId="{ECAE3624-329C-4840-9A7D-F8CB036BCDC2}" destId="{9789B51F-70A5-4D2C-84FD-F3BDE5CBA2F2}" srcOrd="0" destOrd="0" presId="urn:microsoft.com/office/officeart/2005/8/layout/hProcess4"/>
    <dgm:cxn modelId="{FD3AF3AA-B84C-4CD2-B8DE-336E2F93DB60}" type="presOf" srcId="{1A8B006A-AB3D-4C3C-9C3A-1A356AD07652}" destId="{1AE2DB22-1CC8-458B-8461-EB9B6891E638}" srcOrd="1" destOrd="0" presId="urn:microsoft.com/office/officeart/2005/8/layout/hProcess4"/>
    <dgm:cxn modelId="{6D922C49-C7DA-4CE5-B562-F483337894A2}" type="presParOf" srcId="{9789B51F-70A5-4D2C-84FD-F3BDE5CBA2F2}" destId="{F26EB379-F500-4041-96F7-4F4C32760C67}" srcOrd="0" destOrd="0" presId="urn:microsoft.com/office/officeart/2005/8/layout/hProcess4"/>
    <dgm:cxn modelId="{C55C9511-7FB8-4F9C-A3C8-2C7F0C4CD860}" type="presParOf" srcId="{9789B51F-70A5-4D2C-84FD-F3BDE5CBA2F2}" destId="{40BD8FEB-54F5-4465-90DD-C0514FA53541}" srcOrd="1" destOrd="0" presId="urn:microsoft.com/office/officeart/2005/8/layout/hProcess4"/>
    <dgm:cxn modelId="{81AC2114-3E0E-45DC-B155-B6B95A59BB61}" type="presParOf" srcId="{9789B51F-70A5-4D2C-84FD-F3BDE5CBA2F2}" destId="{1B9D6F7E-F1BE-4D9A-AA83-4A4631C076E3}" srcOrd="2" destOrd="0" presId="urn:microsoft.com/office/officeart/2005/8/layout/hProcess4"/>
    <dgm:cxn modelId="{0BEE8812-8286-4A3C-A392-2B5E35B36743}" type="presParOf" srcId="{1B9D6F7E-F1BE-4D9A-AA83-4A4631C076E3}" destId="{FD7E8E35-D02F-40F7-891F-BE740E3CBFD6}" srcOrd="0" destOrd="0" presId="urn:microsoft.com/office/officeart/2005/8/layout/hProcess4"/>
    <dgm:cxn modelId="{1882CD65-451C-44C2-83B3-0D2B19B14C0B}" type="presParOf" srcId="{FD7E8E35-D02F-40F7-891F-BE740E3CBFD6}" destId="{7DC7A2BD-1763-4F92-BC04-B3A98B31DAFC}" srcOrd="0" destOrd="0" presId="urn:microsoft.com/office/officeart/2005/8/layout/hProcess4"/>
    <dgm:cxn modelId="{2578FF5E-5F76-43E0-BCC5-E6041227F45F}" type="presParOf" srcId="{FD7E8E35-D02F-40F7-891F-BE740E3CBFD6}" destId="{99301AF3-10A5-44A4-8B2E-DDD5DAFAB403}" srcOrd="1" destOrd="0" presId="urn:microsoft.com/office/officeart/2005/8/layout/hProcess4"/>
    <dgm:cxn modelId="{90805161-E260-4909-B972-34A493897B8B}" type="presParOf" srcId="{FD7E8E35-D02F-40F7-891F-BE740E3CBFD6}" destId="{1AE2DB22-1CC8-458B-8461-EB9B6891E638}" srcOrd="2" destOrd="0" presId="urn:microsoft.com/office/officeart/2005/8/layout/hProcess4"/>
    <dgm:cxn modelId="{527B9CC6-FBE8-4BEC-9394-C3A27EFF8BCD}" type="presParOf" srcId="{FD7E8E35-D02F-40F7-891F-BE740E3CBFD6}" destId="{5F84DDAD-C601-4757-A622-FC438D0F3306}" srcOrd="3" destOrd="0" presId="urn:microsoft.com/office/officeart/2005/8/layout/hProcess4"/>
    <dgm:cxn modelId="{922CA946-34F6-425B-A0EB-AC9DD23637B4}" type="presParOf" srcId="{FD7E8E35-D02F-40F7-891F-BE740E3CBFD6}" destId="{FD88FCAE-A511-4B03-B0F0-AE9778F0DBE8}" srcOrd="4" destOrd="0" presId="urn:microsoft.com/office/officeart/2005/8/layout/hProcess4"/>
    <dgm:cxn modelId="{F8D149DF-100F-4C4B-85B3-839E8B2114E8}" type="presParOf" srcId="{1B9D6F7E-F1BE-4D9A-AA83-4A4631C076E3}" destId="{50203533-3704-4CCB-B466-572957591F47}" srcOrd="1" destOrd="0" presId="urn:microsoft.com/office/officeart/2005/8/layout/hProcess4"/>
    <dgm:cxn modelId="{B4771D0C-3721-405C-AD32-C6E798EEB11B}" type="presParOf" srcId="{1B9D6F7E-F1BE-4D9A-AA83-4A4631C076E3}" destId="{E08250E8-1400-4672-A43E-60B4D160EB80}" srcOrd="2" destOrd="0" presId="urn:microsoft.com/office/officeart/2005/8/layout/hProcess4"/>
    <dgm:cxn modelId="{C7C069FB-DEEF-4CFA-A74A-F71614A36D1D}" type="presParOf" srcId="{E08250E8-1400-4672-A43E-60B4D160EB80}" destId="{57F995E3-8C37-464A-A834-AB04666FFEF4}" srcOrd="0" destOrd="0" presId="urn:microsoft.com/office/officeart/2005/8/layout/hProcess4"/>
    <dgm:cxn modelId="{059FD0CB-4B86-47AF-B143-39D848074638}" type="presParOf" srcId="{E08250E8-1400-4672-A43E-60B4D160EB80}" destId="{5B35A166-D563-462D-B7EF-18FE9CA1F5CE}" srcOrd="1" destOrd="0" presId="urn:microsoft.com/office/officeart/2005/8/layout/hProcess4"/>
    <dgm:cxn modelId="{15167DBB-13B9-44B4-99F4-E1AD4A9F5811}" type="presParOf" srcId="{E08250E8-1400-4672-A43E-60B4D160EB80}" destId="{F37AC929-5BE8-4652-8622-AB4CC122B541}" srcOrd="2" destOrd="0" presId="urn:microsoft.com/office/officeart/2005/8/layout/hProcess4"/>
    <dgm:cxn modelId="{90EED5B2-6FDE-4B14-8648-F7DF568ABD79}" type="presParOf" srcId="{E08250E8-1400-4672-A43E-60B4D160EB80}" destId="{A1C72514-849D-4787-8963-3C159CF4C809}" srcOrd="3" destOrd="0" presId="urn:microsoft.com/office/officeart/2005/8/layout/hProcess4"/>
    <dgm:cxn modelId="{15F8E557-B8D3-4AF9-9841-B0BE39387DE3}" type="presParOf" srcId="{E08250E8-1400-4672-A43E-60B4D160EB80}" destId="{806515C2-E483-42F7-8C95-05776C3B6BAC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F75CE1-0578-4DDA-BB20-DF2CFA973742}" type="doc">
      <dgm:prSet loTypeId="urn:microsoft.com/office/officeart/2005/8/layout/cycle5" loCatId="cycle" qsTypeId="urn:microsoft.com/office/officeart/2005/8/quickstyle/simple1" qsCatId="simple" csTypeId="urn:microsoft.com/office/officeart/2005/8/colors/accent0_1" csCatId="mainScheme" phldr="1"/>
      <dgm:spPr/>
    </dgm:pt>
    <dgm:pt modelId="{A083603C-6E6A-4F31-AFE4-C4EAA94E18DA}">
      <dgm:prSet phldrT="[Texto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dirty="0" smtClean="0">
              <a:solidFill>
                <a:schemeClr val="bg1"/>
              </a:solidFill>
              <a:latin typeface="Arial"/>
              <a:cs typeface="Arial"/>
            </a:rPr>
            <a:t>Ciência</a:t>
          </a:r>
          <a:endParaRPr lang="pt-BR" b="1" dirty="0">
            <a:solidFill>
              <a:schemeClr val="bg1"/>
            </a:solidFill>
            <a:latin typeface="Arial"/>
            <a:cs typeface="Arial"/>
          </a:endParaRPr>
        </a:p>
      </dgm:t>
    </dgm:pt>
    <dgm:pt modelId="{80D81B69-6CAA-4F6C-923C-BC3A5B78335A}" type="parTrans" cxnId="{6D36338E-43A1-4F05-9B98-87511291F786}">
      <dgm:prSet/>
      <dgm:spPr/>
      <dgm:t>
        <a:bodyPr/>
        <a:lstStyle/>
        <a:p>
          <a:endParaRPr lang="pt-BR" b="1">
            <a:latin typeface="Arial"/>
            <a:cs typeface="Arial"/>
          </a:endParaRPr>
        </a:p>
      </dgm:t>
    </dgm:pt>
    <dgm:pt modelId="{967CC503-C099-4A18-8A04-30E4F9C71AAA}" type="sibTrans" cxnId="{6D36338E-43A1-4F05-9B98-87511291F786}">
      <dgm:prSet/>
      <dgm:spPr>
        <a:ln w="38100" cmpd="sng"/>
      </dgm:spPr>
      <dgm:t>
        <a:bodyPr/>
        <a:lstStyle/>
        <a:p>
          <a:endParaRPr lang="pt-BR" b="1">
            <a:latin typeface="Arial"/>
            <a:cs typeface="Arial"/>
          </a:endParaRPr>
        </a:p>
      </dgm:t>
    </dgm:pt>
    <dgm:pt modelId="{83BCFDD1-63D3-4292-BF71-304DC288B2CE}">
      <dgm:prSet phldrT="[Texto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dirty="0" smtClean="0">
              <a:solidFill>
                <a:srgbClr val="FFFFFF"/>
              </a:solidFill>
              <a:latin typeface="Arial"/>
              <a:cs typeface="Arial"/>
            </a:rPr>
            <a:t>Criatividade</a:t>
          </a:r>
          <a:endParaRPr lang="pt-BR" b="1" dirty="0">
            <a:solidFill>
              <a:srgbClr val="FFFFFF"/>
            </a:solidFill>
            <a:latin typeface="Arial"/>
            <a:cs typeface="Arial"/>
          </a:endParaRPr>
        </a:p>
      </dgm:t>
    </dgm:pt>
    <dgm:pt modelId="{631CC800-8901-42B0-A6B0-1FCA642DCB34}" type="parTrans" cxnId="{40E09E53-E3D6-4A55-AA0C-EC802D363C78}">
      <dgm:prSet/>
      <dgm:spPr/>
      <dgm:t>
        <a:bodyPr/>
        <a:lstStyle/>
        <a:p>
          <a:endParaRPr lang="pt-BR" b="1">
            <a:latin typeface="Arial"/>
            <a:cs typeface="Arial"/>
          </a:endParaRPr>
        </a:p>
      </dgm:t>
    </dgm:pt>
    <dgm:pt modelId="{F9765EED-1065-4F4E-97FA-79065B1B7819}" type="sibTrans" cxnId="{40E09E53-E3D6-4A55-AA0C-EC802D363C78}">
      <dgm:prSet/>
      <dgm:spPr>
        <a:ln w="38100" cmpd="sng"/>
      </dgm:spPr>
      <dgm:t>
        <a:bodyPr/>
        <a:lstStyle/>
        <a:p>
          <a:endParaRPr lang="pt-BR" b="1">
            <a:latin typeface="Arial"/>
            <a:cs typeface="Arial"/>
          </a:endParaRPr>
        </a:p>
      </dgm:t>
    </dgm:pt>
    <dgm:pt modelId="{96FA9E67-355E-46B5-A2E1-FFB713EAA8BA}">
      <dgm:prSet phldrT="[Texto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b="1" dirty="0" smtClean="0">
              <a:solidFill>
                <a:srgbClr val="FFFFFF"/>
              </a:solidFill>
              <a:latin typeface="Arial"/>
              <a:cs typeface="Arial"/>
            </a:rPr>
            <a:t>Tecnologia</a:t>
          </a:r>
          <a:endParaRPr lang="pt-BR" b="1" dirty="0">
            <a:solidFill>
              <a:srgbClr val="FFFFFF"/>
            </a:solidFill>
            <a:latin typeface="Arial"/>
            <a:cs typeface="Arial"/>
          </a:endParaRPr>
        </a:p>
      </dgm:t>
    </dgm:pt>
    <dgm:pt modelId="{AAEFF010-E769-435D-AA4D-859D668A7F35}" type="parTrans" cxnId="{808495F4-96B3-411F-BAA6-EC20221C447C}">
      <dgm:prSet/>
      <dgm:spPr/>
      <dgm:t>
        <a:bodyPr/>
        <a:lstStyle/>
        <a:p>
          <a:endParaRPr lang="pt-BR" b="1">
            <a:latin typeface="Arial"/>
            <a:cs typeface="Arial"/>
          </a:endParaRPr>
        </a:p>
      </dgm:t>
    </dgm:pt>
    <dgm:pt modelId="{28B49344-92FB-4732-B438-66528DA2E667}" type="sibTrans" cxnId="{808495F4-96B3-411F-BAA6-EC20221C447C}">
      <dgm:prSet/>
      <dgm:spPr>
        <a:ln w="38100" cmpd="sng">
          <a:solidFill>
            <a:schemeClr val="tx1"/>
          </a:solidFill>
        </a:ln>
      </dgm:spPr>
      <dgm:t>
        <a:bodyPr/>
        <a:lstStyle/>
        <a:p>
          <a:endParaRPr lang="pt-BR" b="1">
            <a:latin typeface="Arial"/>
            <a:cs typeface="Arial"/>
          </a:endParaRPr>
        </a:p>
      </dgm:t>
    </dgm:pt>
    <dgm:pt modelId="{66990806-C04E-491E-AB1B-398D82386615}" type="pres">
      <dgm:prSet presAssocID="{62F75CE1-0578-4DDA-BB20-DF2CFA973742}" presName="cycle" presStyleCnt="0">
        <dgm:presLayoutVars>
          <dgm:dir/>
          <dgm:resizeHandles val="exact"/>
        </dgm:presLayoutVars>
      </dgm:prSet>
      <dgm:spPr/>
    </dgm:pt>
    <dgm:pt modelId="{087E412F-03AD-44E9-B0D0-7442083532B1}" type="pres">
      <dgm:prSet presAssocID="{A083603C-6E6A-4F31-AFE4-C4EAA94E18DA}" presName="node" presStyleLbl="node1" presStyleIdx="0" presStyleCnt="3" custScaleY="4010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1B0210-EC2B-49D7-9815-6A935D2808DB}" type="pres">
      <dgm:prSet presAssocID="{A083603C-6E6A-4F31-AFE4-C4EAA94E18DA}" presName="spNode" presStyleCnt="0"/>
      <dgm:spPr/>
    </dgm:pt>
    <dgm:pt modelId="{A415D1CD-C635-452D-B5A0-7E0B94798998}" type="pres">
      <dgm:prSet presAssocID="{967CC503-C099-4A18-8A04-30E4F9C71AAA}" presName="sibTrans" presStyleLbl="sibTrans1D1" presStyleIdx="0" presStyleCnt="3"/>
      <dgm:spPr/>
      <dgm:t>
        <a:bodyPr/>
        <a:lstStyle/>
        <a:p>
          <a:endParaRPr lang="pt-BR"/>
        </a:p>
      </dgm:t>
    </dgm:pt>
    <dgm:pt modelId="{AD3C0A40-41AD-464D-A499-A3AEA19D0692}" type="pres">
      <dgm:prSet presAssocID="{83BCFDD1-63D3-4292-BF71-304DC288B2CE}" presName="node" presStyleLbl="node1" presStyleIdx="1" presStyleCnt="3" custScaleY="4010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B26EC2-4E3A-4304-B0B1-B8EE0D52DBA9}" type="pres">
      <dgm:prSet presAssocID="{83BCFDD1-63D3-4292-BF71-304DC288B2CE}" presName="spNode" presStyleCnt="0"/>
      <dgm:spPr/>
    </dgm:pt>
    <dgm:pt modelId="{724E51E8-131B-4778-824F-64DF724DF281}" type="pres">
      <dgm:prSet presAssocID="{F9765EED-1065-4F4E-97FA-79065B1B7819}" presName="sibTrans" presStyleLbl="sibTrans1D1" presStyleIdx="1" presStyleCnt="3"/>
      <dgm:spPr/>
      <dgm:t>
        <a:bodyPr/>
        <a:lstStyle/>
        <a:p>
          <a:endParaRPr lang="pt-BR"/>
        </a:p>
      </dgm:t>
    </dgm:pt>
    <dgm:pt modelId="{E1B1032C-93A0-4A04-9BB3-99EA5E1C8EDF}" type="pres">
      <dgm:prSet presAssocID="{96FA9E67-355E-46B5-A2E1-FFB713EAA8BA}" presName="node" presStyleLbl="node1" presStyleIdx="2" presStyleCnt="3" custScaleY="4010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EB032CE-6E14-4009-8F9E-318C4ED8B199}" type="pres">
      <dgm:prSet presAssocID="{96FA9E67-355E-46B5-A2E1-FFB713EAA8BA}" presName="spNode" presStyleCnt="0"/>
      <dgm:spPr/>
    </dgm:pt>
    <dgm:pt modelId="{D4620EF6-0C03-4630-8F7A-E3BD069877F4}" type="pres">
      <dgm:prSet presAssocID="{28B49344-92FB-4732-B438-66528DA2E667}" presName="sibTrans" presStyleLbl="sibTrans1D1" presStyleIdx="2" presStyleCnt="3"/>
      <dgm:spPr/>
      <dgm:t>
        <a:bodyPr/>
        <a:lstStyle/>
        <a:p>
          <a:endParaRPr lang="pt-BR"/>
        </a:p>
      </dgm:t>
    </dgm:pt>
  </dgm:ptLst>
  <dgm:cxnLst>
    <dgm:cxn modelId="{808495F4-96B3-411F-BAA6-EC20221C447C}" srcId="{62F75CE1-0578-4DDA-BB20-DF2CFA973742}" destId="{96FA9E67-355E-46B5-A2E1-FFB713EAA8BA}" srcOrd="2" destOrd="0" parTransId="{AAEFF010-E769-435D-AA4D-859D668A7F35}" sibTransId="{28B49344-92FB-4732-B438-66528DA2E667}"/>
    <dgm:cxn modelId="{EA8024C3-99C9-4B81-8310-C6D74F12A978}" type="presOf" srcId="{A083603C-6E6A-4F31-AFE4-C4EAA94E18DA}" destId="{087E412F-03AD-44E9-B0D0-7442083532B1}" srcOrd="0" destOrd="0" presId="urn:microsoft.com/office/officeart/2005/8/layout/cycle5"/>
    <dgm:cxn modelId="{388D0042-425D-4B45-B7D9-CE1768947A66}" type="presOf" srcId="{F9765EED-1065-4F4E-97FA-79065B1B7819}" destId="{724E51E8-131B-4778-824F-64DF724DF281}" srcOrd="0" destOrd="0" presId="urn:microsoft.com/office/officeart/2005/8/layout/cycle5"/>
    <dgm:cxn modelId="{A4A54827-9039-4A31-B4F8-0EA323880FBC}" type="presOf" srcId="{967CC503-C099-4A18-8A04-30E4F9C71AAA}" destId="{A415D1CD-C635-452D-B5A0-7E0B94798998}" srcOrd="0" destOrd="0" presId="urn:microsoft.com/office/officeart/2005/8/layout/cycle5"/>
    <dgm:cxn modelId="{6EDA61DB-D8F8-4D0D-9C0C-5A23701A08C3}" type="presOf" srcId="{62F75CE1-0578-4DDA-BB20-DF2CFA973742}" destId="{66990806-C04E-491E-AB1B-398D82386615}" srcOrd="0" destOrd="0" presId="urn:microsoft.com/office/officeart/2005/8/layout/cycle5"/>
    <dgm:cxn modelId="{901F232A-8CD6-4363-8ECB-0A0E1C6FB883}" type="presOf" srcId="{28B49344-92FB-4732-B438-66528DA2E667}" destId="{D4620EF6-0C03-4630-8F7A-E3BD069877F4}" srcOrd="0" destOrd="0" presId="urn:microsoft.com/office/officeart/2005/8/layout/cycle5"/>
    <dgm:cxn modelId="{40E09E53-E3D6-4A55-AA0C-EC802D363C78}" srcId="{62F75CE1-0578-4DDA-BB20-DF2CFA973742}" destId="{83BCFDD1-63D3-4292-BF71-304DC288B2CE}" srcOrd="1" destOrd="0" parTransId="{631CC800-8901-42B0-A6B0-1FCA642DCB34}" sibTransId="{F9765EED-1065-4F4E-97FA-79065B1B7819}"/>
    <dgm:cxn modelId="{6D36338E-43A1-4F05-9B98-87511291F786}" srcId="{62F75CE1-0578-4DDA-BB20-DF2CFA973742}" destId="{A083603C-6E6A-4F31-AFE4-C4EAA94E18DA}" srcOrd="0" destOrd="0" parTransId="{80D81B69-6CAA-4F6C-923C-BC3A5B78335A}" sibTransId="{967CC503-C099-4A18-8A04-30E4F9C71AAA}"/>
    <dgm:cxn modelId="{0477B980-7698-46F7-9E43-9D1D4C4C01BA}" type="presOf" srcId="{96FA9E67-355E-46B5-A2E1-FFB713EAA8BA}" destId="{E1B1032C-93A0-4A04-9BB3-99EA5E1C8EDF}" srcOrd="0" destOrd="0" presId="urn:microsoft.com/office/officeart/2005/8/layout/cycle5"/>
    <dgm:cxn modelId="{7446055C-A23D-4DF1-9757-5E939A4BF0F6}" type="presOf" srcId="{83BCFDD1-63D3-4292-BF71-304DC288B2CE}" destId="{AD3C0A40-41AD-464D-A499-A3AEA19D0692}" srcOrd="0" destOrd="0" presId="urn:microsoft.com/office/officeart/2005/8/layout/cycle5"/>
    <dgm:cxn modelId="{4B9F5D8E-AA43-4E7B-9E0B-CC7C9AD0D664}" type="presParOf" srcId="{66990806-C04E-491E-AB1B-398D82386615}" destId="{087E412F-03AD-44E9-B0D0-7442083532B1}" srcOrd="0" destOrd="0" presId="urn:microsoft.com/office/officeart/2005/8/layout/cycle5"/>
    <dgm:cxn modelId="{32FDA5B3-292A-4533-91B7-2A4E1C295CBB}" type="presParOf" srcId="{66990806-C04E-491E-AB1B-398D82386615}" destId="{391B0210-EC2B-49D7-9815-6A935D2808DB}" srcOrd="1" destOrd="0" presId="urn:microsoft.com/office/officeart/2005/8/layout/cycle5"/>
    <dgm:cxn modelId="{E514E521-98DE-469D-B165-CEE4CC67835F}" type="presParOf" srcId="{66990806-C04E-491E-AB1B-398D82386615}" destId="{A415D1CD-C635-452D-B5A0-7E0B94798998}" srcOrd="2" destOrd="0" presId="urn:microsoft.com/office/officeart/2005/8/layout/cycle5"/>
    <dgm:cxn modelId="{1996D3AE-E660-4BB8-A964-FD2FAD63C0F1}" type="presParOf" srcId="{66990806-C04E-491E-AB1B-398D82386615}" destId="{AD3C0A40-41AD-464D-A499-A3AEA19D0692}" srcOrd="3" destOrd="0" presId="urn:microsoft.com/office/officeart/2005/8/layout/cycle5"/>
    <dgm:cxn modelId="{1F63FE7E-A76A-4DDA-9741-9005BCBAA4E1}" type="presParOf" srcId="{66990806-C04E-491E-AB1B-398D82386615}" destId="{F3B26EC2-4E3A-4304-B0B1-B8EE0D52DBA9}" srcOrd="4" destOrd="0" presId="urn:microsoft.com/office/officeart/2005/8/layout/cycle5"/>
    <dgm:cxn modelId="{7C95A9C8-9BBD-42F5-8120-4F897B740631}" type="presParOf" srcId="{66990806-C04E-491E-AB1B-398D82386615}" destId="{724E51E8-131B-4778-824F-64DF724DF281}" srcOrd="5" destOrd="0" presId="urn:microsoft.com/office/officeart/2005/8/layout/cycle5"/>
    <dgm:cxn modelId="{ECB3A84C-5E82-4DA7-8916-0D83FDC9F3F5}" type="presParOf" srcId="{66990806-C04E-491E-AB1B-398D82386615}" destId="{E1B1032C-93A0-4A04-9BB3-99EA5E1C8EDF}" srcOrd="6" destOrd="0" presId="urn:microsoft.com/office/officeart/2005/8/layout/cycle5"/>
    <dgm:cxn modelId="{B82B1400-785B-4013-B39F-1A195A8F4576}" type="presParOf" srcId="{66990806-C04E-491E-AB1B-398D82386615}" destId="{6EB032CE-6E14-4009-8F9E-318C4ED8B199}" srcOrd="7" destOrd="0" presId="urn:microsoft.com/office/officeart/2005/8/layout/cycle5"/>
    <dgm:cxn modelId="{E27436C4-51FD-48D5-9751-C8A37A58300A}" type="presParOf" srcId="{66990806-C04E-491E-AB1B-398D82386615}" destId="{D4620EF6-0C03-4630-8F7A-E3BD069877F4}" srcOrd="8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301AF3-10A5-44A4-8B2E-DDD5DAFAB403}">
      <dsp:nvSpPr>
        <dsp:cNvPr id="0" name=""/>
        <dsp:cNvSpPr/>
      </dsp:nvSpPr>
      <dsp:spPr>
        <a:xfrm>
          <a:off x="934477" y="1050172"/>
          <a:ext cx="3245755" cy="201797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dirty="0" smtClean="0">
              <a:latin typeface="Arial" pitchFamily="34" charset="0"/>
              <a:cs typeface="Arial" pitchFamily="34" charset="0"/>
            </a:rPr>
            <a:t>Criação e aperfeiçoamento de dispositivos para aproveitamento dos recursos naturais</a:t>
          </a:r>
        </a:p>
      </dsp:txBody>
      <dsp:txXfrm>
        <a:off x="980916" y="1096611"/>
        <a:ext cx="3152877" cy="1492675"/>
      </dsp:txXfrm>
    </dsp:sp>
    <dsp:sp modelId="{50203533-3704-4CCB-B466-572957591F47}">
      <dsp:nvSpPr>
        <dsp:cNvPr id="0" name=""/>
        <dsp:cNvSpPr/>
      </dsp:nvSpPr>
      <dsp:spPr>
        <a:xfrm>
          <a:off x="2678825" y="542305"/>
          <a:ext cx="3627414" cy="3627414"/>
        </a:xfrm>
        <a:prstGeom prst="leftCircularArrow">
          <a:avLst>
            <a:gd name="adj1" fmla="val 2647"/>
            <a:gd name="adj2" fmla="val 321876"/>
            <a:gd name="adj3" fmla="val 2064359"/>
            <a:gd name="adj4" fmla="val 8991462"/>
            <a:gd name="adj5" fmla="val 3088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F84DDAD-C601-4757-A622-FC438D0F3306}">
      <dsp:nvSpPr>
        <dsp:cNvPr id="0" name=""/>
        <dsp:cNvSpPr/>
      </dsp:nvSpPr>
      <dsp:spPr>
        <a:xfrm>
          <a:off x="1547664" y="2664291"/>
          <a:ext cx="2174803" cy="86484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kern="1200" dirty="0" smtClean="0">
              <a:latin typeface="Arial" pitchFamily="34" charset="0"/>
              <a:cs typeface="Arial" pitchFamily="34" charset="0"/>
            </a:rPr>
            <a:t>Engenharia do Passado</a:t>
          </a:r>
          <a:endParaRPr lang="pt-BR" sz="2800" b="1" kern="1200" dirty="0">
            <a:latin typeface="Arial" pitchFamily="34" charset="0"/>
            <a:cs typeface="Arial" pitchFamily="34" charset="0"/>
          </a:endParaRPr>
        </a:p>
      </dsp:txBody>
      <dsp:txXfrm>
        <a:off x="1572995" y="2689622"/>
        <a:ext cx="2124141" cy="814185"/>
      </dsp:txXfrm>
    </dsp:sp>
    <dsp:sp modelId="{5B35A166-D563-462D-B7EF-18FE9CA1F5CE}">
      <dsp:nvSpPr>
        <dsp:cNvPr id="0" name=""/>
        <dsp:cNvSpPr/>
      </dsp:nvSpPr>
      <dsp:spPr>
        <a:xfrm>
          <a:off x="4195836" y="1050172"/>
          <a:ext cx="3885164" cy="201797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Aplicação generalizada de conhecimentos científicos para solução de problemas               da  sociedade</a:t>
          </a:r>
          <a:endParaRPr lang="pt-BR" sz="18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4242275" y="1529034"/>
        <a:ext cx="3792286" cy="1492675"/>
      </dsp:txXfrm>
    </dsp:sp>
    <dsp:sp modelId="{A1C72514-849D-4787-8963-3C159CF4C809}">
      <dsp:nvSpPr>
        <dsp:cNvPr id="0" name=""/>
        <dsp:cNvSpPr/>
      </dsp:nvSpPr>
      <dsp:spPr>
        <a:xfrm>
          <a:off x="5743851" y="617748"/>
          <a:ext cx="2174803" cy="86484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kern="1200" dirty="0" smtClean="0">
              <a:latin typeface="Arial" pitchFamily="34" charset="0"/>
              <a:cs typeface="Arial" pitchFamily="34" charset="0"/>
            </a:rPr>
            <a:t>Engenharia Moderna</a:t>
          </a:r>
          <a:endParaRPr lang="pt-BR" sz="2800" b="1" kern="1200" dirty="0">
            <a:latin typeface="Arial" pitchFamily="34" charset="0"/>
            <a:cs typeface="Arial" pitchFamily="34" charset="0"/>
          </a:endParaRPr>
        </a:p>
      </dsp:txBody>
      <dsp:txXfrm>
        <a:off x="5769182" y="643079"/>
        <a:ext cx="2124141" cy="8141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7E412F-03AD-44E9-B0D0-7442083532B1}">
      <dsp:nvSpPr>
        <dsp:cNvPr id="0" name=""/>
        <dsp:cNvSpPr/>
      </dsp:nvSpPr>
      <dsp:spPr>
        <a:xfrm>
          <a:off x="3245804" y="164944"/>
          <a:ext cx="1684784" cy="439226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900" b="1" kern="1200" dirty="0" smtClean="0">
              <a:solidFill>
                <a:schemeClr val="bg1"/>
              </a:solidFill>
              <a:latin typeface="Arial"/>
              <a:cs typeface="Arial"/>
            </a:rPr>
            <a:t>Ciência</a:t>
          </a:r>
          <a:endParaRPr lang="pt-BR" sz="1900" b="1" kern="1200" dirty="0">
            <a:solidFill>
              <a:schemeClr val="bg1"/>
            </a:solidFill>
            <a:latin typeface="Arial"/>
            <a:cs typeface="Arial"/>
          </a:endParaRPr>
        </a:p>
      </dsp:txBody>
      <dsp:txXfrm>
        <a:off x="3267245" y="186385"/>
        <a:ext cx="1641902" cy="396344"/>
      </dsp:txXfrm>
    </dsp:sp>
    <dsp:sp modelId="{A415D1CD-C635-452D-B5A0-7E0B94798998}">
      <dsp:nvSpPr>
        <dsp:cNvPr id="0" name=""/>
        <dsp:cNvSpPr/>
      </dsp:nvSpPr>
      <dsp:spPr>
        <a:xfrm>
          <a:off x="2347654" y="546318"/>
          <a:ext cx="2920730" cy="2920730"/>
        </a:xfrm>
        <a:custGeom>
          <a:avLst/>
          <a:gdLst/>
          <a:ahLst/>
          <a:cxnLst/>
          <a:rect l="0" t="0" r="0" b="0"/>
          <a:pathLst>
            <a:path>
              <a:moveTo>
                <a:pt x="2235309" y="222573"/>
              </a:moveTo>
              <a:arcTo wR="1460365" hR="1460365" stAng="18122967" swAng="3354066"/>
            </a:path>
          </a:pathLst>
        </a:custGeom>
        <a:noFill/>
        <a:ln w="38100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3C0A40-41AD-464D-A499-A3AEA19D0692}">
      <dsp:nvSpPr>
        <dsp:cNvPr id="0" name=""/>
        <dsp:cNvSpPr/>
      </dsp:nvSpPr>
      <dsp:spPr>
        <a:xfrm>
          <a:off x="4510518" y="2355492"/>
          <a:ext cx="1684784" cy="439226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900" b="1" kern="1200" dirty="0" smtClean="0">
              <a:solidFill>
                <a:srgbClr val="FFFFFF"/>
              </a:solidFill>
              <a:latin typeface="Arial"/>
              <a:cs typeface="Arial"/>
            </a:rPr>
            <a:t>Criatividade</a:t>
          </a:r>
          <a:endParaRPr lang="pt-BR" sz="1900" b="1" kern="1200" dirty="0">
            <a:solidFill>
              <a:srgbClr val="FFFFFF"/>
            </a:solidFill>
            <a:latin typeface="Arial"/>
            <a:cs typeface="Arial"/>
          </a:endParaRPr>
        </a:p>
      </dsp:txBody>
      <dsp:txXfrm>
        <a:off x="4531959" y="2376933"/>
        <a:ext cx="1641902" cy="396344"/>
      </dsp:txXfrm>
    </dsp:sp>
    <dsp:sp modelId="{724E51E8-131B-4778-824F-64DF724DF281}">
      <dsp:nvSpPr>
        <dsp:cNvPr id="0" name=""/>
        <dsp:cNvSpPr/>
      </dsp:nvSpPr>
      <dsp:spPr>
        <a:xfrm>
          <a:off x="2627831" y="384558"/>
          <a:ext cx="2920730" cy="2920730"/>
        </a:xfrm>
        <a:custGeom>
          <a:avLst/>
          <a:gdLst/>
          <a:ahLst/>
          <a:cxnLst/>
          <a:rect l="0" t="0" r="0" b="0"/>
          <a:pathLst>
            <a:path>
              <a:moveTo>
                <a:pt x="2234687" y="2698546"/>
              </a:moveTo>
              <a:arcTo wR="1460365" hR="1460365" stAng="3478761" swAng="3842478"/>
            </a:path>
          </a:pathLst>
        </a:custGeom>
        <a:noFill/>
        <a:ln w="38100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B1032C-93A0-4A04-9BB3-99EA5E1C8EDF}">
      <dsp:nvSpPr>
        <dsp:cNvPr id="0" name=""/>
        <dsp:cNvSpPr/>
      </dsp:nvSpPr>
      <dsp:spPr>
        <a:xfrm>
          <a:off x="1981091" y="2355492"/>
          <a:ext cx="1684784" cy="439226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900" b="1" kern="1200" dirty="0" smtClean="0">
              <a:solidFill>
                <a:srgbClr val="FFFFFF"/>
              </a:solidFill>
              <a:latin typeface="Arial"/>
              <a:cs typeface="Arial"/>
            </a:rPr>
            <a:t>Tecnologia</a:t>
          </a:r>
          <a:endParaRPr lang="pt-BR" sz="1900" b="1" kern="1200" dirty="0">
            <a:solidFill>
              <a:srgbClr val="FFFFFF"/>
            </a:solidFill>
            <a:latin typeface="Arial"/>
            <a:cs typeface="Arial"/>
          </a:endParaRPr>
        </a:p>
      </dsp:txBody>
      <dsp:txXfrm>
        <a:off x="2002532" y="2376933"/>
        <a:ext cx="1641902" cy="396344"/>
      </dsp:txXfrm>
    </dsp:sp>
    <dsp:sp modelId="{D4620EF6-0C03-4630-8F7A-E3BD069877F4}">
      <dsp:nvSpPr>
        <dsp:cNvPr id="0" name=""/>
        <dsp:cNvSpPr/>
      </dsp:nvSpPr>
      <dsp:spPr>
        <a:xfrm>
          <a:off x="2908008" y="546318"/>
          <a:ext cx="2920730" cy="2920730"/>
        </a:xfrm>
        <a:custGeom>
          <a:avLst/>
          <a:gdLst/>
          <a:ahLst/>
          <a:cxnLst/>
          <a:rect l="0" t="0" r="0" b="0"/>
          <a:pathLst>
            <a:path>
              <a:moveTo>
                <a:pt x="934" y="1408139"/>
              </a:moveTo>
              <a:arcTo wR="1460365" hR="1460365" stAng="10922967" swAng="3354066"/>
            </a:path>
          </a:pathLst>
        </a:custGeom>
        <a:noFill/>
        <a:ln w="38100" cap="flat" cmpd="sng" algn="ctr">
          <a:solidFill>
            <a:schemeClr val="tx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467FC-3273-4423-84FF-FC8E5A7DB0CB}" type="datetimeFigureOut">
              <a:rPr lang="pt-BR" smtClean="0"/>
              <a:t>28/08/2015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A8774-D399-466C-BBA5-C25ED5D1B825}" type="slidenum">
              <a:rPr lang="pt-BR" smtClean="0"/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64277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A8774-D399-466C-BBA5-C25ED5D1B825}" type="slidenum">
              <a:rPr lang="pt-BR" smtClean="0"/>
              <a:t>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62893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A8774-D399-466C-BBA5-C25ED5D1B825}" type="slidenum">
              <a:rPr lang="pt-BR" smtClean="0"/>
              <a:t>23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41116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A8774-D399-466C-BBA5-C25ED5D1B825}" type="slidenum">
              <a:rPr lang="pt-BR" smtClean="0"/>
              <a:t>25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50872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70C77D5-F4D1-4BD0-82D5-640486C0D887}" type="datetimeFigureOut">
              <a:rPr lang="pt-BR"/>
              <a:pPr>
                <a:defRPr/>
              </a:pPr>
              <a:t>28/08/2015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61ED6EB-6F6F-4C79-AA70-54B1A729B306}" type="slidenum">
              <a:rPr lang="pt-BR"/>
              <a:pPr>
                <a:defRPr/>
              </a:pPr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8177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A57BFDA-66EF-431B-980D-BB885191A288}" type="datetimeFigureOut">
              <a:rPr lang="pt-BR"/>
              <a:pPr>
                <a:defRPr/>
              </a:pPr>
              <a:t>28/08/2015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441C637-C6E2-4F74-928A-46A730483352}" type="slidenum">
              <a:rPr lang="pt-BR"/>
              <a:pPr>
                <a:defRPr/>
              </a:pPr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54129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5BE3B40-6975-48EB-849B-E78BD717CF9B}" type="datetimeFigureOut">
              <a:rPr lang="pt-BR"/>
              <a:pPr>
                <a:defRPr/>
              </a:pPr>
              <a:t>28/08/2015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44312E9-5270-4D3F-AC18-9F0408A5ADEB}" type="slidenum">
              <a:rPr lang="pt-BR"/>
              <a:pPr>
                <a:defRPr/>
              </a:pPr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83743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omente Plano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57B281C-5159-4971-8228-52B9A72E9ED2}" type="datetimeFigureOut">
              <a:pPr/>
              <a:t>8/28/2015</a:t>
            </a:fld>
            <a:endParaRPr kumimoji="0"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0"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pt-BR"/>
          </a:p>
        </p:txBody>
      </p:sp>
    </p:spTree>
    <p:extLst>
      <p:ext uri="{BB962C8B-B14F-4D97-AF65-F5344CB8AC3E}">
        <p14:creationId xmlns:p14="http://schemas.microsoft.com/office/powerpoint/2010/main" val="12072020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6212920-279A-462C-B538-0B64B7332CB7}" type="datetimeFigureOut">
              <a:rPr lang="pt-BR"/>
              <a:pPr>
                <a:defRPr/>
              </a:pPr>
              <a:t>28/08/2015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B9DBFE1-1AA9-417C-A627-886903AA9A4B}" type="slidenum">
              <a:rPr lang="pt-BR"/>
              <a:pPr>
                <a:defRPr/>
              </a:pPr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54901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471E664-552C-49BB-BBF3-32D54FD2598B}" type="datetimeFigureOut">
              <a:rPr lang="pt-BR"/>
              <a:pPr>
                <a:defRPr/>
              </a:pPr>
              <a:t>28/08/2015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D560092-1031-4236-96C6-4C8348B1941C}" type="slidenum">
              <a:rPr lang="pt-BR"/>
              <a:pPr>
                <a:defRPr/>
              </a:pPr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46229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EE10A39-1B9D-4F75-9BBC-80E80B142BA6}" type="datetimeFigureOut">
              <a:rPr lang="pt-BR"/>
              <a:pPr>
                <a:defRPr/>
              </a:pPr>
              <a:t>28/08/2015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D2080E4-BA5B-4425-B197-55828A5290E4}" type="slidenum">
              <a:rPr lang="pt-BR"/>
              <a:pPr>
                <a:defRPr/>
              </a:pPr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99308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B83E32E-320B-4024-9DCD-16A14A04943D}" type="datetimeFigureOut">
              <a:rPr lang="pt-BR"/>
              <a:pPr>
                <a:defRPr/>
              </a:pPr>
              <a:t>28/08/2015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EEBB7A8-54EA-4F92-B188-B248A2C567E8}" type="slidenum">
              <a:rPr lang="pt-BR"/>
              <a:pPr>
                <a:defRPr/>
              </a:pPr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25349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96CED93-2983-4C41-9727-C54CA728339D}" type="datetimeFigureOut">
              <a:rPr lang="pt-BR"/>
              <a:pPr>
                <a:defRPr/>
              </a:pPr>
              <a:t>28/08/2015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0412F35-3F70-4B00-A0C2-CE5178E88599}" type="slidenum">
              <a:rPr lang="pt-BR"/>
              <a:pPr>
                <a:defRPr/>
              </a:pPr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10852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D72ED77-BDC4-4394-8550-D46972192631}" type="datetimeFigureOut">
              <a:rPr lang="pt-BR"/>
              <a:pPr>
                <a:defRPr/>
              </a:pPr>
              <a:t>28/08/2015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4B51F58-EBF3-4BAE-A0B1-DCECE749C7E0}" type="slidenum">
              <a:rPr lang="pt-BR"/>
              <a:pPr>
                <a:defRPr/>
              </a:pPr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70150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7D2A6D2-B079-4563-8420-BFD115788DE9}" type="datetimeFigureOut">
              <a:rPr lang="pt-BR"/>
              <a:pPr>
                <a:defRPr/>
              </a:pPr>
              <a:t>28/08/2015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9F0CD87-1048-4684-84FF-276E506E2E44}" type="slidenum">
              <a:rPr lang="pt-BR"/>
              <a:pPr>
                <a:defRPr/>
              </a:pPr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28162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911C7D1-062B-417C-B5E8-41958E2B791F}" type="datetimeFigureOut">
              <a:rPr lang="pt-BR"/>
              <a:pPr>
                <a:defRPr/>
              </a:pPr>
              <a:t>28/08/2015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78692E6-FF72-4665-B796-5504271D5898}" type="slidenum">
              <a:rPr lang="pt-BR"/>
              <a:pPr>
                <a:defRPr/>
              </a:pPr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2314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0" y="0"/>
            <a:ext cx="9144000" cy="13414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68199"/>
            <a:ext cx="1464599" cy="102855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77072"/>
            <a:ext cx="777686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1239978" y="5939988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MARCIO DE ALMEIDA PERNAMBUCO  - ENGENHEIRO CIVIL – CREA 0600905790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48495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570" y="1505892"/>
            <a:ext cx="9144000" cy="5373216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0" y="18306"/>
            <a:ext cx="914400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pt-BR" sz="2400" b="1" i="1" dirty="0"/>
              <a:t>“</a:t>
            </a:r>
            <a:r>
              <a:rPr lang="pt-BR" sz="24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FUTURO DO MUNDO </a:t>
            </a:r>
          </a:p>
          <a:p>
            <a:pPr algn="ctr"/>
            <a:r>
              <a:rPr lang="pt-BR" sz="24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ESTÁ NAS MÃOS DOS JOVENS ENGENHEIROS </a:t>
            </a:r>
            <a:r>
              <a:rPr lang="pt-BR" sz="24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pt-BR" sz="24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PRECISAMOS DAR A  ELES  TODA  AJUDA POSSÍVEL </a:t>
            </a:r>
            <a:endParaRPr lang="pt-BR" sz="2400" b="1" i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24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FACE AOS DESAFIOS DO </a:t>
            </a:r>
            <a:r>
              <a:rPr lang="pt-BR" sz="24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FUTURO.”</a:t>
            </a:r>
          </a:p>
        </p:txBody>
      </p:sp>
      <p:sp>
        <p:nvSpPr>
          <p:cNvPr id="4" name="Retângulo 3"/>
          <p:cNvSpPr/>
          <p:nvPr/>
        </p:nvSpPr>
        <p:spPr>
          <a:xfrm>
            <a:off x="2411760" y="6021288"/>
            <a:ext cx="4679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RELATÓRIO UNESCO (2010)</a:t>
            </a:r>
          </a:p>
        </p:txBody>
      </p:sp>
    </p:spTree>
    <p:extLst>
      <p:ext uri="{BB962C8B-B14F-4D97-AF65-F5344CB8AC3E}">
        <p14:creationId xmlns:p14="http://schemas.microsoft.com/office/powerpoint/2010/main" val="950972258"/>
      </p:ext>
    </p:extLst>
  </p:cSld>
  <p:clrMapOvr>
    <a:masterClrMapping/>
  </p:clrMapOvr>
  <p:transition spd="slow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23528" y="1556792"/>
            <a:ext cx="8496944" cy="501675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 </a:t>
            </a:r>
            <a:r>
              <a:rPr lang="pt-BR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diploma</a:t>
            </a:r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os </a:t>
            </a:r>
            <a:r>
              <a:rPr lang="pt-BR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seus cursos </a:t>
            </a:r>
            <a:endParaRPr lang="pt-BR" sz="4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</a:t>
            </a:r>
            <a:r>
              <a:rPr lang="pt-BR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sua visão mais ampla do mundo </a:t>
            </a:r>
          </a:p>
          <a:p>
            <a:pPr algn="ctr"/>
            <a:r>
              <a:rPr lang="pt-BR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não são um passe livre </a:t>
            </a:r>
            <a:endParaRPr lang="pt-BR" sz="4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</a:t>
            </a:r>
            <a:r>
              <a:rPr lang="pt-BR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sucesso</a:t>
            </a:r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</a:p>
          <a:p>
            <a:pPr algn="ctr"/>
            <a:r>
              <a:rPr lang="pt-BR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</a:p>
          <a:p>
            <a:pPr algn="ctr"/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Devem </a:t>
            </a:r>
            <a:r>
              <a:rPr lang="pt-BR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 ferramentas </a:t>
            </a:r>
            <a:endParaRPr lang="pt-BR" sz="4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</a:t>
            </a:r>
            <a:r>
              <a:rPr lang="pt-BR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trabalho </a:t>
            </a:r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</a:t>
            </a:r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criar </a:t>
            </a:r>
            <a:endParaRPr lang="pt-BR" sz="4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</a:t>
            </a:r>
            <a:r>
              <a:rPr lang="pt-BR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máximo de </a:t>
            </a:r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resultados</a:t>
            </a:r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  <a:endParaRPr lang="pt-BR"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23528" y="188640"/>
            <a:ext cx="31214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REFLEXÃO</a:t>
            </a:r>
            <a:endParaRPr lang="pt-BR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32963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1340769"/>
            <a:ext cx="9144000" cy="563231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criar resultados destacamos três características de todo profissional: conhecimentos (aquilo que ele adquiriu na escola, em cursos e na vida), habilidades (a capacidade de colocar esse conhecimento em prática) </a:t>
            </a:r>
            <a:endParaRPr lang="pt-BR" sz="4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</a:t>
            </a:r>
            <a:r>
              <a:rPr lang="pt-BR" sz="4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atitudes (a capacidade de saber quando usar seus conhecimentos e  habilidades de modo construtivo)... </a:t>
            </a:r>
            <a:endParaRPr lang="pt-BR"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51520" y="404664"/>
            <a:ext cx="6048672" cy="4572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kumimoji="1" lang="pt-BR" altLang="pt-BR" dirty="0">
                <a:solidFill>
                  <a:schemeClr val="bg1"/>
                </a:solidFill>
              </a:rPr>
              <a:t>PERFIL DO PROFISSIONAL DO FUTURO</a:t>
            </a:r>
            <a:endParaRPr lang="pt-BR" altLang="pt-BR" sz="2000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440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51520" y="404664"/>
            <a:ext cx="6048672" cy="4572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kumimoji="1" lang="pt-BR" altLang="pt-BR" dirty="0">
                <a:solidFill>
                  <a:schemeClr val="bg1"/>
                </a:solidFill>
              </a:rPr>
              <a:t>PERFIL DO PROFISSIONAL DO FUTURO</a:t>
            </a:r>
            <a:endParaRPr lang="pt-BR" altLang="pt-BR" sz="2000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467544" y="1484784"/>
            <a:ext cx="8208912" cy="526297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Formação integral e sólida 	- capacitação técnica.</a:t>
            </a:r>
          </a:p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	- visão humanística.</a:t>
            </a:r>
          </a:p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	- ética frente à vida.</a:t>
            </a:r>
          </a:p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Conhecimentos em computação e línguas.</a:t>
            </a:r>
          </a:p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Polivalente, capaz de atuar em várias áreas.</a:t>
            </a:r>
          </a:p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Capacidade inovadora.</a:t>
            </a:r>
          </a:p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Criatividade.</a:t>
            </a:r>
          </a:p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Predisposição para mudanças.</a:t>
            </a:r>
          </a:p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Capacidade analítica, espírito crítico</a:t>
            </a:r>
            <a:r>
              <a:rPr lang="pt-BR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pt-BR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Habilidade para tomar decisões</a:t>
            </a:r>
            <a:endParaRPr lang="pt-BR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Percepção das tendências do futuro.</a:t>
            </a:r>
          </a:p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Emoção e razão integradas.</a:t>
            </a:r>
          </a:p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Capacidade para trabalhar em equipe.</a:t>
            </a:r>
          </a:p>
          <a:p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Afeito à atualização, formação permanente.</a:t>
            </a:r>
          </a:p>
        </p:txBody>
      </p:sp>
    </p:spTree>
    <p:extLst>
      <p:ext uri="{BB962C8B-B14F-4D97-AF65-F5344CB8AC3E}">
        <p14:creationId xmlns:p14="http://schemas.microsoft.com/office/powerpoint/2010/main" val="1173022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de cantos arredondados 2"/>
          <p:cNvSpPr/>
          <p:nvPr/>
        </p:nvSpPr>
        <p:spPr>
          <a:xfrm>
            <a:off x="395536" y="404664"/>
            <a:ext cx="2210618" cy="648072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pt-BR" sz="2000" dirty="0" smtClean="0">
                <a:latin typeface="Arial"/>
                <a:cs typeface="Arial"/>
              </a:rPr>
              <a:t>DESAFIOS</a:t>
            </a:r>
            <a:endParaRPr lang="pt-BR" sz="2000" dirty="0">
              <a:latin typeface="Arial"/>
              <a:cs typeface="Arial"/>
            </a:endParaRPr>
          </a:p>
        </p:txBody>
      </p:sp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0" y="1340768"/>
            <a:ext cx="9144000" cy="55172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r>
              <a:rPr lang="pt-BR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DESAFIOS MUNDIAIS DO SÉCULO XXI </a:t>
            </a:r>
            <a:endParaRPr lang="pt-BR" sz="2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r>
              <a:rPr lang="pt-BR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População;                                 6) Meio Ambiente;</a:t>
            </a: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endParaRPr lang="pt-BR" sz="2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r>
              <a:rPr lang="pt-BR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 Água;                                          7) Conflitos/Terrorismo;</a:t>
            </a: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endParaRPr lang="pt-BR" sz="2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r>
              <a:rPr lang="pt-BR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 Alimentos;                                  8) Mudanças Climáticas;</a:t>
            </a: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endParaRPr lang="pt-BR" sz="2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r>
              <a:rPr lang="pt-BR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4) Energia;                                      9) Sustentabilidade;</a:t>
            </a: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endParaRPr lang="pt-BR" sz="2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r>
              <a:rPr lang="pt-BR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5) Saúde;                                        10) Biodiversidade;</a:t>
            </a: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endParaRPr lang="pt-BR" sz="2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r>
              <a:rPr lang="pt-BR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11) Bem-Estar da Humanidade</a:t>
            </a: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endParaRPr lang="pt-BR" sz="20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endParaRPr lang="pt-BR" sz="20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endParaRPr lang="pt-BR" sz="8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  <a:tabLst>
                <a:tab pos="3948113" algn="l"/>
              </a:tabLst>
              <a:defRPr/>
            </a:pPr>
            <a:endParaRPr lang="pt-BR" sz="800" b="1" dirty="0" smtClean="0">
              <a:cs typeface="Arial" charset="0"/>
            </a:endParaRPr>
          </a:p>
          <a:p>
            <a:pPr eaLnBrk="1" hangingPunct="1">
              <a:tabLst>
                <a:tab pos="3948113" algn="l"/>
              </a:tabLst>
              <a:defRPr/>
            </a:pPr>
            <a:endParaRPr lang="pt-BR" sz="800" b="1" dirty="0" smtClean="0">
              <a:cs typeface="Arial" charset="0"/>
            </a:endParaRPr>
          </a:p>
          <a:p>
            <a:pPr eaLnBrk="1" hangingPunct="1">
              <a:tabLst>
                <a:tab pos="3948113" algn="l"/>
              </a:tabLst>
              <a:defRPr/>
            </a:pPr>
            <a:endParaRPr lang="pt-BR" sz="1800" b="1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16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19" y="0"/>
            <a:ext cx="9260627" cy="6858594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657426" y="825679"/>
            <a:ext cx="5570757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pt-B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DESAFIOS MUNDIAIS DO SÉCULO XXI</a:t>
            </a:r>
            <a:br>
              <a:rPr lang="pt-B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t-BR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População </a:t>
            </a:r>
            <a:r>
              <a:rPr lang="pt-B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mundial</a:t>
            </a:r>
            <a:r>
              <a:rPr lang="pt-BR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 </a:t>
            </a:r>
          </a:p>
          <a:p>
            <a:pPr algn="ctr"/>
            <a:r>
              <a:rPr lang="pt-BR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 </a:t>
            </a:r>
            <a:r>
              <a:rPr lang="pt-B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bilhões (2011); </a:t>
            </a:r>
            <a:endParaRPr lang="pt-BR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7.8 </a:t>
            </a:r>
            <a:r>
              <a:rPr lang="pt-B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bilhões (2015</a:t>
            </a:r>
            <a:r>
              <a:rPr lang="pt-BR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657427" y="2149118"/>
            <a:ext cx="5138709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BRASIL</a:t>
            </a:r>
            <a:endParaRPr lang="pt-BR" dirty="0"/>
          </a:p>
          <a:p>
            <a:pPr algn="ctr"/>
            <a:r>
              <a:rPr lang="pt-BR" dirty="0" smtClean="0"/>
              <a:t>   ANO </a:t>
            </a:r>
            <a:r>
              <a:rPr lang="pt-BR" dirty="0"/>
              <a:t>	HABITANTES</a:t>
            </a:r>
          </a:p>
          <a:p>
            <a:pPr algn="ctr"/>
            <a:r>
              <a:rPr lang="pt-BR" dirty="0"/>
              <a:t>2015 	</a:t>
            </a:r>
            <a:r>
              <a:rPr lang="pt-BR" dirty="0" smtClean="0"/>
              <a:t>204 218</a:t>
            </a:r>
            <a:endParaRPr lang="pt-BR" dirty="0"/>
          </a:p>
          <a:p>
            <a:pPr algn="ctr"/>
            <a:r>
              <a:rPr lang="pt-BR" dirty="0"/>
              <a:t>2030	228 663</a:t>
            </a:r>
          </a:p>
          <a:p>
            <a:pPr algn="ctr"/>
            <a:r>
              <a:rPr lang="pt-BR" dirty="0"/>
              <a:t>2050 	238 270</a:t>
            </a:r>
          </a:p>
          <a:p>
            <a:pPr algn="ctr"/>
            <a:r>
              <a:rPr lang="pt-BR" dirty="0"/>
              <a:t>2100 	</a:t>
            </a:r>
            <a:r>
              <a:rPr lang="pt-BR" dirty="0" smtClean="0"/>
              <a:t>204 </a:t>
            </a:r>
            <a:r>
              <a:rPr lang="pt-BR" dirty="0" smtClean="0"/>
              <a:t>305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7736167" y="2610782"/>
            <a:ext cx="1300330" cy="270843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700" dirty="0" smtClean="0"/>
              <a:t>NOSSOS</a:t>
            </a:r>
          </a:p>
          <a:p>
            <a:pPr algn="ctr"/>
            <a:r>
              <a:rPr lang="pt-BR" sz="1700" dirty="0" smtClean="0"/>
              <a:t>NETOS VIVERÃO EM UM MUNDO COM UMA POPULAÇÃO DE</a:t>
            </a:r>
          </a:p>
          <a:p>
            <a:pPr algn="ctr"/>
            <a:r>
              <a:rPr lang="pt-BR" sz="1700" dirty="0" smtClean="0"/>
              <a:t>10 BILHOES </a:t>
            </a:r>
          </a:p>
          <a:p>
            <a:pPr algn="ctr"/>
            <a:r>
              <a:rPr lang="pt-BR" sz="1700" dirty="0" smtClean="0"/>
              <a:t>DE PESSOAS</a:t>
            </a:r>
            <a:endParaRPr lang="pt-BR" sz="1700" dirty="0"/>
          </a:p>
        </p:txBody>
      </p:sp>
    </p:spTree>
    <p:extLst>
      <p:ext uri="{BB962C8B-B14F-4D97-AF65-F5344CB8AC3E}">
        <p14:creationId xmlns:p14="http://schemas.microsoft.com/office/powerpoint/2010/main" val="2596344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17685" y="5271745"/>
            <a:ext cx="9181080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 2030, a expectativa é a de que a demanda global por água será 40% superior a oferta. Os países que mais vão sofrer com essa situação são os que estão em regiões mais quentes e </a:t>
            </a:r>
            <a:endParaRPr lang="pt-BR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 </a:t>
            </a:r>
            <a:r>
              <a:rPr lang="pt-B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mais pobres com uma população jovem crescente.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3" y="0"/>
            <a:ext cx="9116767" cy="527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26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6" y="0"/>
            <a:ext cx="9142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444924"/>
      </p:ext>
    </p:extLst>
  </p:cSld>
  <p:clrMapOvr>
    <a:masterClrMapping/>
  </p:clrMapOvr>
  <p:transition spd="slow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26835" cy="685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185850"/>
      </p:ext>
    </p:extLst>
  </p:cSld>
  <p:clrMapOvr>
    <a:masterClrMapping/>
  </p:clrMapOvr>
  <p:transition spd="slow"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71471"/>
      </p:ext>
    </p:extLst>
  </p:cSld>
  <p:clrMapOvr>
    <a:masterClrMapping/>
  </p:clrMapOvr>
  <p:transition spd="slow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1196752"/>
            <a:ext cx="9144000" cy="575542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Engenharia</a:t>
            </a:r>
            <a:endParaRPr lang="pt-BR" sz="4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</a:p>
          <a:p>
            <a:pPr algn="ctr"/>
            <a:r>
              <a:rPr lang="pt-BR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pt-BR" sz="4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arte de dirigir as grandes fontes de energia  </a:t>
            </a:r>
            <a:endParaRPr lang="pt-BR" sz="4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 </a:t>
            </a:r>
            <a:r>
              <a:rPr lang="pt-BR" sz="4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natureza para o uso </a:t>
            </a:r>
            <a:endParaRPr lang="pt-BR" sz="4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a </a:t>
            </a:r>
            <a:r>
              <a:rPr lang="pt-BR" sz="4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conveniência do homem</a:t>
            </a:r>
            <a:r>
              <a:rPr lang="pt-BR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.”</a:t>
            </a:r>
          </a:p>
          <a:p>
            <a:pPr algn="ctr"/>
            <a:r>
              <a:rPr lang="pt-BR" sz="4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pt-BR" sz="4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Engenheiro </a:t>
            </a:r>
            <a:r>
              <a:rPr lang="pt-BR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inglês Thomas Tredgold   1828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3" y="11460"/>
            <a:ext cx="9131947" cy="684654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1979712" y="6093296"/>
            <a:ext cx="4935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 smtClean="0">
                <a:ln/>
                <a:solidFill>
                  <a:schemeClr val="accent3"/>
                </a:solidFill>
                <a:effectLst/>
              </a:rPr>
              <a:t>sustentabilidade</a:t>
            </a:r>
            <a:endParaRPr lang="pt-B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58055767"/>
      </p:ext>
    </p:extLst>
  </p:cSld>
  <p:clrMapOvr>
    <a:masterClrMapping/>
  </p:clrMapOvr>
  <p:transition spd="slow"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" y="594"/>
            <a:ext cx="9114806" cy="685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652956"/>
      </p:ext>
    </p:extLst>
  </p:cSld>
  <p:clrMapOvr>
    <a:masterClrMapping/>
  </p:clrMapOvr>
  <p:transition spd="slow"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0"/>
            <a:ext cx="91085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711294"/>
      </p:ext>
    </p:extLst>
  </p:cSld>
  <p:clrMapOvr>
    <a:masterClrMapping/>
  </p:clrMapOvr>
  <p:transition spd="slow"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2" y="1340768"/>
            <a:ext cx="9144000" cy="5517232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2" y="1844824"/>
            <a:ext cx="3411860" cy="2823195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179512" y="4797152"/>
            <a:ext cx="8784976" cy="161582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Brasil não existe plano nacional de desenvolvimento viável por falta de recursos humanos qualificados na área tecnológica. </a:t>
            </a:r>
          </a:p>
        </p:txBody>
      </p:sp>
      <p:sp>
        <p:nvSpPr>
          <p:cNvPr id="6" name="Retângulo 5"/>
          <p:cNvSpPr/>
          <p:nvPr/>
        </p:nvSpPr>
        <p:spPr>
          <a:xfrm>
            <a:off x="179512" y="161636"/>
            <a:ext cx="6768752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ENGENHARIA E </a:t>
            </a:r>
          </a:p>
          <a:p>
            <a:pPr algn="ctr"/>
            <a:r>
              <a:rPr lang="pt-BR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DESENVOLVIMENTO NACIONAL</a:t>
            </a:r>
          </a:p>
        </p:txBody>
      </p:sp>
    </p:spTree>
    <p:extLst>
      <p:ext uri="{BB962C8B-B14F-4D97-AF65-F5344CB8AC3E}">
        <p14:creationId xmlns:p14="http://schemas.microsoft.com/office/powerpoint/2010/main" val="29675597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179512" y="1628800"/>
            <a:ext cx="8765654" cy="4659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Área territorial e bom solo;</a:t>
            </a: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Recursos naturais (minerais, petróleo)</a:t>
            </a: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Grande potencial para energias renováveis (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hidraulica, </a:t>
            </a: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solar, 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aeolica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marés);</a:t>
            </a:r>
          </a:p>
          <a:p>
            <a:pPr marL="342900" indent="-342900" eaLnBrk="0" hangingPunct="0"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População </a:t>
            </a: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criativa (jeitinho brasileiro…).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88640"/>
            <a:ext cx="3449960" cy="91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104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1340768"/>
            <a:ext cx="9144000" cy="5509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engenheiro brasileiro tem uma grande </a:t>
            </a:r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capacidade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adaptação,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criatividade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“improvisação“,</a:t>
            </a:r>
          </a:p>
          <a:p>
            <a:pPr algn="ctr"/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no bom sentido da palavra, pois mesmo com todas as dificuldades, na formação,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mercado de trabalho </a:t>
            </a:r>
          </a:p>
          <a:p>
            <a:pPr algn="ctr"/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na falta de recursos para desenvolvimento cientifico e tecnológico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ainda assim nossos </a:t>
            </a:r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profissionais conseguem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superar todos os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obstáculos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dificuldades</a:t>
            </a:r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 </a:t>
            </a:r>
            <a:endParaRPr lang="pt-BR" sz="32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188640"/>
            <a:ext cx="3449960" cy="91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051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8697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4344988"/>
            <a:ext cx="2857500" cy="25146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179512" y="0"/>
            <a:ext cx="8482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0" cap="none" spc="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Desenvolvimento tecnologico</a:t>
            </a:r>
            <a:endParaRPr lang="pt-BR" sz="54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05239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1376259"/>
            <a:ext cx="9144000" cy="5509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É importante compreendermos que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países </a:t>
            </a:r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“donos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do conhecimento 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cientifico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tecnológico </a:t>
            </a:r>
          </a:p>
          <a:p>
            <a:pPr algn="ctr"/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são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 detentores das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decisões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econômicas,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dinheiro, do poderio militar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das riquezas do mundo.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pt-BR" sz="32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dependência científica e tecnológica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acarreta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nós brasileiros a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dependência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econômica, política e cultural. </a:t>
            </a:r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pt-BR" sz="32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5243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794" y="1802433"/>
            <a:ext cx="8463068" cy="505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6"/>
          <p:cNvSpPr>
            <a:spLocks noChangeArrowheads="1"/>
          </p:cNvSpPr>
          <p:nvPr/>
        </p:nvSpPr>
        <p:spPr bwMode="auto">
          <a:xfrm>
            <a:off x="423794" y="6580015"/>
            <a:ext cx="38094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1200" b="1" dirty="0"/>
              <a:t>Fonte: </a:t>
            </a:r>
            <a:r>
              <a:rPr lang="pt-BR" sz="1200" dirty="0"/>
              <a:t>MCTI</a:t>
            </a:r>
          </a:p>
        </p:txBody>
      </p:sp>
      <p:sp>
        <p:nvSpPr>
          <p:cNvPr id="4" name="Retângulo 5"/>
          <p:cNvSpPr>
            <a:spLocks noChangeArrowheads="1"/>
          </p:cNvSpPr>
          <p:nvPr/>
        </p:nvSpPr>
        <p:spPr bwMode="auto">
          <a:xfrm>
            <a:off x="1703000" y="1340768"/>
            <a:ext cx="5904656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Pedidos de patentes de invenção </a:t>
            </a:r>
            <a:r>
              <a:rPr lang="pt-BR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pt-BR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23528" y="332656"/>
            <a:ext cx="4588244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BR" sz="2800" dirty="0">
                <a:latin typeface="Tahoma" panose="020B0604030504040204" pitchFamily="34" charset="0"/>
                <a:cs typeface="Tahoma" panose="020B0604030504040204" pitchFamily="34" charset="0"/>
              </a:rPr>
              <a:t>Importância </a:t>
            </a:r>
            <a:r>
              <a:rPr lang="pt-BR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da Engenheira </a:t>
            </a:r>
            <a:endParaRPr lang="pt-BR" sz="2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480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85329"/>
            <a:ext cx="6893024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tângulo de cantos arredondados 15"/>
          <p:cNvSpPr/>
          <p:nvPr/>
        </p:nvSpPr>
        <p:spPr>
          <a:xfrm>
            <a:off x="0" y="1844824"/>
            <a:ext cx="2267744" cy="64293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dirty="0">
                <a:latin typeface="Arial"/>
                <a:cs typeface="Arial"/>
              </a:rPr>
              <a:t> </a:t>
            </a:r>
            <a:r>
              <a:rPr lang="pt-BR" sz="2000" dirty="0" smtClean="0">
                <a:solidFill>
                  <a:schemeClr val="bg1"/>
                </a:solidFill>
                <a:latin typeface="Arial"/>
                <a:cs typeface="Arial"/>
              </a:rPr>
              <a:t>CONCEITOS</a:t>
            </a:r>
            <a:endParaRPr lang="pt-BR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7" name="Retângulo de cantos arredondados 16"/>
          <p:cNvSpPr/>
          <p:nvPr/>
        </p:nvSpPr>
        <p:spPr>
          <a:xfrm>
            <a:off x="0" y="2784211"/>
            <a:ext cx="2217366" cy="64807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2000" dirty="0" smtClean="0">
                <a:solidFill>
                  <a:schemeClr val="bg1"/>
                </a:solidFill>
                <a:latin typeface="Arial"/>
                <a:cs typeface="Arial"/>
              </a:rPr>
              <a:t>DESAFIOS</a:t>
            </a:r>
            <a:endParaRPr lang="pt-BR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8" name="Retângulo de cantos arredondados 17"/>
          <p:cNvSpPr/>
          <p:nvPr/>
        </p:nvSpPr>
        <p:spPr>
          <a:xfrm>
            <a:off x="0" y="4725144"/>
            <a:ext cx="2195736" cy="64293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t-BR" sz="2000" dirty="0" smtClean="0">
                <a:solidFill>
                  <a:schemeClr val="bg1"/>
                </a:solidFill>
                <a:latin typeface="Arial"/>
                <a:cs typeface="Arial"/>
              </a:rPr>
              <a:t>PERSPECTIVAS</a:t>
            </a:r>
            <a:endParaRPr lang="pt-BR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9" name="Retângulo de cantos arredondados 18"/>
          <p:cNvSpPr/>
          <p:nvPr/>
        </p:nvSpPr>
        <p:spPr>
          <a:xfrm>
            <a:off x="0" y="3785516"/>
            <a:ext cx="2195736" cy="64293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pt-BR" sz="2000" dirty="0" smtClean="0">
                <a:solidFill>
                  <a:schemeClr val="bg1"/>
                </a:solidFill>
                <a:latin typeface="Arial"/>
                <a:cs typeface="Arial"/>
              </a:rPr>
              <a:t>FORMAÇÃO</a:t>
            </a:r>
            <a:endParaRPr lang="pt-BR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1385329"/>
            <a:ext cx="6943316" cy="551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016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1560" y="404664"/>
            <a:ext cx="3058851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BR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Cenário </a:t>
            </a:r>
            <a:r>
              <a:rPr lang="pt-BR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externo</a:t>
            </a:r>
            <a:endParaRPr lang="pt-BR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590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6450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62188" y="1475566"/>
            <a:ext cx="48915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pt-BR" sz="1600" b="1" dirty="0"/>
              <a:t>Graduados em Engenharia para cada 10.000 Habitantes</a:t>
            </a:r>
            <a:endParaRPr lang="pt-BR" sz="1600" dirty="0"/>
          </a:p>
          <a:p>
            <a:pPr algn="ctr" eaLnBrk="0" hangingPunct="0"/>
            <a:r>
              <a:rPr lang="pt-BR" sz="1600" b="1" dirty="0"/>
              <a:t>Países </a:t>
            </a:r>
            <a:r>
              <a:rPr lang="pt-BR" sz="1600" b="1" dirty="0" smtClean="0"/>
              <a:t>Selecionados, </a:t>
            </a:r>
            <a:r>
              <a:rPr lang="pt-BR" sz="1600" b="1" dirty="0" smtClean="0"/>
              <a:t>2010 </a:t>
            </a:r>
            <a:r>
              <a:rPr lang="pt-BR" sz="1600" b="1" dirty="0" smtClean="0"/>
              <a:t>(%)</a:t>
            </a:r>
            <a:endParaRPr lang="pt-BR" sz="1600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27092"/>
              </p:ext>
            </p:extLst>
          </p:nvPr>
        </p:nvGraphicFramePr>
        <p:xfrm>
          <a:off x="1043608" y="2204864"/>
          <a:ext cx="7086374" cy="420624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2128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9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84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97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País</a:t>
                      </a:r>
                      <a:endParaRPr lang="pt-BR" sz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Eng./</a:t>
                      </a:r>
                      <a:r>
                        <a:rPr lang="pt-B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10.000 pessoas</a:t>
                      </a:r>
                      <a:endParaRPr lang="pt-BR" sz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País</a:t>
                      </a:r>
                      <a:endParaRPr lang="pt-BR" sz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Eng./</a:t>
                      </a:r>
                      <a:r>
                        <a:rPr lang="pt-B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10.000 pessoas</a:t>
                      </a:r>
                      <a:endParaRPr lang="pt-BR" sz="12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Brasil</a:t>
                      </a:r>
                      <a:endParaRPr lang="pt-BR" sz="1200" b="1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1,95</a:t>
                      </a:r>
                      <a:endParaRPr lang="pt-BR" sz="1200" b="1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Suíça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7,17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Turquia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3,28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Bélgica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7,51 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Grécia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3,89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Reino Unido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7,57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Chile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4,07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Israel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7,89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Eslovênia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4,34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Austrália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8,03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Hungria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4,48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França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8,68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Estados Unidos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4,60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Itália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9,36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Alemanha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5,10 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Dinamarca 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9,44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Áustria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5,38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Suécia 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10,10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Nova Zelândia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5,39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Japão 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10,24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México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5,40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Rep. Checa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11,53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Canadá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5,45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Polônia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12,15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Noruega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5,52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Rep. Eslovaca 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12,63 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Holanda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5,79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China </a:t>
                      </a:r>
                      <a:endParaRPr lang="pt-BR" sz="1200" b="1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13,41 </a:t>
                      </a:r>
                      <a:endParaRPr lang="pt-BR" sz="1200" b="1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Estônia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6,27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Portugal 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13,86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Irlanda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6,50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Finlândia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16,37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Espanha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6,53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Coréia do Sul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16,40</a:t>
                      </a:r>
                      <a:endParaRPr lang="pt-BR" sz="1200" b="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44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Islândia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b="0">
                          <a:effectLst/>
                          <a:latin typeface="Arial" pitchFamily="34" charset="0"/>
                          <a:cs typeface="Arial" pitchFamily="34" charset="0"/>
                        </a:rPr>
                        <a:t>6,89</a:t>
                      </a:r>
                      <a:endParaRPr lang="pt-BR" sz="1200" b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200" b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200" b="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7" name="Retângulo 9"/>
          <p:cNvSpPr>
            <a:spLocks noChangeArrowheads="1"/>
          </p:cNvSpPr>
          <p:nvPr/>
        </p:nvSpPr>
        <p:spPr bwMode="auto">
          <a:xfrm>
            <a:off x="1096673" y="6381328"/>
            <a:ext cx="24112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1000" b="1" dirty="0"/>
              <a:t>Fonte: </a:t>
            </a:r>
            <a:r>
              <a:rPr lang="pt-BR" sz="1000" dirty="0" smtClean="0"/>
              <a:t>OCDE, </a:t>
            </a:r>
            <a:r>
              <a:rPr lang="pt-BR" sz="1000" dirty="0"/>
              <a:t>2010 (apud IEDI, 2010).</a:t>
            </a:r>
          </a:p>
        </p:txBody>
      </p:sp>
      <p:sp>
        <p:nvSpPr>
          <p:cNvPr id="8" name="Retângulo de cantos arredondados 6"/>
          <p:cNvSpPr/>
          <p:nvPr/>
        </p:nvSpPr>
        <p:spPr>
          <a:xfrm>
            <a:off x="395536" y="437840"/>
            <a:ext cx="4464495" cy="64807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Formação de Engenheiros</a:t>
            </a:r>
            <a:endParaRPr lang="pt-BR" sz="2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4648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77015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2483768" y="6607683"/>
            <a:ext cx="1425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US$9.390.00 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1792489" y="6607559"/>
            <a:ext cx="691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/>
              <a:t>Brasil</a:t>
            </a:r>
          </a:p>
        </p:txBody>
      </p:sp>
      <p:sp>
        <p:nvSpPr>
          <p:cNvPr id="6" name="Retângulo 5"/>
          <p:cNvSpPr/>
          <p:nvPr/>
        </p:nvSpPr>
        <p:spPr>
          <a:xfrm>
            <a:off x="1258985" y="6607435"/>
            <a:ext cx="516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/>
              <a:t>47º</a:t>
            </a:r>
          </a:p>
        </p:txBody>
      </p:sp>
    </p:spTree>
    <p:extLst>
      <p:ext uri="{BB962C8B-B14F-4D97-AF65-F5344CB8AC3E}">
        <p14:creationId xmlns:p14="http://schemas.microsoft.com/office/powerpoint/2010/main" val="110227006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55" y="0"/>
            <a:ext cx="90671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01971"/>
      </p:ext>
    </p:extLst>
  </p:cSld>
  <p:clrMapOvr>
    <a:masterClrMapping/>
  </p:clrMapOvr>
  <p:transition spd="slow">
    <p:wipe dir="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87" y="16594"/>
            <a:ext cx="9138841" cy="68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26017"/>
      </p:ext>
    </p:extLst>
  </p:cSld>
  <p:clrMapOvr>
    <a:masterClrMapping/>
  </p:clrMapOvr>
  <p:transition spd="slow">
    <p:wipe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197447"/>
      </p:ext>
    </p:extLst>
  </p:cSld>
  <p:clrMapOvr>
    <a:masterClrMapping/>
  </p:clrMapOvr>
  <p:transition spd="slow">
    <p:wipe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62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alestra Edted RJ e SP maio 2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90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1273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9" y="0"/>
            <a:ext cx="9148829" cy="6855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40233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6598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tângulo 2"/>
          <p:cNvSpPr/>
          <p:nvPr/>
        </p:nvSpPr>
        <p:spPr>
          <a:xfrm>
            <a:off x="9629" y="5905481"/>
            <a:ext cx="9134371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“Todos esses problemas passam, necessariamente, </a:t>
            </a:r>
            <a:endParaRPr lang="pt-BR" sz="2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 </a:t>
            </a:r>
            <a:r>
              <a:rPr lang="pt-BR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projetos e </a:t>
            </a:r>
            <a:r>
              <a:rPr lang="pt-BR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soluções </a:t>
            </a:r>
            <a:r>
              <a:rPr lang="pt-BR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Engenharia!”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3" y="-99392"/>
            <a:ext cx="9649072" cy="787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9918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0" y="1342351"/>
            <a:ext cx="9144000" cy="563231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 muitos anos, a engenharia foi </a:t>
            </a:r>
            <a:endParaRPr lang="pt-BR" sz="3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considerada como sendo </a:t>
            </a:r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uma disciplina </a:t>
            </a:r>
            <a:endParaRPr lang="pt-BR" sz="3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 </a:t>
            </a:r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formou </a:t>
            </a:r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profissionais meramente </a:t>
            </a:r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tecnologistas, não preocupados com </a:t>
            </a:r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implicações </a:t>
            </a:r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decorrentes de sua atuação</a:t>
            </a:r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ctr"/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engenharia </a:t>
            </a:r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hoje é </a:t>
            </a:r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uma disciplina voltada </a:t>
            </a:r>
            <a:endParaRPr lang="pt-BR" sz="3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desenvolver soluções </a:t>
            </a:r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</a:t>
            </a:r>
            <a:endParaRPr lang="pt-BR" sz="3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problemas </a:t>
            </a:r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práticos </a:t>
            </a:r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buscando</a:t>
            </a:r>
          </a:p>
          <a:p>
            <a:pPr algn="ctr"/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sempre a </a:t>
            </a:r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melhoria da existência humana </a:t>
            </a:r>
            <a:endParaRPr lang="pt-BR" sz="3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desempenha </a:t>
            </a:r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 papel </a:t>
            </a:r>
            <a:endParaRPr lang="pt-BR" sz="3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importante em </a:t>
            </a:r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atender </a:t>
            </a:r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satisfações </a:t>
            </a:r>
          </a:p>
          <a:p>
            <a:pPr algn="ctr"/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</a:t>
            </a:r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aspirações </a:t>
            </a:r>
            <a:r>
              <a:rPr lang="pt-BR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hoje e de </a:t>
            </a:r>
            <a:r>
              <a:rPr lang="pt-BR" sz="3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amanhã...</a:t>
            </a:r>
            <a:endParaRPr lang="pt-BR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395536" y="404664"/>
            <a:ext cx="396339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BR" sz="2800" dirty="0"/>
              <a:t>O PAPEL DO ENGENHEIRO</a:t>
            </a:r>
          </a:p>
        </p:txBody>
      </p:sp>
    </p:spTree>
    <p:extLst>
      <p:ext uri="{BB962C8B-B14F-4D97-AF65-F5344CB8AC3E}">
        <p14:creationId xmlns:p14="http://schemas.microsoft.com/office/powerpoint/2010/main" val="12186971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236487"/>
            <a:ext cx="9753600" cy="73152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7020272" y="6709381"/>
            <a:ext cx="242852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304860" y="5877272"/>
            <a:ext cx="3508648" cy="65736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059832" y="5507940"/>
            <a:ext cx="16079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2411760" y="6205954"/>
            <a:ext cx="2011408" cy="61139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-304800" y="4365104"/>
            <a:ext cx="772344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-180528" y="3995772"/>
            <a:ext cx="772344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8514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63" y="0"/>
            <a:ext cx="9144000" cy="95410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i="1" dirty="0" smtClean="0">
                <a:solidFill>
                  <a:schemeClr val="bg1"/>
                </a:solidFill>
              </a:rPr>
              <a:t>A </a:t>
            </a:r>
            <a:r>
              <a:rPr lang="pt-BR" sz="2800" b="1" i="1" dirty="0">
                <a:solidFill>
                  <a:schemeClr val="bg1"/>
                </a:solidFill>
              </a:rPr>
              <a:t>importância do Engenheiro para o desenvolvimento </a:t>
            </a:r>
            <a:r>
              <a:rPr lang="pt-BR" sz="2800" b="1" i="1" dirty="0" smtClean="0">
                <a:solidFill>
                  <a:schemeClr val="bg1"/>
                </a:solidFill>
              </a:rPr>
              <a:t>.</a:t>
            </a:r>
          </a:p>
          <a:p>
            <a:pPr algn="ctr"/>
            <a:endParaRPr lang="pt-BR" sz="2800" b="1" i="1" dirty="0" smtClean="0">
              <a:solidFill>
                <a:schemeClr val="bg1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" y="620688"/>
            <a:ext cx="9144000" cy="4515817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" y="4734573"/>
            <a:ext cx="4420796" cy="2139881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968" y="4725143"/>
            <a:ext cx="4867221" cy="211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007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9144000" cy="7417415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</a:t>
            </a:r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Brasil é um grande exportador de alimentos, </a:t>
            </a:r>
            <a:endParaRPr lang="pt-BR" sz="28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apenas </a:t>
            </a:r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exemplificar: </a:t>
            </a:r>
            <a:endParaRPr lang="pt-BR" sz="28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pt-BR" sz="28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2"/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•	O segundo exportador de soja</a:t>
            </a:r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lvl="2"/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•</a:t>
            </a:r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O primeiro exportador de carne </a:t>
            </a:r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endParaRPr lang="pt-BR" sz="28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2"/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•	Grande exportador de amêndoas de cacau; </a:t>
            </a:r>
          </a:p>
          <a:p>
            <a:pPr lvl="2"/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•	Minérios de </a:t>
            </a:r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ferro</a:t>
            </a:r>
          </a:p>
          <a:p>
            <a:pPr algn="ctr"/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Infelizmente </a:t>
            </a:r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não somos grandes exportadores </a:t>
            </a:r>
            <a:endParaRPr lang="pt-BR" sz="28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</a:t>
            </a:r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produtos finais e elaborados</a:t>
            </a:r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ctr"/>
            <a:endParaRPr lang="pt-BR" sz="28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</a:t>
            </a:r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Brasil exporta amêndoas de cacau e consome </a:t>
            </a:r>
            <a:endParaRPr lang="pt-BR" sz="28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chocolate </a:t>
            </a:r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suíço, que com agregação da tecnologia </a:t>
            </a:r>
            <a:endParaRPr lang="pt-BR" sz="28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saber fazer) dos suíços </a:t>
            </a:r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tem o valor </a:t>
            </a:r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mercado 150 vezes maior do que o produto não elaborado exportado </a:t>
            </a:r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pelo  </a:t>
            </a:r>
            <a:r>
              <a:rPr lang="pt-BR" sz="28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Brasil </a:t>
            </a:r>
            <a:r>
              <a:rPr lang="pt-BR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(amêndoa de cacau). </a:t>
            </a:r>
          </a:p>
          <a:p>
            <a:pPr algn="ctr"/>
            <a:endParaRPr lang="pt-BR" sz="2800" b="1" i="1" dirty="0">
              <a:solidFill>
                <a:schemeClr val="bg1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336" y="692696"/>
            <a:ext cx="1386984" cy="85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550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12215"/>
            <a:ext cx="9144000" cy="7294305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Para </a:t>
            </a:r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consumir 200 </a:t>
            </a:r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gramas     </a:t>
            </a:r>
          </a:p>
          <a:p>
            <a:pPr algn="ctr"/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de </a:t>
            </a:r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 bom chocolate suíço, temos de exportar </a:t>
            </a:r>
            <a:endParaRPr lang="pt-BR" sz="36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 </a:t>
            </a:r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toneladas de amêndoas de Cacau. </a:t>
            </a:r>
          </a:p>
          <a:p>
            <a:pPr algn="ctr"/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dar outros exemplos: em média </a:t>
            </a:r>
            <a:endParaRPr lang="pt-BR" sz="36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kg de soja custa US$ 0,10 (dez centavos de dólar); 1kg de automóvel custa US$ 10, isto é, 100 vezes mais; 1kg de aparelho eletrônico custa </a:t>
            </a:r>
            <a:endParaRPr lang="pt-BR" sz="36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</a:t>
            </a:r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$ 100; 1kg de avião custa US$1.000 (10mil quilos de soja); </a:t>
            </a:r>
            <a:endParaRPr lang="pt-BR" sz="36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</a:t>
            </a:r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1kg de satélite custa US$ 50.000. </a:t>
            </a:r>
          </a:p>
          <a:p>
            <a:pPr algn="ctr"/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pt-BR" sz="36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9478"/>
            <a:ext cx="1455305" cy="145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8776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12215"/>
            <a:ext cx="9144000" cy="6694140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/>
            <a:r>
              <a:rPr lang="pt-BR" sz="33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Quanto </a:t>
            </a:r>
            <a:r>
              <a:rPr lang="pt-BR" sz="33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mais tecnologia agregada a um produto, maior é o </a:t>
            </a:r>
            <a:r>
              <a:rPr lang="pt-BR" sz="33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seu </a:t>
            </a:r>
            <a:r>
              <a:rPr lang="pt-BR" sz="33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preço e mais empregos são gerados na sua fabricação</a:t>
            </a:r>
            <a:r>
              <a:rPr lang="pt-BR" sz="33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ctr"/>
            <a:r>
              <a:rPr lang="pt-BR" sz="33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 </a:t>
            </a:r>
            <a:r>
              <a:rPr lang="pt-BR" sz="33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Chineses, Europeus, Americanos e Indianos </a:t>
            </a:r>
            <a:r>
              <a:rPr lang="pt-BR" sz="33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sabem </a:t>
            </a:r>
            <a:r>
              <a:rPr lang="pt-BR" sz="33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disso, e por </a:t>
            </a:r>
            <a:endParaRPr lang="pt-BR" sz="33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3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este </a:t>
            </a:r>
            <a:r>
              <a:rPr lang="pt-BR" sz="33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motivo  investem </a:t>
            </a:r>
            <a:r>
              <a:rPr lang="pt-BR" sz="33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muito</a:t>
            </a:r>
          </a:p>
          <a:p>
            <a:pPr algn="ctr"/>
            <a:r>
              <a:rPr lang="pt-BR" sz="33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 </a:t>
            </a:r>
            <a:r>
              <a:rPr lang="pt-BR" sz="33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pesquisa científica e tecnológica. </a:t>
            </a:r>
          </a:p>
          <a:p>
            <a:pPr algn="ctr"/>
            <a:r>
              <a:rPr lang="pt-BR" sz="33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Eles nos vendem uma placa de computador que </a:t>
            </a:r>
            <a:r>
              <a:rPr lang="pt-BR" sz="33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pesa </a:t>
            </a:r>
            <a:r>
              <a:rPr lang="pt-BR" sz="33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100g por </a:t>
            </a:r>
            <a:endParaRPr lang="pt-BR" sz="33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3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</a:t>
            </a:r>
            <a:r>
              <a:rPr lang="pt-BR" sz="33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$ 250 e para importarmos </a:t>
            </a:r>
            <a:endParaRPr lang="pt-BR" sz="33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3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 </a:t>
            </a:r>
            <a:r>
              <a:rPr lang="pt-BR" sz="33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mesma plaquinha eletrônica precisamos exportar </a:t>
            </a:r>
            <a:endParaRPr lang="pt-BR" sz="33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3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 </a:t>
            </a:r>
            <a:r>
              <a:rPr lang="pt-BR" sz="33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toneladas de minério de ferro. 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773" y="5589240"/>
            <a:ext cx="971600" cy="92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4432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825" y="0"/>
            <a:ext cx="9154007" cy="6955750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endParaRPr lang="pt-BR" sz="2800" b="1" i="1" dirty="0" smtClean="0">
              <a:solidFill>
                <a:schemeClr val="bg1"/>
              </a:solidFill>
            </a:endParaRPr>
          </a:p>
          <a:p>
            <a:pPr algn="ctr"/>
            <a:r>
              <a:rPr lang="pt-BR" sz="2700" b="1" i="1" dirty="0" smtClean="0">
                <a:solidFill>
                  <a:schemeClr val="bg1"/>
                </a:solidFill>
              </a:rPr>
              <a:t>                              </a:t>
            </a:r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Infelizmente </a:t>
            </a:r>
            <a:r>
              <a:rPr lang="pt-BR" sz="30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Brasil é </a:t>
            </a:r>
            <a:endParaRPr lang="pt-BR" sz="30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muito dependente </a:t>
            </a:r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 </a:t>
            </a:r>
            <a:endParaRPr lang="pt-BR" sz="30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tecnologia </a:t>
            </a:r>
            <a:r>
              <a:rPr lang="pt-BR" sz="30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externa. </a:t>
            </a:r>
            <a:endParaRPr lang="pt-BR" sz="30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</a:t>
            </a:r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Quando </a:t>
            </a:r>
            <a:r>
              <a:rPr lang="pt-BR" sz="30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fabricamos bens com </a:t>
            </a:r>
            <a:endParaRPr lang="pt-BR" sz="30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</a:t>
            </a:r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alta tecnologia, fazemos </a:t>
            </a:r>
            <a:r>
              <a:rPr lang="pt-BR" sz="30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apenas </a:t>
            </a:r>
            <a:endParaRPr lang="pt-BR" sz="30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lang="pt-BR" sz="30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parte final da produção. </a:t>
            </a:r>
            <a:endParaRPr lang="pt-BR" sz="30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 </a:t>
            </a:r>
            <a:r>
              <a:rPr lang="pt-BR" sz="30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exemplo: o Brasil produz </a:t>
            </a:r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70 </a:t>
            </a:r>
            <a:r>
              <a:rPr lang="pt-BR" sz="30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milhões de aparelhos celulares por ano, mas o que nos coube na divisão internacional do trabalho </a:t>
            </a:r>
            <a:endParaRPr lang="pt-BR" sz="30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é </a:t>
            </a:r>
            <a:r>
              <a:rPr lang="pt-BR" sz="30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montar os “kits eletrônicos”, nenhuma empresa  brasileira projeta o “miolo” do telefone celular, da TV digital  e dos demais aparelhos eletrônicos. </a:t>
            </a:r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Todos </a:t>
            </a:r>
            <a:r>
              <a:rPr lang="pt-BR" sz="30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são importados</a:t>
            </a:r>
            <a:r>
              <a:rPr lang="pt-BR" sz="30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 </a:t>
            </a:r>
            <a:endParaRPr lang="pt-BR" sz="30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pt-BR" sz="28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2248312" cy="155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73389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-14086" y="-297805"/>
            <a:ext cx="9144000" cy="7863691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endParaRPr lang="pt-BR" sz="2700" b="1" i="1" dirty="0">
              <a:solidFill>
                <a:schemeClr val="bg1"/>
              </a:solidFill>
            </a:endParaRPr>
          </a:p>
          <a:p>
            <a:pPr algn="ctr"/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mudarmos este quadro, precisamos </a:t>
            </a:r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conhecimento </a:t>
            </a:r>
            <a:endParaRPr lang="pt-BR" sz="36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</a:t>
            </a:r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tecnologia, já que temos </a:t>
            </a:r>
            <a:endParaRPr lang="pt-BR" sz="36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abundância </a:t>
            </a:r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</a:t>
            </a:r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recursos </a:t>
            </a:r>
            <a:endParaRPr lang="pt-BR" sz="36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naturais </a:t>
            </a:r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energia. </a:t>
            </a:r>
          </a:p>
          <a:p>
            <a:pPr algn="ctr"/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quem desenvolve tecnologia são os cientistas e os engenheiros, </a:t>
            </a:r>
            <a:endParaRPr lang="pt-BR" sz="36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veja </a:t>
            </a:r>
            <a:r>
              <a:rPr lang="pt-BR" sz="36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como o Brasil precisa de Você</a:t>
            </a:r>
            <a:r>
              <a:rPr lang="pt-BR" sz="36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 </a:t>
            </a:r>
            <a:endParaRPr lang="pt-BR" sz="36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pt-BR" sz="2700" b="1" i="1" dirty="0" smtClean="0">
              <a:solidFill>
                <a:schemeClr val="bg1"/>
              </a:solidFill>
            </a:endParaRPr>
          </a:p>
          <a:p>
            <a:pPr algn="ctr"/>
            <a:endParaRPr lang="pt-BR" sz="2700" b="1" i="1" dirty="0">
              <a:solidFill>
                <a:schemeClr val="bg1"/>
              </a:solidFill>
            </a:endParaRPr>
          </a:p>
          <a:p>
            <a:pPr algn="ctr"/>
            <a:endParaRPr lang="pt-BR" sz="2700" b="1" i="1" dirty="0" smtClean="0">
              <a:solidFill>
                <a:schemeClr val="bg1"/>
              </a:solidFill>
            </a:endParaRPr>
          </a:p>
          <a:p>
            <a:pPr algn="ctr"/>
            <a:endParaRPr lang="pt-BR" sz="2700" b="1" i="1" dirty="0">
              <a:solidFill>
                <a:schemeClr val="bg1"/>
              </a:solidFill>
            </a:endParaRPr>
          </a:p>
          <a:p>
            <a:pPr algn="ctr"/>
            <a:endParaRPr lang="pt-BR" sz="2700" b="1" i="1" dirty="0" smtClean="0">
              <a:solidFill>
                <a:schemeClr val="bg1"/>
              </a:solidFill>
            </a:endParaRPr>
          </a:p>
          <a:p>
            <a:pPr algn="ctr"/>
            <a:endParaRPr lang="pt-BR" sz="2700" b="1" i="1" dirty="0">
              <a:solidFill>
                <a:schemeClr val="bg1"/>
              </a:solidFill>
            </a:endParaRPr>
          </a:p>
          <a:p>
            <a:pPr algn="ctr"/>
            <a:endParaRPr lang="pt-BR" sz="2800" b="1" i="1" dirty="0">
              <a:solidFill>
                <a:schemeClr val="bg1"/>
              </a:solidFill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8112" y="4898424"/>
            <a:ext cx="2143125" cy="2143125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9" y="5031945"/>
            <a:ext cx="2491825" cy="1876084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1790" y="5010023"/>
            <a:ext cx="2232248" cy="195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6873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7859" y="2132856"/>
            <a:ext cx="9144000" cy="501675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Só 10 % dos brasileiros frequentam </a:t>
            </a:r>
            <a:endParaRPr lang="pt-BR" sz="3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 </a:t>
            </a:r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curso </a:t>
            </a:r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superior...</a:t>
            </a:r>
            <a:endParaRPr lang="pt-BR" sz="3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Então podemos dizer </a:t>
            </a:r>
            <a:r>
              <a:rPr lang="pt-BR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 todos vocês são vencedores, </a:t>
            </a:r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pois </a:t>
            </a:r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 apenas </a:t>
            </a:r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uma </a:t>
            </a:r>
            <a:r>
              <a:rPr lang="pt-BR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pequena parcela da nossa sociedade atinge a </a:t>
            </a:r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faculdade, </a:t>
            </a:r>
            <a:endParaRPr lang="pt-BR" sz="3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uma </a:t>
            </a:r>
            <a:r>
              <a:rPr lang="pt-BR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parcela menor ainda </a:t>
            </a:r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faz engenharia. </a:t>
            </a:r>
          </a:p>
          <a:p>
            <a:pPr algn="ctr"/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Neste </a:t>
            </a:r>
            <a:r>
              <a:rPr lang="pt-BR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momento importante da vida de vocês </a:t>
            </a:r>
            <a:endParaRPr lang="pt-BR" sz="3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</a:t>
            </a:r>
            <a:r>
              <a:rPr lang="pt-BR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 Brasil, </a:t>
            </a:r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é </a:t>
            </a:r>
            <a:r>
              <a:rPr lang="pt-BR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fundamental </a:t>
            </a:r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 Vocês </a:t>
            </a:r>
            <a:endParaRPr lang="pt-BR" sz="3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tenham </a:t>
            </a:r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este compromisso </a:t>
            </a:r>
          </a:p>
          <a:p>
            <a:pPr algn="ctr"/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 a </a:t>
            </a:r>
            <a:r>
              <a:rPr lang="pt-BR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Engenharia e </a:t>
            </a:r>
            <a:r>
              <a:rPr lang="pt-BR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 </a:t>
            </a:r>
            <a:r>
              <a:rPr lang="pt-BR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Brasil. 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409681" cy="2132856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9681" y="1"/>
            <a:ext cx="1743075" cy="213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27027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2483768" y="-34826"/>
            <a:ext cx="4833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0" cap="none" spc="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 o futuro...</a:t>
            </a:r>
            <a:endParaRPr lang="pt-BR" sz="5400" b="0" cap="none" spc="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572576"/>
      </p:ext>
    </p:extLst>
  </p:cSld>
  <p:clrMapOvr>
    <a:masterClrMapping/>
  </p:clrMapOvr>
  <p:transition spd="slow">
    <p:wipe dir="d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“O futuro não é o resultado </a:t>
            </a:r>
            <a:endParaRPr lang="pt-BR" sz="3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pt-B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 </a:t>
            </a: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escolha entre caminhos alternativos oferecidos pelo presente, mas um lugar </a:t>
            </a:r>
            <a:endParaRPr lang="pt-BR" sz="3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pt-B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 </a:t>
            </a: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é criado - criado primeiro na mente </a:t>
            </a:r>
            <a:endParaRPr lang="pt-BR" sz="3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pt-B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</a:t>
            </a: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 vontade, criado depois na atividade. </a:t>
            </a:r>
          </a:p>
          <a:p>
            <a:pPr algn="ctr">
              <a:defRPr/>
            </a:pP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futuro não é um lugar para </a:t>
            </a:r>
            <a:endParaRPr lang="pt-BR" sz="3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pt-B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</a:t>
            </a: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qual estamos indo, mas </a:t>
            </a:r>
            <a:endParaRPr lang="pt-BR" sz="3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pt-B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 </a:t>
            </a: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lugar que estamos criando. </a:t>
            </a:r>
          </a:p>
          <a:p>
            <a:pPr algn="ctr">
              <a:defRPr/>
            </a:pP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 caminhos não são para ser encontrados, </a:t>
            </a:r>
          </a:p>
          <a:p>
            <a:pPr algn="ctr">
              <a:defRPr/>
            </a:pP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a atividade de construí-los, muda tanto quem os faz quanto o destino.”</a:t>
            </a:r>
          </a:p>
          <a:p>
            <a:pPr algn="ctr">
              <a:defRPr/>
            </a:pPr>
            <a:r>
              <a:rPr lang="pt-BR" sz="3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Deborah James</a:t>
            </a:r>
            <a:endParaRPr lang="pt-BR" sz="3600" b="1" i="1" kern="0" dirty="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43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611560" y="1700808"/>
            <a:ext cx="8265873" cy="452431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engenharia de qualquer nação </a:t>
            </a:r>
            <a:endParaRPr lang="pt-BR" sz="3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é a </a:t>
            </a: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responsável </a:t>
            </a:r>
            <a:r>
              <a:rPr lang="pt-B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pela </a:t>
            </a: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história </a:t>
            </a:r>
            <a:endParaRPr lang="pt-BR" sz="3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 </a:t>
            </a: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seu desenvolvimento. </a:t>
            </a:r>
            <a:endParaRPr lang="pt-BR" sz="3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pt-BR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Cada vez mais a criação e a produção de bens </a:t>
            </a:r>
            <a:r>
              <a:rPr lang="pt-B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</a:t>
            </a: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grande valor agregado fazem a </a:t>
            </a:r>
            <a:r>
              <a:rPr lang="pt-B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diferença na </a:t>
            </a:r>
            <a:r>
              <a:rPr lang="pt-B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balança comercial do mundo globalizado</a:t>
            </a:r>
            <a:r>
              <a:rPr lang="pt-B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pt-BR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219989" y="260648"/>
            <a:ext cx="2551811" cy="642937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dirty="0">
                <a:latin typeface="Arial"/>
                <a:cs typeface="Arial"/>
              </a:rPr>
              <a:t> </a:t>
            </a:r>
            <a:r>
              <a:rPr lang="pt-BR" sz="2000" dirty="0" smtClean="0">
                <a:latin typeface="Arial"/>
                <a:cs typeface="Arial"/>
              </a:rPr>
              <a:t>CONCEITOS</a:t>
            </a:r>
            <a:endParaRPr lang="pt-BR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81083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7042142" y="5934670"/>
            <a:ext cx="2101858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vídeo</a:t>
            </a:r>
            <a:endParaRPr lang="pt-BR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6555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ngineering - Motiva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846" y="148478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93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412776"/>
            <a:ext cx="8136904" cy="527346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38" y="3935661"/>
            <a:ext cx="2088232" cy="2774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3284103" algn="bl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830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7"/>
            <a:ext cx="9144000" cy="5517233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107504" y="188640"/>
            <a:ext cx="7272808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capacidade de inovar é determinante para a competitividade das empresas e das nações.</a:t>
            </a:r>
          </a:p>
        </p:txBody>
      </p:sp>
    </p:spTree>
    <p:extLst>
      <p:ext uri="{BB962C8B-B14F-4D97-AF65-F5344CB8AC3E}">
        <p14:creationId xmlns:p14="http://schemas.microsoft.com/office/powerpoint/2010/main" val="4119413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de cantos arredondados 1"/>
          <p:cNvSpPr/>
          <p:nvPr/>
        </p:nvSpPr>
        <p:spPr>
          <a:xfrm>
            <a:off x="2051720" y="1412776"/>
            <a:ext cx="4752528" cy="49892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dirty="0" smtClean="0">
                <a:latin typeface="Arial" pitchFamily="34" charset="0"/>
                <a:cs typeface="Arial" pitchFamily="34" charset="0"/>
              </a:rPr>
              <a:t>Evolução da Engenharia </a:t>
            </a:r>
            <a:endParaRPr lang="pt-BR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722878662"/>
              </p:ext>
            </p:extLst>
          </p:nvPr>
        </p:nvGraphicFramePr>
        <p:xfrm>
          <a:off x="0" y="1628800"/>
          <a:ext cx="9144000" cy="4118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tângulo de cantos arredondados 3"/>
          <p:cNvSpPr/>
          <p:nvPr/>
        </p:nvSpPr>
        <p:spPr>
          <a:xfrm>
            <a:off x="3010074" y="6021288"/>
            <a:ext cx="2786062" cy="43204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latin typeface="Arial" pitchFamily="34" charset="0"/>
                <a:cs typeface="Arial" pitchFamily="34" charset="0"/>
              </a:rPr>
              <a:t>Transição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175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de cantos arredondados 1"/>
          <p:cNvSpPr/>
          <p:nvPr/>
        </p:nvSpPr>
        <p:spPr>
          <a:xfrm>
            <a:off x="1000125" y="1345903"/>
            <a:ext cx="7143750" cy="642937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latin typeface="Arial" pitchFamily="34" charset="0"/>
                <a:cs typeface="Arial" pitchFamily="34" charset="0"/>
              </a:rPr>
              <a:t>No Desenvolvimento Tecnológico e Inovação</a:t>
            </a: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40116676"/>
              </p:ext>
            </p:extLst>
          </p:nvPr>
        </p:nvGraphicFramePr>
        <p:xfrm>
          <a:off x="467544" y="2060848"/>
          <a:ext cx="8176394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tângulo de cantos arredondados 3"/>
          <p:cNvSpPr/>
          <p:nvPr/>
        </p:nvSpPr>
        <p:spPr>
          <a:xfrm>
            <a:off x="323528" y="5733256"/>
            <a:ext cx="8496944" cy="62411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latin typeface="Arial" pitchFamily="34" charset="0"/>
                <a:cs typeface="Arial" pitchFamily="34" charset="0"/>
              </a:rPr>
              <a:t>Transformar conhecimento em novos produtos e 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processos</a:t>
            </a:r>
            <a:endParaRPr lang="pt-B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323528" y="332656"/>
            <a:ext cx="4605492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BR" sz="2800" dirty="0">
                <a:latin typeface="Tahoma" panose="020B0604030504040204" pitchFamily="34" charset="0"/>
                <a:cs typeface="Tahoma" panose="020B0604030504040204" pitchFamily="34" charset="0"/>
              </a:rPr>
              <a:t>Importância do Engenheiro </a:t>
            </a:r>
          </a:p>
        </p:txBody>
      </p:sp>
    </p:spTree>
    <p:extLst>
      <p:ext uri="{BB962C8B-B14F-4D97-AF65-F5344CB8AC3E}">
        <p14:creationId xmlns:p14="http://schemas.microsoft.com/office/powerpoint/2010/main" val="3554165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79512" y="1348800"/>
            <a:ext cx="8784976" cy="5509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capacidade de inovação depende de </a:t>
            </a:r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vários fatores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entre eles a existência, </a:t>
            </a:r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quantidade e a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qualidade dos profissionais de Engenharia. </a:t>
            </a:r>
            <a:endParaRPr lang="pt-BR" sz="3200" b="1" i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pt-BR" sz="32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 a rápida evolução da tecnologia </a:t>
            </a:r>
          </a:p>
          <a:p>
            <a:pPr algn="ctr"/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a consequente obsolescência das existentes, </a:t>
            </a:r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formação do engenheiro deve privilegiar </a:t>
            </a:r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os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conteúdos essenciais, </a:t>
            </a:r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ensinando-o a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 adaptar rapidamente aos novos </a:t>
            </a:r>
            <a:r>
              <a:rPr lang="pt-BR" sz="3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conhecimentos </a:t>
            </a:r>
            <a:r>
              <a:rPr lang="pt-BR" sz="3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técnicas.</a:t>
            </a:r>
          </a:p>
        </p:txBody>
      </p:sp>
      <p:sp>
        <p:nvSpPr>
          <p:cNvPr id="3" name="Retângulo de cantos arredondados 2"/>
          <p:cNvSpPr/>
          <p:nvPr/>
        </p:nvSpPr>
        <p:spPr>
          <a:xfrm>
            <a:off x="3466691" y="332656"/>
            <a:ext cx="2210618" cy="648072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pt-BR" sz="2000" dirty="0" smtClean="0">
                <a:latin typeface="Arial"/>
                <a:cs typeface="Arial"/>
              </a:rPr>
              <a:t>DESAFIOS</a:t>
            </a:r>
            <a:endParaRPr lang="pt-BR" sz="2000" dirty="0">
              <a:latin typeface="Arial"/>
              <a:cs typeface="Arial"/>
            </a:endParaRPr>
          </a:p>
        </p:txBody>
      </p:sp>
      <p:sp>
        <p:nvSpPr>
          <p:cNvPr id="4" name="Retângulo de cantos arredondados 2"/>
          <p:cNvSpPr/>
          <p:nvPr/>
        </p:nvSpPr>
        <p:spPr>
          <a:xfrm>
            <a:off x="467544" y="332656"/>
            <a:ext cx="2232248" cy="642937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dirty="0">
                <a:latin typeface="Arial"/>
                <a:cs typeface="Arial"/>
              </a:rPr>
              <a:t> </a:t>
            </a:r>
            <a:r>
              <a:rPr lang="pt-BR" sz="2000" dirty="0" smtClean="0">
                <a:latin typeface="Arial"/>
                <a:cs typeface="Arial"/>
              </a:rPr>
              <a:t>CONCEITOS</a:t>
            </a:r>
            <a:endParaRPr lang="pt-BR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02976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23114</TotalTime>
  <Words>1316</Words>
  <Application>Microsoft Office PowerPoint</Application>
  <PresentationFormat>Apresentação na tela (4:3)</PresentationFormat>
  <Paragraphs>300</Paragraphs>
  <Slides>52</Slides>
  <Notes>3</Notes>
  <HiddenSlides>0</HiddenSlides>
  <MMClips>1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52</vt:i4>
      </vt:variant>
    </vt:vector>
  </HeadingPairs>
  <TitlesOfParts>
    <vt:vector size="58" baseType="lpstr">
      <vt:lpstr>Arial</vt:lpstr>
      <vt:lpstr>Calibri</vt:lpstr>
      <vt:lpstr>Tahoma</vt:lpstr>
      <vt:lpstr>Verdana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GUSTAVO LEUTWILER FERNANDEZ</dc:creator>
  <cp:lastModifiedBy>Marcio Pernambuco</cp:lastModifiedBy>
  <cp:revision>481</cp:revision>
  <dcterms:created xsi:type="dcterms:W3CDTF">2014-03-07T12:36:45Z</dcterms:created>
  <dcterms:modified xsi:type="dcterms:W3CDTF">2015-08-29T13:16:02Z</dcterms:modified>
</cp:coreProperties>
</file>