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4"/>
  </p:handoutMasterIdLst>
  <p:sldIdLst>
    <p:sldId id="276" r:id="rId2"/>
    <p:sldId id="353" r:id="rId3"/>
    <p:sldId id="277" r:id="rId4"/>
    <p:sldId id="342" r:id="rId5"/>
    <p:sldId id="301" r:id="rId6"/>
    <p:sldId id="280" r:id="rId7"/>
    <p:sldId id="317" r:id="rId8"/>
    <p:sldId id="324" r:id="rId9"/>
    <p:sldId id="327" r:id="rId10"/>
    <p:sldId id="328" r:id="rId11"/>
    <p:sldId id="346" r:id="rId12"/>
    <p:sldId id="325" r:id="rId13"/>
    <p:sldId id="329" r:id="rId14"/>
    <p:sldId id="347" r:id="rId15"/>
    <p:sldId id="330" r:id="rId16"/>
    <p:sldId id="326" r:id="rId17"/>
    <p:sldId id="348" r:id="rId18"/>
    <p:sldId id="307" r:id="rId19"/>
    <p:sldId id="333" r:id="rId20"/>
    <p:sldId id="350" r:id="rId21"/>
    <p:sldId id="334" r:id="rId22"/>
    <p:sldId id="310" r:id="rId23"/>
    <p:sldId id="345" r:id="rId24"/>
    <p:sldId id="302" r:id="rId25"/>
    <p:sldId id="344" r:id="rId26"/>
    <p:sldId id="303" r:id="rId27"/>
    <p:sldId id="336" r:id="rId28"/>
    <p:sldId id="343" r:id="rId29"/>
    <p:sldId id="352" r:id="rId30"/>
    <p:sldId id="337" r:id="rId31"/>
    <p:sldId id="339" r:id="rId32"/>
    <p:sldId id="298" r:id="rId33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DA1"/>
    <a:srgbClr val="990099"/>
    <a:srgbClr val="FCBAF4"/>
    <a:srgbClr val="D18BAB"/>
    <a:srgbClr val="B50B2F"/>
    <a:srgbClr val="FF0066"/>
    <a:srgbClr val="FFBD5D"/>
    <a:srgbClr val="941C5B"/>
    <a:srgbClr val="C3C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01" autoAdjust="0"/>
    <p:restoredTop sz="94660"/>
  </p:normalViewPr>
  <p:slideViewPr>
    <p:cSldViewPr>
      <p:cViewPr>
        <p:scale>
          <a:sx n="77" d="100"/>
          <a:sy n="77" d="100"/>
        </p:scale>
        <p:origin x="-918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2E9030C-8693-4A3E-AB4F-01B9B5F2D20D}" type="datetimeFigureOut">
              <a:rPr lang="pt-BR"/>
              <a:pPr>
                <a:defRPr/>
              </a:pPr>
              <a:t>28/8/2015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34358B-C4BC-4EA7-A15C-B51A914F514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5252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443BF-1B50-4D7F-BCBB-4ADDA2D5221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83428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A23A6-1026-4B76-8582-98C8DB0FE4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9950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91403-5056-482B-B4A9-84F6402D265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60993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7E18E-975C-4146-BE0E-D968D1BD982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1878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2B29C5-77B9-4DED-81AF-CF33BAB2702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0053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0697C-2BDF-44BE-8671-3A6448D2565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6878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F9573-8F4F-4251-A2E3-5FD9853180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8894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0FECD-D2C0-4384-AAD1-F63ECAEBAF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34348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D1ABE-FD12-47F8-B1A5-D2FF14B5952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625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00FA4-1315-4A6C-AC2C-1E4894AC0AB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4456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76696C-6693-47DC-8735-0606E54BBB9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0391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29E65EA-0524-437C-B41A-D5C07014BF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ea typeface="Times New Roman" pitchFamily="18" charset="0"/>
              <a:cs typeface="Arial" charset="0"/>
            </a:endParaRPr>
          </a:p>
        </p:txBody>
      </p:sp>
      <p:sp>
        <p:nvSpPr>
          <p:cNvPr id="2053" name="Text Box 12"/>
          <p:cNvSpPr txBox="1">
            <a:spLocks noChangeArrowheads="1"/>
          </p:cNvSpPr>
          <p:nvPr/>
        </p:nvSpPr>
        <p:spPr bwMode="auto">
          <a:xfrm>
            <a:off x="1041400" y="2133600"/>
            <a:ext cx="6985000" cy="1014413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6000" b="1" dirty="0" smtClean="0">
                <a:solidFill>
                  <a:schemeClr val="bg1"/>
                </a:solidFill>
                <a:latin typeface="Verdana" pitchFamily="34" charset="0"/>
              </a:rPr>
              <a:t>CREA-SP</a:t>
            </a:r>
          </a:p>
        </p:txBody>
      </p:sp>
      <p:sp>
        <p:nvSpPr>
          <p:cNvPr id="2054" name="Text Box 15"/>
          <p:cNvSpPr txBox="1">
            <a:spLocks noChangeArrowheads="1"/>
          </p:cNvSpPr>
          <p:nvPr/>
        </p:nvSpPr>
        <p:spPr bwMode="auto">
          <a:xfrm>
            <a:off x="1041400" y="3502025"/>
            <a:ext cx="6985000" cy="209232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65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</a:rPr>
              <a:t>Ética Profissional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280698"/>
            <a:ext cx="6970712" cy="52228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Também poderia ter sido enquadrado:</a:t>
            </a:r>
          </a:p>
        </p:txBody>
      </p:sp>
      <p:sp>
        <p:nvSpPr>
          <p:cNvPr id="5" name="Seta para a direita 4"/>
          <p:cNvSpPr/>
          <p:nvPr/>
        </p:nvSpPr>
        <p:spPr>
          <a:xfrm rot="5400000">
            <a:off x="4379118" y="4190897"/>
            <a:ext cx="385763" cy="1081088"/>
          </a:xfrm>
          <a:prstGeom prst="rightArrow">
            <a:avLst/>
          </a:prstGeom>
          <a:solidFill>
            <a:srgbClr val="D18BAB"/>
          </a:solidFill>
          <a:ln>
            <a:solidFill>
              <a:srgbClr val="941C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756823"/>
            <a:ext cx="6970712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1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65213" y="2802985"/>
            <a:ext cx="6970712" cy="390876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pt-BR" sz="800" b="1" dirty="0" smtClean="0"/>
          </a:p>
          <a:p>
            <a:pPr algn="ctr">
              <a:buFont typeface="Wingdings" pitchFamily="2" charset="2"/>
              <a:buNone/>
            </a:pPr>
            <a:endParaRPr lang="pt-BR" sz="3300" b="1" u="sng" dirty="0">
              <a:solidFill>
                <a:srgbClr val="C000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pt-BR" sz="3300" b="1" u="sng" dirty="0">
                <a:solidFill>
                  <a:srgbClr val="941C5B"/>
                </a:solidFill>
              </a:rPr>
              <a:t>ACOBERTAMENTO</a:t>
            </a:r>
            <a:endParaRPr lang="pt-BR" sz="3300" b="1" dirty="0">
              <a:solidFill>
                <a:srgbClr val="941C5B"/>
              </a:solidFill>
            </a:endParaRPr>
          </a:p>
          <a:p>
            <a:pPr>
              <a:buFont typeface="Wingdings" pitchFamily="2" charset="2"/>
              <a:buNone/>
            </a:pPr>
            <a:endParaRPr lang="pt-BR" sz="2400" b="1" dirty="0"/>
          </a:p>
          <a:p>
            <a:pPr algn="ctr">
              <a:buFont typeface="Wingdings" pitchFamily="2" charset="2"/>
              <a:buNone/>
            </a:pPr>
            <a:r>
              <a:rPr lang="pt-BR" sz="3000" b="1" dirty="0"/>
              <a:t> multa </a:t>
            </a:r>
            <a:r>
              <a:rPr lang="pt-BR" sz="2400" b="1" dirty="0"/>
              <a:t>– </a:t>
            </a:r>
            <a:r>
              <a:rPr lang="pt-BR" sz="2400" dirty="0"/>
              <a:t>art.6° alínea “c” – Lei: 5194/66</a:t>
            </a:r>
          </a:p>
          <a:p>
            <a:pPr>
              <a:buFont typeface="Wingdings" pitchFamily="2" charset="2"/>
              <a:buNone/>
            </a:pPr>
            <a:endParaRPr lang="pt-BR" sz="2400" b="1" dirty="0"/>
          </a:p>
          <a:p>
            <a:endParaRPr lang="pt-BR" sz="2400" dirty="0"/>
          </a:p>
          <a:p>
            <a:pPr algn="ctr"/>
            <a:r>
              <a:rPr lang="pt-BR" sz="2400" b="1" dirty="0" smtClean="0"/>
              <a:t>Acobertamento </a:t>
            </a:r>
            <a:r>
              <a:rPr lang="pt-BR" sz="2400" b="1" dirty="0"/>
              <a:t>pode ter desdobramentos éticos</a:t>
            </a:r>
          </a:p>
          <a:p>
            <a:endParaRPr lang="pt-BR" sz="2400" dirty="0"/>
          </a:p>
        </p:txBody>
      </p:sp>
      <p:sp>
        <p:nvSpPr>
          <p:cNvPr id="10" name="Seta para a direita 9"/>
          <p:cNvSpPr/>
          <p:nvPr/>
        </p:nvSpPr>
        <p:spPr>
          <a:xfrm rot="5400000">
            <a:off x="4420796" y="4737522"/>
            <a:ext cx="385763" cy="1081088"/>
          </a:xfrm>
          <a:prstGeom prst="rightArrow">
            <a:avLst/>
          </a:prstGeom>
          <a:solidFill>
            <a:srgbClr val="D18BAB"/>
          </a:solidFill>
          <a:ln>
            <a:solidFill>
              <a:srgbClr val="941C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280698"/>
            <a:ext cx="6970712" cy="52228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CONCLUSÃO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756823"/>
            <a:ext cx="6970712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1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65213" y="2802985"/>
            <a:ext cx="6970712" cy="381642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pt-BR" sz="800" b="1" dirty="0" smtClean="0"/>
          </a:p>
          <a:p>
            <a:pPr algn="ctr">
              <a:buFont typeface="Wingdings" pitchFamily="2" charset="2"/>
              <a:buNone/>
            </a:pPr>
            <a:r>
              <a:rPr lang="pt-BR" sz="3000" dirty="0" smtClean="0">
                <a:solidFill>
                  <a:schemeClr val="accent6"/>
                </a:solidFill>
              </a:rPr>
              <a:t>Na ART devem constar somente informações que condizem com a realidade.</a:t>
            </a:r>
          </a:p>
          <a:p>
            <a:pPr algn="ctr">
              <a:buFont typeface="Wingdings" pitchFamily="2" charset="2"/>
              <a:buNone/>
            </a:pPr>
            <a:r>
              <a:rPr lang="pt-BR" sz="3000" dirty="0" smtClean="0">
                <a:solidFill>
                  <a:schemeClr val="accent6"/>
                </a:solidFill>
              </a:rPr>
              <a:t>Assumir responsabilidade pela execução de um serviço e não honrar o compromisso de acompanhá-lo não é uma banalidade.</a:t>
            </a:r>
            <a:endParaRPr lang="pt-BR" sz="3000" dirty="0">
              <a:solidFill>
                <a:schemeClr val="accent6"/>
              </a:solidFill>
            </a:endParaRP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93129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126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2721173" y="1061621"/>
            <a:ext cx="370165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8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751901"/>
            <a:ext cx="6985000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2: Morte de Operário</a:t>
            </a: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79499" y="2420889"/>
            <a:ext cx="6970714" cy="378565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pt-BR" sz="2400" dirty="0" smtClean="0"/>
              <a:t>Queda de laje resultou em morte de operário.</a:t>
            </a:r>
            <a:endParaRPr lang="pt-BR" sz="2400" dirty="0"/>
          </a:p>
          <a:p>
            <a:pPr>
              <a:buFont typeface="Wingdings" pitchFamily="2" charset="2"/>
              <a:buNone/>
              <a:defRPr/>
            </a:pPr>
            <a:r>
              <a:rPr lang="pt-BR" sz="2400" dirty="0"/>
              <a:t>Crea-SP diligenciou ao local e solicitou a </a:t>
            </a:r>
            <a:r>
              <a:rPr lang="pt-BR" sz="2400" dirty="0" smtClean="0"/>
              <a:t>ART. </a:t>
            </a:r>
          </a:p>
          <a:p>
            <a:pPr>
              <a:buFont typeface="Wingdings" pitchFamily="2" charset="2"/>
              <a:buNone/>
              <a:defRPr/>
            </a:pPr>
            <a:r>
              <a:rPr lang="pt-BR" sz="2400" dirty="0" smtClean="0"/>
              <a:t>Apesar do responsável técnico alegar que acompanhava de perto os trabalhos, não havia </a:t>
            </a:r>
            <a:r>
              <a:rPr lang="pt-BR" sz="2400" b="1" dirty="0" smtClean="0"/>
              <a:t>memorial de cálculo </a:t>
            </a:r>
            <a:r>
              <a:rPr lang="pt-BR" sz="2400" dirty="0" smtClean="0"/>
              <a:t>nem </a:t>
            </a:r>
            <a:r>
              <a:rPr lang="pt-BR" sz="2400" b="1" dirty="0" smtClean="0"/>
              <a:t>livro de ordem </a:t>
            </a:r>
            <a:r>
              <a:rPr lang="pt-BR" sz="2400" dirty="0" smtClean="0"/>
              <a:t>demonstrando que houve orientações quanto a execução e segurança dos trabalhos.</a:t>
            </a:r>
          </a:p>
          <a:p>
            <a:pPr>
              <a:buFont typeface="Wingdings" pitchFamily="2" charset="2"/>
              <a:buNone/>
              <a:defRPr/>
            </a:pPr>
            <a:r>
              <a:rPr lang="pt-BR" sz="2400" dirty="0" smtClean="0"/>
              <a:t>Os indícios de negligência resultaram </a:t>
            </a:r>
            <a:r>
              <a:rPr lang="pt-BR" sz="2400" dirty="0"/>
              <a:t>em abertura de processo ético </a:t>
            </a:r>
            <a:r>
              <a:rPr lang="pt-BR" sz="2400" dirty="0" smtClean="0"/>
              <a:t>contra </a:t>
            </a:r>
            <a:r>
              <a:rPr lang="pt-BR" sz="2400" dirty="0"/>
              <a:t>o </a:t>
            </a:r>
            <a:r>
              <a:rPr lang="pt-BR" sz="2400" dirty="0" smtClean="0"/>
              <a:t>responsável técnico</a:t>
            </a:r>
            <a:r>
              <a:rPr lang="pt-BR" sz="2400" dirty="0"/>
              <a:t>.</a:t>
            </a:r>
            <a:endParaRPr lang="pt-BR" sz="2400" dirty="0" smtClean="0">
              <a:solidFill>
                <a:srgbClr val="FF0000"/>
              </a:solidFill>
              <a:latin typeface="+mj-lt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229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2721173" y="1061621"/>
            <a:ext cx="3701654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8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79500" y="2269555"/>
            <a:ext cx="6970713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Foi enquadrado:</a:t>
            </a:r>
          </a:p>
        </p:txBody>
      </p:sp>
      <p:sp>
        <p:nvSpPr>
          <p:cNvPr id="12294" name="Text Box 15"/>
          <p:cNvSpPr txBox="1">
            <a:spLocks noChangeArrowheads="1"/>
          </p:cNvSpPr>
          <p:nvPr/>
        </p:nvSpPr>
        <p:spPr bwMode="auto">
          <a:xfrm>
            <a:off x="1065213" y="2812652"/>
            <a:ext cx="6985000" cy="352404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pt-BR" sz="2400" dirty="0"/>
              <a:t>Art. </a:t>
            </a:r>
            <a:r>
              <a:rPr lang="pt-BR" sz="2400" dirty="0" smtClean="0"/>
              <a:t>9° No exercício da profissão são deveres do profissional:</a:t>
            </a:r>
            <a:endParaRPr lang="pt-BR" sz="2400" dirty="0"/>
          </a:p>
          <a:p>
            <a:pPr marL="85725">
              <a:buFont typeface="Wingdings" pitchFamily="2" charset="2"/>
              <a:buNone/>
            </a:pPr>
            <a:r>
              <a:rPr lang="pt-BR" sz="2000" b="1" dirty="0" smtClean="0">
                <a:solidFill>
                  <a:srgbClr val="002060"/>
                </a:solidFill>
              </a:rPr>
              <a:t>III- NAS RELAÇÕES COM CLIENTES, EMPREGADORES E COLABORADORES:</a:t>
            </a:r>
          </a:p>
          <a:p>
            <a:pPr marL="85725">
              <a:buFont typeface="Wingdings" pitchFamily="2" charset="2"/>
              <a:buNone/>
            </a:pPr>
            <a:r>
              <a:rPr lang="pt-BR" sz="2700" b="1" dirty="0" smtClean="0"/>
              <a:t>f) Alertar sobre riscos e responsabilidades relativos às prescrições técnicas e as consequências presumíveis de sua inobservância;</a:t>
            </a:r>
            <a:endParaRPr lang="pt-BR" sz="2700" b="1" dirty="0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76325" y="1739759"/>
            <a:ext cx="6973888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280698"/>
            <a:ext cx="6970712" cy="52228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CONCLUSÃO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756823"/>
            <a:ext cx="6970712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2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65213" y="2802985"/>
            <a:ext cx="6970712" cy="335476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pt-BR" sz="800" b="1" dirty="0" smtClean="0"/>
          </a:p>
          <a:p>
            <a:pPr algn="ctr">
              <a:buFont typeface="Wingdings" pitchFamily="2" charset="2"/>
              <a:buNone/>
            </a:pPr>
            <a:r>
              <a:rPr lang="pt-BR" sz="3000" dirty="0" smtClean="0">
                <a:solidFill>
                  <a:schemeClr val="accent6"/>
                </a:solidFill>
              </a:rPr>
              <a:t>É importante:</a:t>
            </a:r>
          </a:p>
          <a:p>
            <a:pPr marL="457200" indent="-457200">
              <a:buFontTx/>
              <a:buChar char="-"/>
            </a:pPr>
            <a:r>
              <a:rPr lang="pt-BR" sz="3000" dirty="0" smtClean="0">
                <a:solidFill>
                  <a:schemeClr val="accent6"/>
                </a:solidFill>
              </a:rPr>
              <a:t>Projeto</a:t>
            </a:r>
          </a:p>
          <a:p>
            <a:pPr marL="457200" indent="-457200">
              <a:buFontTx/>
              <a:buChar char="-"/>
            </a:pPr>
            <a:r>
              <a:rPr lang="pt-BR" sz="3000" dirty="0" smtClean="0">
                <a:solidFill>
                  <a:schemeClr val="accent6"/>
                </a:solidFill>
              </a:rPr>
              <a:t>Memorial</a:t>
            </a:r>
          </a:p>
          <a:p>
            <a:pPr marL="457200" indent="-457200">
              <a:buFontTx/>
              <a:buChar char="-"/>
            </a:pPr>
            <a:r>
              <a:rPr lang="pt-BR" sz="3000" dirty="0" smtClean="0">
                <a:solidFill>
                  <a:schemeClr val="accent6"/>
                </a:solidFill>
              </a:rPr>
              <a:t>Treinamento de Segurança e seu registro</a:t>
            </a:r>
          </a:p>
          <a:p>
            <a:pPr marL="457200" indent="-457200">
              <a:buFontTx/>
              <a:buChar char="-"/>
            </a:pPr>
            <a:r>
              <a:rPr lang="pt-BR" sz="3000" dirty="0" smtClean="0">
                <a:solidFill>
                  <a:schemeClr val="accent6"/>
                </a:solidFill>
              </a:rPr>
              <a:t>Livro de Ordem </a:t>
            </a:r>
            <a:endParaRPr lang="pt-BR" sz="3000" dirty="0">
              <a:solidFill>
                <a:schemeClr val="accent6"/>
              </a:solidFill>
            </a:endParaRPr>
          </a:p>
          <a:p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179017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331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755650" y="1916113"/>
            <a:ext cx="7777163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3: Morte em escavação</a:t>
            </a:r>
          </a:p>
        </p:txBody>
      </p:sp>
      <p:sp>
        <p:nvSpPr>
          <p:cNvPr id="13318" name="Text Box 15"/>
          <p:cNvSpPr txBox="1">
            <a:spLocks noChangeArrowheads="1"/>
          </p:cNvSpPr>
          <p:nvPr/>
        </p:nvSpPr>
        <p:spPr bwMode="auto">
          <a:xfrm>
            <a:off x="179512" y="2578100"/>
            <a:ext cx="6696745" cy="378565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pt-BR" sz="2500" dirty="0"/>
              <a:t>Operário que realizava escavação para passagem de tubulação foi morto soterrado pelo material retirado da canaleta que estava incorretamente  sendo depositado em suas margens</a:t>
            </a:r>
            <a:r>
              <a:rPr lang="pt-BR" sz="2500" dirty="0" smtClean="0"/>
              <a:t>.</a:t>
            </a:r>
          </a:p>
          <a:p>
            <a:pPr>
              <a:buFont typeface="Wingdings" pitchFamily="2" charset="2"/>
              <a:buNone/>
            </a:pPr>
            <a:endParaRPr lang="pt-BR" sz="1500" dirty="0"/>
          </a:p>
          <a:p>
            <a:pPr>
              <a:buFont typeface="Wingdings" pitchFamily="2" charset="2"/>
              <a:buNone/>
            </a:pPr>
            <a:r>
              <a:rPr lang="pt-BR" sz="2500" dirty="0"/>
              <a:t>O Crea-SP diligenciou ao local e obteve informações sobre o engenheiro responsável.</a:t>
            </a:r>
          </a:p>
          <a:p>
            <a:pPr>
              <a:buFont typeface="Wingdings" pitchFamily="2" charset="2"/>
              <a:buNone/>
            </a:pPr>
            <a:r>
              <a:rPr lang="pt-BR" sz="2500" dirty="0"/>
              <a:t>Não havia registro de orientações de segurança das escavações.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06" y="2578100"/>
            <a:ext cx="2430506" cy="3809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14341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2677656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t-BR" sz="2400" dirty="0"/>
              <a:t>Art. 10. No exercício da profissão, são condutas vedadas ao profissional:</a:t>
            </a:r>
            <a:endParaRPr lang="pt-BR" sz="2400" b="1" dirty="0"/>
          </a:p>
          <a:p>
            <a:r>
              <a:rPr lang="pt-BR" sz="2400" dirty="0"/>
              <a:t>III - nas relações com os clientes, empregadores e colaboradores</a:t>
            </a:r>
            <a:r>
              <a:rPr lang="pt-BR" sz="2400" dirty="0" smtClean="0"/>
              <a:t>:</a:t>
            </a:r>
          </a:p>
          <a:p>
            <a:endParaRPr lang="pt-BR" sz="2400" dirty="0"/>
          </a:p>
          <a:p>
            <a:pPr marL="185738"/>
            <a:r>
              <a:rPr lang="pt-BR" sz="2400" b="1" dirty="0"/>
              <a:t>e) descuidar com as medidas de segurança e saúde do trabalho sob sua coordenação;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79500" y="2390775"/>
            <a:ext cx="6970713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Foi enquadrado: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76325" y="1866900"/>
            <a:ext cx="6973888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280698"/>
            <a:ext cx="6970712" cy="52228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CONCLUSÃO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756823"/>
            <a:ext cx="6970712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</a:t>
            </a:r>
            <a:r>
              <a:rPr lang="pt-BR" sz="2800" b="1" dirty="0">
                <a:solidFill>
                  <a:srgbClr val="000000"/>
                </a:solidFill>
                <a:latin typeface="+mj-lt"/>
              </a:rPr>
              <a:t>3</a:t>
            </a:r>
            <a:endParaRPr lang="pt-BR" sz="2800" b="1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65213" y="2802985"/>
            <a:ext cx="6970712" cy="3262432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endParaRPr lang="pt-BR" sz="800" b="1" dirty="0" smtClean="0"/>
          </a:p>
          <a:p>
            <a:pPr algn="ctr"/>
            <a:r>
              <a:rPr lang="pt-BR" sz="3300" dirty="0" smtClean="0">
                <a:solidFill>
                  <a:schemeClr val="accent6"/>
                </a:solidFill>
              </a:rPr>
              <a:t>Conhecer e </a:t>
            </a:r>
            <a:r>
              <a:rPr lang="pt-BR" sz="3300" dirty="0">
                <a:solidFill>
                  <a:schemeClr val="accent6"/>
                </a:solidFill>
              </a:rPr>
              <a:t>atender as normas de segurança para execução da atividade, por exemplo a NR18 – Normas de Condições e Meio Ambiente de Trabalho para a Indústria da Construção</a:t>
            </a:r>
          </a:p>
        </p:txBody>
      </p:sp>
    </p:spTree>
    <p:extLst>
      <p:ext uri="{BB962C8B-B14F-4D97-AF65-F5344CB8AC3E}">
        <p14:creationId xmlns:p14="http://schemas.microsoft.com/office/powerpoint/2010/main" val="1994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741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916113"/>
            <a:ext cx="6985000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4: exorbitância</a:t>
            </a: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3176873" y="2636838"/>
            <a:ext cx="4873340" cy="378565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pt-BR" sz="3000" b="1" dirty="0" smtClean="0"/>
              <a:t>Profissional exorbitou de suas atribuições e foi multado pelo Crea/SP com base na alínea “b” do art. 6º da Lei 5.194/66,</a:t>
            </a:r>
            <a:r>
              <a:rPr lang="pt-BR" sz="3000" b="1" dirty="0" smtClean="0">
                <a:latin typeface="+mj-lt"/>
                <a:cs typeface="Calibri" pitchFamily="34" charset="0"/>
              </a:rPr>
              <a:t> além de responder a processo por infração ética.</a:t>
            </a:r>
            <a:endParaRPr lang="pt-BR" sz="3000" b="1" dirty="0" smtClean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13" y="2464542"/>
            <a:ext cx="2111659" cy="39579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843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2400300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pt-BR" sz="2400" dirty="0" smtClean="0"/>
              <a:t>Art</a:t>
            </a:r>
            <a:r>
              <a:rPr lang="pt-BR" sz="2400" dirty="0"/>
              <a:t>. 10. No exercício da profissão, são condutas vedadas </a:t>
            </a:r>
            <a:r>
              <a:rPr lang="pt-BR" sz="2400" dirty="0" smtClean="0"/>
              <a:t>ao profissional:</a:t>
            </a:r>
          </a:p>
          <a:p>
            <a:pPr>
              <a:defRPr/>
            </a:pPr>
            <a:endParaRPr lang="pt-BR" sz="600" b="1" dirty="0" smtClean="0"/>
          </a:p>
          <a:p>
            <a:pPr>
              <a:defRPr/>
            </a:pPr>
            <a:r>
              <a:rPr lang="pt-BR" sz="2400" dirty="0" smtClean="0"/>
              <a:t>II </a:t>
            </a:r>
            <a:r>
              <a:rPr lang="pt-BR" sz="2400" dirty="0"/>
              <a:t>– ante à profissão:</a:t>
            </a:r>
          </a:p>
          <a:p>
            <a:pPr marL="542925" indent="-357188">
              <a:defRPr/>
            </a:pPr>
            <a:r>
              <a:rPr lang="pt-BR" sz="2400" b="1" dirty="0"/>
              <a:t>a) Aceitar trabalho, contrato, emprego, função ou tarefa para </a:t>
            </a:r>
            <a:r>
              <a:rPr lang="pt-BR" sz="2400" b="1" dirty="0" smtClean="0"/>
              <a:t>os quais </a:t>
            </a:r>
            <a:r>
              <a:rPr lang="pt-BR" sz="2400" b="1" dirty="0"/>
              <a:t>não tenha </a:t>
            </a:r>
            <a:r>
              <a:rPr lang="pt-BR" sz="2400" b="1" dirty="0" smtClean="0"/>
              <a:t>efetiva qualificação;</a:t>
            </a:r>
            <a:endParaRPr lang="pt-BR" sz="2400" b="1" dirty="0" smtClean="0">
              <a:latin typeface="+mj-lt"/>
              <a:cs typeface="Calibri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8388" y="2390775"/>
            <a:ext cx="6970712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Foi enquadrado: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 </a:t>
            </a:r>
            <a:r>
              <a:rPr lang="pt-BR" sz="2800" b="1" dirty="0">
                <a:solidFill>
                  <a:srgbClr val="000000"/>
                </a:solidFill>
                <a:latin typeface="+mj-lt"/>
              </a:rPr>
              <a:t>4</a:t>
            </a:r>
            <a:endParaRPr lang="pt-BR" sz="2800" b="1" dirty="0" smtClean="0">
              <a:solidFill>
                <a:srgbClr val="0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065213" y="1654175"/>
            <a:ext cx="6985000" cy="523875"/>
          </a:xfrm>
          <a:prstGeom prst="rect">
            <a:avLst/>
          </a:prstGeom>
          <a:solidFill>
            <a:srgbClr val="C3C3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PROCESSO ADMNISTRATIVO 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049030" y="2476971"/>
            <a:ext cx="6985000" cy="3908762"/>
          </a:xfrm>
          <a:prstGeom prst="rect">
            <a:avLst/>
          </a:prstGeom>
          <a:solidFill>
            <a:schemeClr val="accent5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endParaRPr lang="pt-BR" sz="2800" b="1" dirty="0" smtClean="0">
              <a:solidFill>
                <a:srgbClr val="000000"/>
              </a:solidFill>
            </a:endParaRPr>
          </a:p>
          <a:p>
            <a:pPr algn="ctr" eaLnBrk="1" hangingPunct="1">
              <a:defRPr/>
            </a:pPr>
            <a:r>
              <a:rPr lang="pt-BR" sz="3200" b="1" dirty="0" smtClean="0">
                <a:solidFill>
                  <a:srgbClr val="000000"/>
                </a:solidFill>
              </a:rPr>
              <a:t>DENÚNCIA OU FISCALIZAÇÃO</a:t>
            </a:r>
          </a:p>
          <a:p>
            <a:pPr algn="ctr" eaLnBrk="1" hangingPunct="1">
              <a:defRPr/>
            </a:pPr>
            <a:endParaRPr lang="pt-BR" sz="3200" b="1" dirty="0" smtClean="0">
              <a:solidFill>
                <a:srgbClr val="000000"/>
              </a:solidFill>
            </a:endParaRPr>
          </a:p>
          <a:p>
            <a:pPr algn="ctr" eaLnBrk="1" hangingPunct="1">
              <a:defRPr/>
            </a:pPr>
            <a:endParaRPr lang="pt-BR" sz="3200" b="1" dirty="0" smtClean="0">
              <a:solidFill>
                <a:srgbClr val="000000"/>
              </a:solidFill>
            </a:endParaRPr>
          </a:p>
          <a:p>
            <a:pPr algn="ctr" eaLnBrk="1" hangingPunct="1">
              <a:defRPr/>
            </a:pPr>
            <a:r>
              <a:rPr lang="pt-BR" sz="3200" b="1" dirty="0" smtClean="0">
                <a:solidFill>
                  <a:srgbClr val="000000"/>
                </a:solidFill>
                <a:latin typeface="+mj-lt"/>
              </a:rPr>
              <a:t>APURAÇÃO </a:t>
            </a:r>
          </a:p>
          <a:p>
            <a:pPr algn="ctr" eaLnBrk="1" hangingPunct="1">
              <a:defRPr/>
            </a:pPr>
            <a:endParaRPr lang="pt-BR" sz="3200" b="1" dirty="0" smtClean="0">
              <a:solidFill>
                <a:srgbClr val="000000"/>
              </a:solidFill>
              <a:latin typeface="+mj-lt"/>
            </a:endParaRPr>
          </a:p>
          <a:p>
            <a:pPr eaLnBrk="1" hangingPunct="1">
              <a:defRPr/>
            </a:pPr>
            <a:r>
              <a:rPr lang="pt-BR" sz="3200" b="1" dirty="0" smtClean="0">
                <a:solidFill>
                  <a:srgbClr val="000000"/>
                </a:solidFill>
                <a:latin typeface="+mj-lt"/>
              </a:rPr>
              <a:t>   PUNIÇÃO           ARQUIVAMENTO </a:t>
            </a:r>
          </a:p>
          <a:p>
            <a:pPr eaLnBrk="1" hangingPunct="1">
              <a:defRPr/>
            </a:pPr>
            <a:endParaRPr lang="pt-BR" sz="2800" b="1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" name="Seta para baixo 2"/>
          <p:cNvSpPr/>
          <p:nvPr/>
        </p:nvSpPr>
        <p:spPr>
          <a:xfrm>
            <a:off x="4299214" y="3573016"/>
            <a:ext cx="484632" cy="725353"/>
          </a:xfrm>
          <a:prstGeom prst="downArrow">
            <a:avLst/>
          </a:prstGeom>
          <a:solidFill>
            <a:srgbClr val="F6FDA1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eta para baixo 4"/>
          <p:cNvSpPr/>
          <p:nvPr/>
        </p:nvSpPr>
        <p:spPr>
          <a:xfrm rot="2867603">
            <a:off x="2783201" y="4900377"/>
            <a:ext cx="484632" cy="437321"/>
          </a:xfrm>
          <a:prstGeom prst="downArrow">
            <a:avLst/>
          </a:prstGeom>
          <a:solidFill>
            <a:srgbClr val="F6FDA1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baixo 6"/>
          <p:cNvSpPr/>
          <p:nvPr/>
        </p:nvSpPr>
        <p:spPr>
          <a:xfrm rot="18986033">
            <a:off x="5664072" y="4951557"/>
            <a:ext cx="484632" cy="437321"/>
          </a:xfrm>
          <a:prstGeom prst="downArrow">
            <a:avLst/>
          </a:prstGeom>
          <a:solidFill>
            <a:srgbClr val="F6FDA1"/>
          </a:solidFill>
          <a:ln>
            <a:solidFill>
              <a:srgbClr val="99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545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1024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280698"/>
            <a:ext cx="6970712" cy="52228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CONCLUSÃO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756823"/>
            <a:ext cx="6970712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</a:t>
            </a:r>
            <a:r>
              <a:rPr lang="pt-BR" sz="2800" b="1" dirty="0">
                <a:solidFill>
                  <a:srgbClr val="000000"/>
                </a:solidFill>
                <a:latin typeface="+mj-lt"/>
              </a:rPr>
              <a:t>4</a:t>
            </a:r>
            <a:endParaRPr lang="pt-BR" sz="2800" b="1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1065213" y="2802985"/>
            <a:ext cx="6970712" cy="212365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pt-BR" sz="3300" dirty="0" smtClean="0">
              <a:solidFill>
                <a:schemeClr val="accent6"/>
              </a:solidFill>
              <a:cs typeface="Calibri" pitchFamily="34" charset="0"/>
            </a:endParaRPr>
          </a:p>
          <a:p>
            <a:pPr algn="ctr">
              <a:defRPr/>
            </a:pPr>
            <a:r>
              <a:rPr lang="pt-BR" sz="3300" dirty="0" smtClean="0">
                <a:solidFill>
                  <a:schemeClr val="accent6"/>
                </a:solidFill>
                <a:cs typeface="Calibri" pitchFamily="34" charset="0"/>
              </a:rPr>
              <a:t>Atentar sobre a legislação que confere suas atribuições. </a:t>
            </a:r>
          </a:p>
          <a:p>
            <a:pPr algn="ctr">
              <a:defRPr/>
            </a:pPr>
            <a:endParaRPr lang="pt-BR" sz="3300" dirty="0">
              <a:solidFill>
                <a:schemeClr val="accent6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51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150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787654"/>
            <a:ext cx="6985000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 5: baixa da ART</a:t>
            </a: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311529"/>
            <a:ext cx="6985000" cy="297312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300" dirty="0" smtClean="0"/>
              <a:t>Um engenheiro foi contratado por uma empresa para ser o responsável técnico. Ao romper com a empresa, deixou de dar baixa na ART de cargo e função, e a empresa continuou a atuar mesmo sem o acompanhamento profissional.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pt-BR" sz="2300" dirty="0">
              <a:solidFill>
                <a:srgbClr val="FF0000"/>
              </a:solidFill>
              <a:latin typeface="+mj-lt"/>
              <a:cs typeface="Calibri" pitchFamily="34" charset="0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pt-BR" sz="2400" dirty="0" smtClean="0">
                <a:latin typeface="+mj-lt"/>
                <a:cs typeface="Calibri" pitchFamily="34" charset="0"/>
              </a:rPr>
              <a:t>Eventuais serviços mal prestados levaram clientes a denunciar a empresa no Crea-SP, e a responsabilidade recaiu sobre o engenheiro que se encontrava com a ART</a:t>
            </a:r>
            <a:r>
              <a:rPr lang="pt-BR" sz="2400" dirty="0">
                <a:latin typeface="+mj-lt"/>
                <a:cs typeface="Calibri" pitchFamily="34" charset="0"/>
              </a:rPr>
              <a:t> </a:t>
            </a:r>
            <a:r>
              <a:rPr lang="pt-BR" sz="2400" dirty="0" smtClean="0">
                <a:latin typeface="+mj-lt"/>
                <a:cs typeface="Calibri" pitchFamily="34" charset="0"/>
              </a:rPr>
              <a:t>ativa.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253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2677656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pt-BR" sz="2400" dirty="0" smtClean="0"/>
          </a:p>
          <a:p>
            <a:pPr>
              <a:defRPr/>
            </a:pPr>
            <a:r>
              <a:rPr lang="pt-BR" sz="2400" dirty="0" smtClean="0"/>
              <a:t>Art</a:t>
            </a:r>
            <a:r>
              <a:rPr lang="pt-BR" sz="2400" dirty="0"/>
              <a:t>. 10. No exercício da profissão, são condutas vedadas </a:t>
            </a:r>
            <a:r>
              <a:rPr lang="pt-BR" sz="2400" dirty="0" smtClean="0"/>
              <a:t>ao profissional:</a:t>
            </a:r>
            <a:endParaRPr lang="pt-BR" sz="2400" b="1" dirty="0" smtClean="0"/>
          </a:p>
          <a:p>
            <a:pPr>
              <a:defRPr/>
            </a:pPr>
            <a:r>
              <a:rPr lang="pt-BR" sz="2400" dirty="0" smtClean="0"/>
              <a:t>I – ante ao ser humano e seus valores:</a:t>
            </a:r>
          </a:p>
          <a:p>
            <a:pPr>
              <a:defRPr/>
            </a:pPr>
            <a:endParaRPr lang="pt-BR" sz="2400" b="1" dirty="0"/>
          </a:p>
          <a:p>
            <a:pPr marL="444500" indent="-358775">
              <a:defRPr/>
            </a:pPr>
            <a:r>
              <a:rPr lang="pt-BR" sz="2400" b="1" dirty="0"/>
              <a:t>a) </a:t>
            </a:r>
            <a:r>
              <a:rPr lang="pt-BR" sz="2400" b="1" dirty="0" smtClean="0"/>
              <a:t>Descumprir voluntária e injustificadamente com os deveres do ofício;</a:t>
            </a:r>
            <a:endParaRPr lang="pt-BR" sz="2400" b="1" dirty="0" smtClean="0">
              <a:latin typeface="+mj-lt"/>
              <a:cs typeface="Calibri" pitchFamily="34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8388" y="2390775"/>
            <a:ext cx="6970712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 Foi enquadrado: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5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253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263149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pt-BR" sz="3300" dirty="0" smtClean="0">
                <a:solidFill>
                  <a:schemeClr val="accent6"/>
                </a:solidFill>
              </a:rPr>
              <a:t>Tanto contratante como contratado devem dar a baixa da responsabilidade técnica ao término do vínculo contratual ou paralisação do serviço.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68388" y="2390775"/>
            <a:ext cx="6970712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 CONCLUSÃO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5</a:t>
            </a:r>
          </a:p>
        </p:txBody>
      </p:sp>
    </p:spTree>
    <p:extLst>
      <p:ext uri="{BB962C8B-B14F-4D97-AF65-F5344CB8AC3E}">
        <p14:creationId xmlns:p14="http://schemas.microsoft.com/office/powerpoint/2010/main" val="19322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457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762125"/>
            <a:ext cx="6985000" cy="554038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3000" b="1" dirty="0" smtClean="0">
                <a:solidFill>
                  <a:srgbClr val="000000"/>
                </a:solidFill>
                <a:latin typeface="Arial"/>
              </a:rPr>
              <a:t>Penalidades por falta Ética:</a:t>
            </a: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333625"/>
            <a:ext cx="6985000" cy="1384300"/>
          </a:xfrm>
          <a:prstGeom prst="rect">
            <a:avLst/>
          </a:prstGeom>
          <a:solidFill>
            <a:srgbClr val="D9E6A8"/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Clr>
                <a:srgbClr val="FFFFFF"/>
              </a:buClr>
              <a:buFont typeface="Arial" charset="0"/>
              <a:buNone/>
              <a:defRPr/>
            </a:pPr>
            <a:r>
              <a:rPr lang="en-GB" sz="2800" b="1" dirty="0" smtClean="0">
                <a:cs typeface="Arial" charset="0"/>
              </a:rPr>
              <a:t>1. </a:t>
            </a:r>
            <a:r>
              <a:rPr lang="en-GB" sz="2800" b="1" u="sng" dirty="0" err="1" smtClean="0">
                <a:cs typeface="Arial" charset="0"/>
              </a:rPr>
              <a:t>Advertência</a:t>
            </a:r>
            <a:r>
              <a:rPr lang="en-GB" sz="2800" b="1" u="sng" dirty="0" smtClean="0">
                <a:cs typeface="Arial" charset="0"/>
              </a:rPr>
              <a:t> </a:t>
            </a:r>
            <a:r>
              <a:rPr lang="en-GB" sz="2800" b="1" u="sng" dirty="0" err="1" smtClean="0">
                <a:cs typeface="Arial" charset="0"/>
              </a:rPr>
              <a:t>Reservada</a:t>
            </a:r>
            <a:r>
              <a:rPr lang="en-GB" sz="2800" b="1" dirty="0" smtClean="0">
                <a:cs typeface="Arial" charset="0"/>
              </a:rPr>
              <a:t>: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Anotada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nos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assentamentos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do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profissional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-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Caráter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Times New Roman" pitchFamily="18" charset="0"/>
              </a:rPr>
              <a:t>Confidencial</a:t>
            </a:r>
            <a:endParaRPr lang="en-GB" sz="2700" dirty="0">
              <a:solidFill>
                <a:schemeClr val="accent1">
                  <a:lumMod val="2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049338" y="3933825"/>
            <a:ext cx="6985000" cy="2600325"/>
          </a:xfrm>
          <a:prstGeom prst="rect">
            <a:avLst/>
          </a:prstGeom>
          <a:solidFill>
            <a:srgbClr val="D9E6A8"/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Clr>
                <a:srgbClr val="FFFFFF"/>
              </a:buClr>
              <a:buFont typeface="Arial" charset="0"/>
              <a:buNone/>
              <a:defRPr/>
            </a:pPr>
            <a:r>
              <a:rPr lang="en-GB" sz="2800" b="1" dirty="0" smtClean="0">
                <a:cs typeface="Arial" charset="0"/>
              </a:rPr>
              <a:t>2. </a:t>
            </a:r>
            <a:r>
              <a:rPr lang="en-GB" sz="2800" b="1" u="sng" dirty="0" err="1" smtClean="0">
                <a:cs typeface="Arial" charset="0"/>
              </a:rPr>
              <a:t>Censura</a:t>
            </a:r>
            <a:r>
              <a:rPr lang="en-GB" sz="2800" b="1" u="sng" dirty="0" smtClean="0">
                <a:cs typeface="Arial" charset="0"/>
              </a:rPr>
              <a:t> </a:t>
            </a:r>
            <a:r>
              <a:rPr lang="en-GB" sz="2800" b="1" u="sng" dirty="0" err="1" smtClean="0">
                <a:cs typeface="Arial" charset="0"/>
              </a:rPr>
              <a:t>Pública</a:t>
            </a:r>
            <a:r>
              <a:rPr lang="en-GB" sz="2800" b="1" dirty="0" smtClean="0">
                <a:cs typeface="Arial" charset="0"/>
              </a:rPr>
              <a:t>: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Anotada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nos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assentamentos</a:t>
            </a:r>
            <a:r>
              <a:rPr lang="en-GB" sz="2700" dirty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do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profissional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e </a:t>
            </a:r>
            <a:endParaRPr lang="en-GB" sz="2700" dirty="0">
              <a:solidFill>
                <a:schemeClr val="accent1">
                  <a:lumMod val="25000"/>
                </a:schemeClr>
              </a:solidFill>
              <a:cs typeface="Arial" charset="0"/>
            </a:endParaRPr>
          </a:p>
          <a:p>
            <a:pPr algn="ctr">
              <a:buClr>
                <a:srgbClr val="FFFFFF"/>
              </a:buClr>
              <a:defRPr/>
            </a:pP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Publicada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em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jornal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de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grande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circulação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e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em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quadro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de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aviso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das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unidades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do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Crea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pelo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tempo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fixado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na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Decisão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da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instância</a:t>
            </a:r>
            <a:r>
              <a:rPr lang="en-GB" sz="2700" dirty="0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 </a:t>
            </a:r>
            <a:r>
              <a:rPr lang="en-GB" sz="2700" dirty="0" err="1" smtClean="0">
                <a:solidFill>
                  <a:schemeClr val="accent1">
                    <a:lumMod val="25000"/>
                  </a:schemeClr>
                </a:solidFill>
                <a:cs typeface="Arial" charset="0"/>
              </a:rPr>
              <a:t>julgadora</a:t>
            </a:r>
            <a:endParaRPr lang="en-GB" sz="2700" dirty="0">
              <a:solidFill>
                <a:schemeClr val="accent1">
                  <a:lumMod val="25000"/>
                </a:schemeClr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457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762125"/>
            <a:ext cx="6985000" cy="1015663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3000" b="1" dirty="0" smtClean="0">
                <a:solidFill>
                  <a:srgbClr val="000000"/>
                </a:solidFill>
                <a:latin typeface="Arial"/>
              </a:rPr>
              <a:t>Penalidades Administrativas</a:t>
            </a:r>
          </a:p>
          <a:p>
            <a:pPr algn="ctr" eaLnBrk="1" hangingPunct="1">
              <a:defRPr/>
            </a:pPr>
            <a:r>
              <a:rPr lang="pt-BR" sz="3000" b="1" dirty="0" smtClean="0">
                <a:solidFill>
                  <a:srgbClr val="000000"/>
                </a:solidFill>
                <a:latin typeface="Arial"/>
              </a:rPr>
              <a:t>Infração à Lei 5.194/66</a:t>
            </a: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049338" y="2996952"/>
            <a:ext cx="6985000" cy="2231380"/>
          </a:xfrm>
          <a:prstGeom prst="rect">
            <a:avLst/>
          </a:prstGeom>
          <a:solidFill>
            <a:srgbClr val="D9E6A8"/>
          </a:solidFill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Clr>
                <a:srgbClr val="FFFFFF"/>
              </a:buClr>
              <a:buFont typeface="Arial" charset="0"/>
              <a:buNone/>
              <a:defRPr/>
            </a:pPr>
            <a:endParaRPr lang="en-GB" sz="2800" b="1" dirty="0" smtClean="0">
              <a:cs typeface="Arial" charset="0"/>
            </a:endParaRPr>
          </a:p>
          <a:p>
            <a:pPr marL="457200" indent="-457200" algn="ctr">
              <a:buClr>
                <a:srgbClr val="FFFFFF"/>
              </a:buClr>
              <a:buFontTx/>
              <a:buChar char="-"/>
              <a:defRPr/>
            </a:pPr>
            <a:r>
              <a:rPr lang="en-GB" sz="2800" b="1" dirty="0" smtClean="0">
                <a:cs typeface="Arial" charset="0"/>
              </a:rPr>
              <a:t>MULTA</a:t>
            </a:r>
          </a:p>
          <a:p>
            <a:pPr marL="457200" indent="-457200" algn="ctr">
              <a:buClr>
                <a:srgbClr val="FFFFFF"/>
              </a:buClr>
              <a:buFontTx/>
              <a:buChar char="-"/>
              <a:defRPr/>
            </a:pPr>
            <a:endParaRPr lang="en-GB" sz="2800" b="1" dirty="0" smtClean="0">
              <a:cs typeface="Arial" charset="0"/>
            </a:endParaRPr>
          </a:p>
          <a:p>
            <a:pPr marL="457200" indent="-457200" algn="ctr">
              <a:buClr>
                <a:srgbClr val="FFFFFF"/>
              </a:buClr>
              <a:buFontTx/>
              <a:buChar char="-"/>
              <a:defRPr/>
            </a:pPr>
            <a:r>
              <a:rPr lang="en-GB" sz="2800" b="1" dirty="0" smtClean="0">
                <a:cs typeface="Arial" charset="0"/>
              </a:rPr>
              <a:t>SUSPENSÃO</a:t>
            </a:r>
          </a:p>
          <a:p>
            <a:pPr marL="457200" indent="-457200" algn="ctr">
              <a:buClr>
                <a:srgbClr val="FFFFFF"/>
              </a:buClr>
              <a:buFontTx/>
              <a:buChar char="-"/>
              <a:defRPr/>
            </a:pPr>
            <a:endParaRPr lang="en-GB" sz="27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95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560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25605" name="Text Box 15"/>
          <p:cNvSpPr txBox="1">
            <a:spLocks noChangeArrowheads="1"/>
          </p:cNvSpPr>
          <p:nvPr/>
        </p:nvSpPr>
        <p:spPr bwMode="auto">
          <a:xfrm>
            <a:off x="1116013" y="3213100"/>
            <a:ext cx="6985000" cy="29559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t-BR" sz="2000" b="1"/>
              <a:t>O processo para cancelamento do registro pode ser aberto nos casos de:</a:t>
            </a:r>
          </a:p>
          <a:p>
            <a:endParaRPr lang="pt-BR" sz="800" b="1"/>
          </a:p>
          <a:p>
            <a:pPr>
              <a:buFontTx/>
              <a:buChar char="•"/>
            </a:pPr>
            <a:r>
              <a:rPr lang="pt-BR" sz="2000" b="1">
                <a:solidFill>
                  <a:srgbClr val="EC6602"/>
                </a:solidFill>
              </a:rPr>
              <a:t> MÁ CONDUTA PÚBLICA;</a:t>
            </a:r>
          </a:p>
          <a:p>
            <a:pPr>
              <a:buFontTx/>
              <a:buChar char="•"/>
            </a:pPr>
            <a:r>
              <a:rPr lang="pt-BR" sz="2000" b="1">
                <a:solidFill>
                  <a:srgbClr val="EC6602"/>
                </a:solidFill>
              </a:rPr>
              <a:t> ESCÂNDALOS PRATICADOS PELO PROFISSIONAL </a:t>
            </a:r>
          </a:p>
          <a:p>
            <a:pPr>
              <a:buFontTx/>
              <a:buChar char="•"/>
            </a:pPr>
            <a:r>
              <a:rPr lang="pt-BR" sz="2000" b="1">
                <a:solidFill>
                  <a:srgbClr val="EC6602"/>
                </a:solidFill>
              </a:rPr>
              <a:t> CONDENAÇÃO DEFINITIVA POR CRIME INFAMANTE</a:t>
            </a:r>
          </a:p>
          <a:p>
            <a:pPr>
              <a:buFontTx/>
              <a:buChar char="•"/>
            </a:pPr>
            <a:endParaRPr lang="pt-BR" sz="800" b="1">
              <a:solidFill>
                <a:srgbClr val="2A6468"/>
              </a:solidFill>
            </a:endParaRPr>
          </a:p>
          <a:p>
            <a:pPr algn="ctr"/>
            <a:r>
              <a:rPr lang="pt-BR" sz="2000"/>
              <a:t>(infamante: prejudica a imagem do profissional, acarreta desonra, indignidade, má fama, reprovação social)</a:t>
            </a:r>
          </a:p>
          <a:p>
            <a:pPr algn="ctr"/>
            <a:endParaRPr lang="pt-BR" sz="700"/>
          </a:p>
          <a:p>
            <a:pPr algn="r"/>
            <a:r>
              <a:rPr lang="pt-BR"/>
              <a:t> (art. 75 Lei 5.194/66)</a:t>
            </a:r>
          </a:p>
          <a:p>
            <a:pPr algn="ctr"/>
            <a:endParaRPr lang="pt-BR" sz="500"/>
          </a:p>
        </p:txBody>
      </p:sp>
      <p:sp>
        <p:nvSpPr>
          <p:cNvPr id="7" name="Texto explicativo em forma de nuvem 6"/>
          <p:cNvSpPr/>
          <p:nvPr/>
        </p:nvSpPr>
        <p:spPr>
          <a:xfrm>
            <a:off x="1116013" y="1762125"/>
            <a:ext cx="6985000" cy="1095375"/>
          </a:xfrm>
          <a:prstGeom prst="cloudCallou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000" b="1" kern="0" dirty="0">
                <a:solidFill>
                  <a:srgbClr val="FFCC00"/>
                </a:solidFill>
                <a:latin typeface="+mj-lt"/>
              </a:rPr>
              <a:t>E   O  CANCELAMENTO  DE REGISTRO????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662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492375"/>
            <a:ext cx="6973887" cy="430887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pt-BR" sz="2200" dirty="0" smtClean="0"/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Formalizar o escopo dos serviços por meio de </a:t>
            </a:r>
            <a:r>
              <a:rPr lang="pt-BR" sz="2800" b="1" u="sng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contrato</a:t>
            </a:r>
            <a:r>
              <a:rPr lang="pt-BR" sz="28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</a:t>
            </a:r>
            <a:r>
              <a:rPr lang="pt-BR" sz="2800" b="1" dirty="0" smtClean="0">
                <a:latin typeface="+mj-lt"/>
                <a:cs typeface="Calibri" pitchFamily="34" charset="0"/>
              </a:rPr>
              <a:t>detalhado.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Preencher cautelosamente todas as atividades na ART conforme contrato e</a:t>
            </a:r>
            <a:r>
              <a:rPr lang="pt-BR" sz="28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</a:t>
            </a:r>
            <a:r>
              <a:rPr lang="pt-BR" sz="2800" b="1" u="sng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registrá-la </a:t>
            </a:r>
            <a:r>
              <a:rPr lang="pt-BR" sz="2800" b="1" dirty="0" smtClean="0">
                <a:latin typeface="+mj-lt"/>
                <a:cs typeface="Calibri" pitchFamily="34" charset="0"/>
              </a:rPr>
              <a:t>no início dos trabalhos.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Manter-se informado sobre o limite de suas </a:t>
            </a:r>
            <a:r>
              <a:rPr lang="pt-BR" sz="2800" b="1" u="sng" dirty="0" smtClean="0">
                <a:solidFill>
                  <a:srgbClr val="B50B2F"/>
                </a:solidFill>
                <a:latin typeface="+mj-lt"/>
                <a:cs typeface="Calibri" pitchFamily="34" charset="0"/>
              </a:rPr>
              <a:t>atribuições</a:t>
            </a:r>
            <a:r>
              <a:rPr lang="pt-BR" sz="2800" b="1" dirty="0" smtClean="0">
                <a:latin typeface="+mj-lt"/>
                <a:cs typeface="Calibri" pitchFamily="34" charset="0"/>
              </a:rPr>
              <a:t>, se necessário, utilizando-se do CREA para consultas.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Algumas Observações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662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492375"/>
            <a:ext cx="6973887" cy="3208571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pt-BR" sz="2200" dirty="0" smtClean="0"/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Dar </a:t>
            </a:r>
            <a:r>
              <a:rPr lang="pt-BR" sz="2800" b="1" u="sng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baixa na ART </a:t>
            </a:r>
            <a:r>
              <a:rPr lang="pt-BR" sz="2800" b="1" dirty="0" smtClean="0">
                <a:latin typeface="+mj-lt"/>
                <a:cs typeface="Calibri" pitchFamily="34" charset="0"/>
              </a:rPr>
              <a:t>sempre que o serviço terminar ou for paralisado por tempo indeterminado.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endParaRPr lang="pt-BR" sz="2800" b="1" dirty="0" smtClean="0">
              <a:latin typeface="+mj-lt"/>
              <a:cs typeface="Calibri" pitchFamily="34" charset="0"/>
            </a:endParaRP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Arial" pitchFamily="34" charset="0"/>
              <a:buChar char="•"/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Formalizar todas as orientações – </a:t>
            </a:r>
            <a:r>
              <a:rPr lang="pt-BR" sz="2800" b="1" u="sng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Livro de Ordem.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Algumas Observações</a:t>
            </a:r>
          </a:p>
        </p:txBody>
      </p:sp>
    </p:spTree>
    <p:extLst>
      <p:ext uri="{BB962C8B-B14F-4D97-AF65-F5344CB8AC3E}">
        <p14:creationId xmlns:p14="http://schemas.microsoft.com/office/powerpoint/2010/main" val="394202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5719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765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1988840"/>
            <a:ext cx="6973887" cy="4339650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pt-BR" sz="2800" b="1" dirty="0" smtClean="0">
              <a:latin typeface="+mj-lt"/>
              <a:cs typeface="Calibri" pitchFamily="34" charset="0"/>
            </a:endParaRPr>
          </a:p>
          <a:p>
            <a:pPr algn="ctr">
              <a:defRPr/>
            </a:pPr>
            <a:endParaRPr lang="pt-BR" sz="3200" b="1" dirty="0" smtClean="0">
              <a:latin typeface="+mj-lt"/>
              <a:cs typeface="Calibri" pitchFamily="34" charset="0"/>
            </a:endParaRPr>
          </a:p>
          <a:p>
            <a:pPr algn="ctr">
              <a:defRPr/>
            </a:pPr>
            <a:r>
              <a:rPr lang="pt-BR" sz="3200" b="1" dirty="0" smtClean="0">
                <a:latin typeface="+mj-lt"/>
                <a:cs typeface="Calibri" pitchFamily="34" charset="0"/>
              </a:rPr>
              <a:t>A FISCALIZAÇÃO DO EXERCÍCIO PROFISSIONAL PRETENDE PROTEGER E SALVAGUARDAR A SOCIEDADE EM SEUS INTERESSES E DIREITOS.</a:t>
            </a:r>
          </a:p>
          <a:p>
            <a:pPr algn="ctr">
              <a:defRPr/>
            </a:pPr>
            <a:endParaRPr lang="pt-BR" sz="2800" b="1" dirty="0">
              <a:latin typeface="+mj-lt"/>
              <a:cs typeface="Calibri" pitchFamily="34" charset="0"/>
            </a:endParaRPr>
          </a:p>
          <a:p>
            <a:pPr algn="ctr">
              <a:defRPr/>
            </a:pPr>
            <a:endParaRPr lang="pt-BR" sz="2800" b="1" dirty="0" smtClean="0">
              <a:latin typeface="+mj-lt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60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307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916113"/>
            <a:ext cx="6985000" cy="708025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4000" b="1" dirty="0" smtClean="0">
                <a:latin typeface="+mj-lt"/>
              </a:rPr>
              <a:t>ÉTICA</a:t>
            </a: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79500" y="2781300"/>
            <a:ext cx="6985000" cy="3662541"/>
          </a:xfrm>
          <a:prstGeom prst="rect">
            <a:avLst/>
          </a:prstGeom>
          <a:solidFill>
            <a:srgbClr val="C3C3EB"/>
          </a:solidFill>
          <a:ln w="9525">
            <a:solidFill>
              <a:schemeClr val="tx1">
                <a:lumMod val="95000"/>
                <a:lumOff val="5000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3000" b="1" i="1" dirty="0" err="1" smtClean="0">
                <a:latin typeface="+mn-lt"/>
              </a:rPr>
              <a:t>ethos</a:t>
            </a:r>
            <a:r>
              <a:rPr lang="pt-BR" sz="3000" b="1" dirty="0" smtClean="0">
                <a:latin typeface="+mn-lt"/>
              </a:rPr>
              <a:t> </a:t>
            </a:r>
            <a:r>
              <a:rPr lang="pt-BR" sz="3000" b="1" dirty="0" smtClean="0">
                <a:latin typeface="+mn-lt"/>
                <a:cs typeface="Arial" charset="0"/>
              </a:rPr>
              <a:t>→</a:t>
            </a:r>
            <a:r>
              <a:rPr lang="pt-BR" sz="3000" b="1" dirty="0" smtClean="0">
                <a:latin typeface="+mn-lt"/>
              </a:rPr>
              <a:t> (grego) modo de ser, caráter, comportamento</a:t>
            </a:r>
          </a:p>
          <a:p>
            <a:pPr algn="just" eaLnBrk="1" hangingPunct="1">
              <a:buFont typeface="Wingdings" pitchFamily="2" charset="2"/>
              <a:buNone/>
              <a:defRPr/>
            </a:pPr>
            <a:endParaRPr lang="pt-BR" sz="3000" dirty="0" smtClean="0">
              <a:latin typeface="+mn-lt"/>
            </a:endParaRPr>
          </a:p>
          <a:p>
            <a:pPr algn="ctr" eaLnBrk="1" hangingPunct="1">
              <a:buFont typeface="Arial" charset="0"/>
              <a:buNone/>
              <a:defRPr/>
            </a:pPr>
            <a:r>
              <a:rPr lang="pt-BR" sz="3300" b="1" dirty="0" smtClean="0">
                <a:latin typeface="+mn-lt"/>
              </a:rPr>
              <a:t>Ramo da filosofia que busca estudar e indicar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pt-BR" sz="3300" b="1" u="sng" dirty="0" smtClean="0">
                <a:latin typeface="+mn-lt"/>
              </a:rPr>
              <a:t>o melhor modo de viver no cotidiano e na sociedade</a:t>
            </a:r>
          </a:p>
          <a:p>
            <a:pPr algn="ctr" eaLnBrk="1" hangingPunct="1">
              <a:buFont typeface="Arial" charset="0"/>
              <a:buNone/>
              <a:defRPr/>
            </a:pPr>
            <a:endParaRPr lang="pt-BR" sz="1000" b="1" u="sng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5719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765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492375"/>
            <a:ext cx="6973887" cy="2800767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1450" indent="-171450">
              <a:buFont typeface="Arial" pitchFamily="34" charset="0"/>
              <a:buChar char="•"/>
              <a:defRPr/>
            </a:pPr>
            <a:endParaRPr lang="pt-BR" sz="2000" dirty="0" smtClean="0"/>
          </a:p>
          <a:p>
            <a:pPr>
              <a:defRPr/>
            </a:pPr>
            <a:r>
              <a:rPr lang="pt-BR" sz="2500" b="1" u="sng" dirty="0" smtClean="0">
                <a:latin typeface="+mj-lt"/>
                <a:cs typeface="Calibri" pitchFamily="34" charset="0"/>
              </a:rPr>
              <a:t>Exorbitância</a:t>
            </a:r>
            <a:r>
              <a:rPr lang="pt-BR" sz="2500" b="1" dirty="0" smtClean="0">
                <a:latin typeface="+mj-lt"/>
                <a:cs typeface="Calibri" pitchFamily="34" charset="0"/>
              </a:rPr>
              <a:t>: Competição desleal com os profissionais que são realmente habilitados: </a:t>
            </a:r>
          </a:p>
          <a:p>
            <a:pPr>
              <a:defRPr/>
            </a:pPr>
            <a:endParaRPr lang="pt-BR" sz="2500" b="1" dirty="0">
              <a:latin typeface="+mj-lt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endParaRPr lang="pt-BR" sz="2500" b="1" dirty="0" smtClean="0">
              <a:latin typeface="+mj-lt"/>
              <a:cs typeface="Calibri" pitchFamily="34" charset="0"/>
            </a:endParaRPr>
          </a:p>
          <a:p>
            <a:pPr algn="ctr">
              <a:defRPr/>
            </a:pPr>
            <a:r>
              <a:rPr lang="pt-BR" sz="2800" b="1" dirty="0" smtClean="0">
                <a:latin typeface="+mj-lt"/>
                <a:cs typeface="Calibri" pitchFamily="34" charset="0"/>
              </a:rPr>
              <a:t>ENFRAQUECIMENTO DO MERCADO PROFISSIONAL.</a:t>
            </a:r>
          </a:p>
        </p:txBody>
      </p:sp>
      <p:sp>
        <p:nvSpPr>
          <p:cNvPr id="27654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47705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2500" b="1" dirty="0" smtClean="0">
                <a:solidFill>
                  <a:srgbClr val="000000"/>
                </a:solidFill>
              </a:rPr>
              <a:t>Fiscalização </a:t>
            </a:r>
            <a:r>
              <a:rPr lang="pt-BR" sz="2500" b="1" dirty="0">
                <a:solidFill>
                  <a:srgbClr val="000000"/>
                </a:solidFill>
              </a:rPr>
              <a:t>x Valorização Profissional</a:t>
            </a:r>
          </a:p>
        </p:txBody>
      </p:sp>
      <p:sp>
        <p:nvSpPr>
          <p:cNvPr id="9" name="Seta para a direita 8"/>
          <p:cNvSpPr/>
          <p:nvPr/>
        </p:nvSpPr>
        <p:spPr>
          <a:xfrm rot="5400000">
            <a:off x="4414838" y="3499644"/>
            <a:ext cx="385762" cy="1081088"/>
          </a:xfrm>
          <a:prstGeom prst="rightArrow">
            <a:avLst>
              <a:gd name="adj1" fmla="val 45428"/>
              <a:gd name="adj2" fmla="val 50000"/>
            </a:avLst>
          </a:prstGeom>
          <a:solidFill>
            <a:srgbClr val="D18BAB"/>
          </a:solidFill>
          <a:ln>
            <a:solidFill>
              <a:srgbClr val="941C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2867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592398"/>
            <a:ext cx="6973887" cy="3354765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171450" indent="-171450">
              <a:buFont typeface="Arial" pitchFamily="34" charset="0"/>
              <a:buChar char="•"/>
              <a:defRPr/>
            </a:pPr>
            <a:endParaRPr lang="pt-BR" sz="2000" dirty="0" smtClean="0"/>
          </a:p>
          <a:p>
            <a:pPr>
              <a:defRPr/>
            </a:pPr>
            <a:r>
              <a:rPr lang="pt-BR" sz="2500" b="1" u="sng" dirty="0" smtClean="0">
                <a:latin typeface="+mj-lt"/>
                <a:cs typeface="Calibri" pitchFamily="34" charset="0"/>
              </a:rPr>
              <a:t>Acobertamento</a:t>
            </a:r>
            <a:r>
              <a:rPr lang="pt-BR" sz="2500" b="1" dirty="0" smtClean="0">
                <a:latin typeface="+mj-lt"/>
                <a:cs typeface="Calibri" pitchFamily="34" charset="0"/>
              </a:rPr>
              <a:t>: Um só profissional absorve parcela maior de trabalhos e à um preço inferior </a:t>
            </a:r>
            <a:r>
              <a:rPr lang="pt-BR" sz="2500" b="1" dirty="0">
                <a:cs typeface="Calibri" pitchFamily="34" charset="0"/>
              </a:rPr>
              <a:t>(já que não terá o </a:t>
            </a:r>
            <a:r>
              <a:rPr lang="pt-BR" sz="2500" b="1" dirty="0" smtClean="0">
                <a:cs typeface="Calibri" pitchFamily="34" charset="0"/>
              </a:rPr>
              <a:t>real comprometimento de </a:t>
            </a:r>
            <a:r>
              <a:rPr lang="pt-BR" sz="2500" b="1" dirty="0">
                <a:cs typeface="Calibri" pitchFamily="34" charset="0"/>
              </a:rPr>
              <a:t>acompanhá-los</a:t>
            </a:r>
            <a:r>
              <a:rPr lang="pt-BR" sz="2500" b="1" dirty="0" smtClean="0">
                <a:cs typeface="Calibri" pitchFamily="34" charset="0"/>
              </a:rPr>
              <a:t>)</a:t>
            </a:r>
            <a:r>
              <a:rPr lang="pt-BR" sz="2500" b="1" dirty="0" smtClean="0">
                <a:latin typeface="+mj-lt"/>
                <a:cs typeface="Calibri" pitchFamily="34" charset="0"/>
              </a:rPr>
              <a:t>:</a:t>
            </a:r>
          </a:p>
          <a:p>
            <a:pPr>
              <a:defRPr/>
            </a:pPr>
            <a:endParaRPr lang="pt-BR" sz="2400" b="1" dirty="0" smtClean="0">
              <a:cs typeface="Calibri" pitchFamily="34" charset="0"/>
            </a:endParaRPr>
          </a:p>
          <a:p>
            <a:pPr algn="ctr">
              <a:defRPr/>
            </a:pPr>
            <a:r>
              <a:rPr lang="pt-BR" sz="2000" b="1" dirty="0" smtClean="0">
                <a:cs typeface="Calibri" pitchFamily="34" charset="0"/>
              </a:rPr>
              <a:t>ENFRAQUECIMENTO </a:t>
            </a:r>
            <a:r>
              <a:rPr lang="pt-BR" sz="2000" b="1" dirty="0">
                <a:cs typeface="Calibri" pitchFamily="34" charset="0"/>
              </a:rPr>
              <a:t>DO MERCADO </a:t>
            </a:r>
            <a:r>
              <a:rPr lang="pt-BR" sz="2000" b="1" dirty="0" smtClean="0">
                <a:cs typeface="Calibri" pitchFamily="34" charset="0"/>
              </a:rPr>
              <a:t>PROFISSIONAL</a:t>
            </a:r>
          </a:p>
          <a:p>
            <a:pPr algn="ctr">
              <a:defRPr/>
            </a:pPr>
            <a:r>
              <a:rPr lang="pt-BR" sz="2000" b="1" dirty="0" smtClean="0">
                <a:cs typeface="Calibri" pitchFamily="34" charset="0"/>
              </a:rPr>
              <a:t>+</a:t>
            </a:r>
          </a:p>
          <a:p>
            <a:pPr algn="ctr">
              <a:defRPr/>
            </a:pPr>
            <a:r>
              <a:rPr lang="pt-BR" sz="2000" b="1" dirty="0" smtClean="0">
                <a:cs typeface="Calibri" pitchFamily="34" charset="0"/>
              </a:rPr>
              <a:t>DESVALORIZAÇÃO DA CATEGORIA</a:t>
            </a:r>
            <a:endParaRPr lang="pt-BR" sz="2000" b="1" dirty="0">
              <a:cs typeface="Calibri" pitchFamily="34" charset="0"/>
            </a:endParaRPr>
          </a:p>
          <a:p>
            <a:pPr>
              <a:defRPr/>
            </a:pPr>
            <a:endParaRPr lang="pt-BR" sz="800" b="1" dirty="0">
              <a:latin typeface="+mj-lt"/>
              <a:cs typeface="Calibri" pitchFamily="34" charset="0"/>
            </a:endParaRPr>
          </a:p>
        </p:txBody>
      </p:sp>
      <p:sp>
        <p:nvSpPr>
          <p:cNvPr id="28678" name="Text Box 12"/>
          <p:cNvSpPr txBox="1">
            <a:spLocks noChangeArrowheads="1"/>
          </p:cNvSpPr>
          <p:nvPr/>
        </p:nvSpPr>
        <p:spPr bwMode="auto">
          <a:xfrm>
            <a:off x="1065213" y="1866900"/>
            <a:ext cx="6973887" cy="862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2500" b="1">
                <a:solidFill>
                  <a:srgbClr val="000000"/>
                </a:solidFill>
              </a:rPr>
              <a:t>Exemplos de Fiscalização x Valorização Profissional</a:t>
            </a:r>
          </a:p>
        </p:txBody>
      </p:sp>
      <p:sp>
        <p:nvSpPr>
          <p:cNvPr id="7" name="Seta para a direita 6"/>
          <p:cNvSpPr/>
          <p:nvPr/>
        </p:nvSpPr>
        <p:spPr>
          <a:xfrm rot="5400000">
            <a:off x="4375857" y="4164721"/>
            <a:ext cx="261318" cy="950119"/>
          </a:xfrm>
          <a:prstGeom prst="rightArrow">
            <a:avLst>
              <a:gd name="adj1" fmla="val 45428"/>
              <a:gd name="adj2" fmla="val 50000"/>
            </a:avLst>
          </a:prstGeom>
          <a:solidFill>
            <a:srgbClr val="D18BAB"/>
          </a:solidFill>
          <a:ln>
            <a:solidFill>
              <a:srgbClr val="941C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/>
          </a:p>
        </p:txBody>
      </p:sp>
      <p:pic>
        <p:nvPicPr>
          <p:cNvPr id="3072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1052736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2720975" y="1862361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 dirty="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ea typeface="Times New Roman" pitchFamily="18" charset="0"/>
              <a:cs typeface="Arial" charset="0"/>
            </a:endParaRPr>
          </a:p>
        </p:txBody>
      </p:sp>
      <p:sp>
        <p:nvSpPr>
          <p:cNvPr id="30725" name="Text Box 15"/>
          <p:cNvSpPr txBox="1">
            <a:spLocks noChangeArrowheads="1"/>
          </p:cNvSpPr>
          <p:nvPr/>
        </p:nvSpPr>
        <p:spPr bwMode="auto">
          <a:xfrm>
            <a:off x="1187624" y="2843598"/>
            <a:ext cx="6985000" cy="207749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6500" b="1" dirty="0" smtClean="0">
                <a:solidFill>
                  <a:srgbClr val="EC6602"/>
                </a:solidFill>
                <a:latin typeface="Verdana" pitchFamily="34" charset="0"/>
              </a:rPr>
              <a:t>OBRIGADA!</a:t>
            </a:r>
          </a:p>
          <a:p>
            <a:pPr algn="ctr" eaLnBrk="1" hangingPunct="1"/>
            <a:endParaRPr lang="pt-BR" sz="1600" b="1" dirty="0">
              <a:solidFill>
                <a:srgbClr val="EC6602"/>
              </a:solidFill>
              <a:latin typeface="Verdana" pitchFamily="34" charset="0"/>
            </a:endParaRPr>
          </a:p>
          <a:p>
            <a:pPr algn="ctr" eaLnBrk="1" hangingPunct="1"/>
            <a:r>
              <a:rPr lang="pt-BR" sz="1600" b="1" dirty="0" smtClean="0">
                <a:solidFill>
                  <a:srgbClr val="EC6602"/>
                </a:solidFill>
                <a:latin typeface="Verdana" pitchFamily="34" charset="0"/>
              </a:rPr>
              <a:t>Arq. Urb. Sarah Carvalho</a:t>
            </a:r>
          </a:p>
          <a:p>
            <a:pPr algn="ctr" eaLnBrk="1" hangingPunct="1"/>
            <a:r>
              <a:rPr lang="pt-BR" sz="1600" b="1" dirty="0" smtClean="0">
                <a:solidFill>
                  <a:srgbClr val="EC6602"/>
                </a:solidFill>
                <a:latin typeface="Verdana" pitchFamily="34" charset="0"/>
              </a:rPr>
              <a:t>Assistente Técnica  - Crea-SP</a:t>
            </a:r>
          </a:p>
          <a:p>
            <a:pPr algn="ctr" eaLnBrk="1" hangingPunct="1"/>
            <a:r>
              <a:rPr lang="pt-BR" sz="1600" b="1" dirty="0" smtClean="0">
                <a:solidFill>
                  <a:srgbClr val="EC6602"/>
                </a:solidFill>
                <a:latin typeface="Verdana" pitchFamily="34" charset="0"/>
              </a:rPr>
              <a:t>(11) 30616928</a:t>
            </a:r>
            <a:endParaRPr lang="pt-BR" sz="1600" b="1" dirty="0">
              <a:solidFill>
                <a:srgbClr val="EC6602"/>
              </a:solidFill>
              <a:latin typeface="Verdana" pitchFamily="34" charset="0"/>
            </a:endParaRPr>
          </a:p>
        </p:txBody>
      </p:sp>
      <p:sp>
        <p:nvSpPr>
          <p:cNvPr id="30726" name="Text Box 15"/>
          <p:cNvSpPr txBox="1">
            <a:spLocks noChangeArrowheads="1"/>
          </p:cNvSpPr>
          <p:nvPr/>
        </p:nvSpPr>
        <p:spPr bwMode="auto">
          <a:xfrm>
            <a:off x="809625" y="4771414"/>
            <a:ext cx="7561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4800" b="1" dirty="0" smtClean="0">
                <a:solidFill>
                  <a:srgbClr val="2A6468"/>
                </a:solidFill>
                <a:latin typeface="Verdana" pitchFamily="34" charset="0"/>
              </a:rPr>
              <a:t>etica@creasp.org.br</a:t>
            </a:r>
            <a:endParaRPr lang="pt-BR" sz="4800" b="1" dirty="0">
              <a:solidFill>
                <a:srgbClr val="2A6468"/>
              </a:solidFill>
              <a:latin typeface="Verdana" pitchFamily="34" charset="0"/>
            </a:endParaRPr>
          </a:p>
        </p:txBody>
      </p:sp>
      <p:sp>
        <p:nvSpPr>
          <p:cNvPr id="30727" name="Text Box 15"/>
          <p:cNvSpPr txBox="1">
            <a:spLocks noChangeArrowheads="1"/>
          </p:cNvSpPr>
          <p:nvPr/>
        </p:nvSpPr>
        <p:spPr bwMode="auto">
          <a:xfrm>
            <a:off x="791369" y="5589705"/>
            <a:ext cx="756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pt-BR" sz="2800" b="1" dirty="0" smtClean="0">
                <a:solidFill>
                  <a:srgbClr val="2A6468"/>
                </a:solidFill>
                <a:latin typeface="Verdana" pitchFamily="34" charset="0"/>
              </a:rPr>
              <a:t>www.confea.org.br</a:t>
            </a:r>
            <a:endParaRPr lang="pt-BR" sz="2800" b="1" dirty="0">
              <a:solidFill>
                <a:srgbClr val="2A6468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2000" dirty="0" smtClean="0"/>
              <a:t>VIDEO : O que é Ética por Mário Sérgio </a:t>
            </a:r>
            <a:r>
              <a:rPr lang="pt-BR" sz="2000" dirty="0" err="1" smtClean="0"/>
              <a:t>Cortella</a:t>
            </a:r>
            <a:endParaRPr lang="pt-BR" sz="2000" dirty="0"/>
          </a:p>
        </p:txBody>
      </p:sp>
      <p:pic>
        <p:nvPicPr>
          <p:cNvPr id="4" name="eticaAVI-LOW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1157176"/>
            <a:ext cx="7272808" cy="5455084"/>
          </a:xfrm>
        </p:spPr>
      </p:pic>
    </p:spTree>
    <p:extLst>
      <p:ext uri="{BB962C8B-B14F-4D97-AF65-F5344CB8AC3E}">
        <p14:creationId xmlns:p14="http://schemas.microsoft.com/office/powerpoint/2010/main" val="63047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512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100091" y="1916832"/>
            <a:ext cx="6985000" cy="4534575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800"/>
              </a:spcBef>
              <a:defRPr/>
            </a:pPr>
            <a:endParaRPr lang="en-GB" sz="3200" b="1" dirty="0" smtClean="0">
              <a:latin typeface="+mj-lt"/>
              <a:cs typeface="Arial" charset="0"/>
            </a:endParaRPr>
          </a:p>
          <a:p>
            <a:pPr algn="ctr" eaLnBrk="1" hangingPunct="1">
              <a:spcBef>
                <a:spcPts val="800"/>
              </a:spcBef>
              <a:defRPr/>
            </a:pPr>
            <a:r>
              <a:rPr lang="en-GB" sz="4000" b="1" dirty="0" smtClean="0">
                <a:latin typeface="+mj-lt"/>
                <a:cs typeface="Arial" charset="0"/>
              </a:rPr>
              <a:t>CÓDIGO DE ÉTICA – CREA´s:</a:t>
            </a:r>
          </a:p>
          <a:p>
            <a:pPr algn="ctr" eaLnBrk="1" hangingPunct="1">
              <a:spcBef>
                <a:spcPts val="800"/>
              </a:spcBef>
              <a:defRPr/>
            </a:pPr>
            <a:r>
              <a:rPr lang="en-GB" sz="4000" b="1" dirty="0" err="1" smtClean="0">
                <a:latin typeface="+mj-lt"/>
                <a:cs typeface="Arial" charset="0"/>
              </a:rPr>
              <a:t>Resolução</a:t>
            </a:r>
            <a:r>
              <a:rPr lang="en-GB" sz="4000" b="1" dirty="0" smtClean="0">
                <a:latin typeface="+mj-lt"/>
                <a:cs typeface="Arial" charset="0"/>
              </a:rPr>
              <a:t> </a:t>
            </a:r>
            <a:r>
              <a:rPr lang="en-GB" sz="4000" b="1" dirty="0" err="1" smtClean="0">
                <a:latin typeface="+mj-lt"/>
                <a:cs typeface="Arial" charset="0"/>
              </a:rPr>
              <a:t>Confea</a:t>
            </a:r>
            <a:r>
              <a:rPr lang="en-GB" sz="4000" b="1" dirty="0" smtClean="0">
                <a:latin typeface="+mj-lt"/>
                <a:cs typeface="Arial" charset="0"/>
              </a:rPr>
              <a:t> n°1002/02</a:t>
            </a:r>
          </a:p>
          <a:p>
            <a:pPr algn="ctr" eaLnBrk="1" hangingPunct="1">
              <a:spcBef>
                <a:spcPts val="800"/>
              </a:spcBef>
              <a:defRPr/>
            </a:pPr>
            <a:endParaRPr lang="en-GB" sz="4000" b="1" dirty="0" smtClean="0">
              <a:latin typeface="+mj-lt"/>
              <a:cs typeface="Arial" charset="0"/>
            </a:endParaRPr>
          </a:p>
          <a:p>
            <a:pPr algn="ctr" eaLnBrk="1" hangingPunct="1">
              <a:spcBef>
                <a:spcPts val="800"/>
              </a:spcBef>
              <a:defRPr/>
            </a:pPr>
            <a:r>
              <a:rPr lang="pt-BR" sz="3000" dirty="0" smtClean="0">
                <a:latin typeface="Verdana" pitchFamily="34" charset="0"/>
              </a:rPr>
              <a:t>confea.org.br</a:t>
            </a:r>
            <a:endParaRPr lang="pt-BR" sz="3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614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916113"/>
            <a:ext cx="6985000" cy="954087"/>
          </a:xfrm>
          <a:prstGeom prst="rect">
            <a:avLst/>
          </a:prstGeom>
          <a:solidFill>
            <a:srgbClr val="C3C3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Código de Ética:</a:t>
            </a:r>
          </a:p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Res. 1.002/02 – </a:t>
            </a:r>
            <a:r>
              <a:rPr lang="pt-BR" sz="2800" b="1" dirty="0" err="1" smtClean="0">
                <a:solidFill>
                  <a:srgbClr val="000000"/>
                </a:solidFill>
                <a:latin typeface="+mj-lt"/>
              </a:rPr>
              <a:t>Confea</a:t>
            </a:r>
            <a:endParaRPr lang="pt-BR" sz="2800" b="1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3078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3538538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endParaRPr lang="pt-BR" sz="800" dirty="0" smtClean="0">
              <a:latin typeface="Verdana" pitchFamily="34" charset="0"/>
            </a:endParaRP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latin typeface="+mj-lt"/>
              </a:rPr>
              <a:t>PREÂMBULO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pt-BR" sz="2000" b="1" dirty="0" smtClean="0">
              <a:solidFill>
                <a:srgbClr val="9DB7CF"/>
              </a:solidFill>
              <a:latin typeface="+mj-lt"/>
            </a:endParaRPr>
          </a:p>
          <a:p>
            <a:pPr algn="just" eaLnBrk="1" hangingPunct="1">
              <a:buFont typeface="Wingdings" pitchFamily="2" charset="2"/>
              <a:buNone/>
              <a:defRPr/>
            </a:pPr>
            <a:r>
              <a:rPr lang="pt-BR" sz="2400" b="1" dirty="0" smtClean="0">
                <a:latin typeface="+mj-lt"/>
              </a:rPr>
              <a:t>“</a:t>
            </a:r>
            <a:r>
              <a:rPr lang="pt-BR" sz="2400" b="1" dirty="0" smtClean="0">
                <a:latin typeface="+mj-lt"/>
                <a:cs typeface="Calibri" pitchFamily="34" charset="0"/>
              </a:rPr>
              <a:t>Art. 1º O Código de Ética Profissional enuncia os fundamentos éticos e as </a:t>
            </a:r>
            <a:r>
              <a:rPr lang="pt-BR" sz="2400" b="1" u="sng" dirty="0" smtClean="0">
                <a:solidFill>
                  <a:srgbClr val="043A76"/>
                </a:solidFill>
                <a:latin typeface="+mj-lt"/>
                <a:cs typeface="Calibri" pitchFamily="34" charset="0"/>
              </a:rPr>
              <a:t>condutas necessárias à boa e honesta prática das profissões</a:t>
            </a:r>
            <a:r>
              <a:rPr lang="pt-BR" sz="2400" b="1" dirty="0" smtClean="0">
                <a:solidFill>
                  <a:srgbClr val="043A76"/>
                </a:solidFill>
                <a:latin typeface="+mj-lt"/>
                <a:cs typeface="Calibri" pitchFamily="34" charset="0"/>
              </a:rPr>
              <a:t> </a:t>
            </a:r>
            <a:r>
              <a:rPr lang="pt-BR" sz="2400" b="1" dirty="0" smtClean="0">
                <a:latin typeface="+mj-lt"/>
                <a:cs typeface="Calibri" pitchFamily="34" charset="0"/>
              </a:rPr>
              <a:t>da Engenharia, </a:t>
            </a:r>
            <a:r>
              <a:rPr lang="pt-BR" sz="2400" b="1" strike="sngStrike" dirty="0" smtClean="0">
                <a:solidFill>
                  <a:srgbClr val="FF0000"/>
                </a:solidFill>
                <a:latin typeface="+mj-lt"/>
                <a:cs typeface="Calibri" pitchFamily="34" charset="0"/>
              </a:rPr>
              <a:t>da Arquitetura*</a:t>
            </a:r>
            <a:r>
              <a:rPr lang="pt-BR" sz="2400" b="1" dirty="0" smtClean="0">
                <a:latin typeface="+mj-lt"/>
                <a:cs typeface="Calibri" pitchFamily="34" charset="0"/>
              </a:rPr>
              <a:t>, da Agronomia, da Geologia, da Geografia e da Meteorologia e </a:t>
            </a:r>
            <a:r>
              <a:rPr lang="pt-BR" sz="2400" b="1" u="sng" dirty="0" smtClean="0">
                <a:solidFill>
                  <a:srgbClr val="043A76"/>
                </a:solidFill>
                <a:latin typeface="+mj-lt"/>
                <a:cs typeface="Calibri" pitchFamily="34" charset="0"/>
              </a:rPr>
              <a:t>relaciona direitos e deveres </a:t>
            </a:r>
            <a:r>
              <a:rPr lang="pt-BR" sz="2400" b="1" dirty="0" smtClean="0">
                <a:latin typeface="+mj-lt"/>
                <a:cs typeface="Calibri" pitchFamily="34" charset="0"/>
              </a:rPr>
              <a:t>correlatos de seus profissionais.”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717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2178050"/>
            <a:ext cx="6985000" cy="523875"/>
          </a:xfrm>
          <a:prstGeom prst="rect">
            <a:avLst/>
          </a:prstGeom>
          <a:solidFill>
            <a:srgbClr val="C3C3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PRINCIPAIS DISPOSITIVOS:</a:t>
            </a:r>
          </a:p>
        </p:txBody>
      </p:sp>
      <p:sp>
        <p:nvSpPr>
          <p:cNvPr id="7174" name="Text Box 15"/>
          <p:cNvSpPr txBox="1">
            <a:spLocks noChangeArrowheads="1"/>
          </p:cNvSpPr>
          <p:nvPr/>
        </p:nvSpPr>
        <p:spPr bwMode="auto">
          <a:xfrm>
            <a:off x="1065213" y="2997200"/>
            <a:ext cx="6985000" cy="2708434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endParaRPr lang="pt-BR" sz="3000" b="1" dirty="0"/>
          </a:p>
          <a:p>
            <a:pPr eaLnBrk="1" hangingPunct="1">
              <a:buFont typeface="Wingdings" pitchFamily="2" charset="2"/>
              <a:buNone/>
            </a:pPr>
            <a:r>
              <a:rPr lang="pt-BR" sz="3000" b="1" dirty="0"/>
              <a:t>Art.  </a:t>
            </a:r>
            <a:r>
              <a:rPr lang="pt-BR" sz="3000" b="1" dirty="0" smtClean="0"/>
              <a:t> 8º </a:t>
            </a:r>
            <a:r>
              <a:rPr lang="pt-BR" sz="3000" b="1" dirty="0"/>
              <a:t>- “DOS PRINCÍPIOS ÉTICOS”</a:t>
            </a:r>
          </a:p>
          <a:p>
            <a:pPr eaLnBrk="1" hangingPunct="1">
              <a:buFont typeface="Wingdings" pitchFamily="2" charset="2"/>
              <a:buNone/>
            </a:pPr>
            <a:endParaRPr lang="pt-BR" sz="1000" b="1" dirty="0"/>
          </a:p>
          <a:p>
            <a:pPr eaLnBrk="1" hangingPunct="1">
              <a:buFont typeface="Wingdings" pitchFamily="2" charset="2"/>
              <a:buNone/>
            </a:pPr>
            <a:r>
              <a:rPr lang="pt-BR" sz="3000" b="1" dirty="0"/>
              <a:t>Art.  </a:t>
            </a:r>
            <a:r>
              <a:rPr lang="pt-BR" sz="3000" b="1" dirty="0" smtClean="0"/>
              <a:t> 9º </a:t>
            </a:r>
            <a:r>
              <a:rPr lang="pt-BR" sz="3000" b="1" dirty="0"/>
              <a:t>- “DOS DEVERES”</a:t>
            </a:r>
          </a:p>
          <a:p>
            <a:pPr eaLnBrk="1" hangingPunct="1">
              <a:buFont typeface="Wingdings" pitchFamily="2" charset="2"/>
              <a:buNone/>
            </a:pPr>
            <a:endParaRPr lang="pt-BR" sz="1000" b="1" dirty="0"/>
          </a:p>
          <a:p>
            <a:pPr eaLnBrk="1" hangingPunct="1">
              <a:buFont typeface="Wingdings" pitchFamily="2" charset="2"/>
              <a:buNone/>
            </a:pPr>
            <a:r>
              <a:rPr lang="pt-BR" sz="3000" b="1" dirty="0"/>
              <a:t>Art. 10º - “</a:t>
            </a:r>
            <a:r>
              <a:rPr lang="pt-BR" sz="2800" b="1" dirty="0"/>
              <a:t>DAS CONDUTAS VEDADAS</a:t>
            </a:r>
            <a:r>
              <a:rPr lang="pt-BR" sz="3000" b="1" dirty="0"/>
              <a:t>”</a:t>
            </a:r>
          </a:p>
          <a:p>
            <a:pPr eaLnBrk="1" hangingPunct="1">
              <a:buFont typeface="Wingdings" pitchFamily="2" charset="2"/>
              <a:buNone/>
            </a:pPr>
            <a:endParaRPr lang="pt-BR" sz="3000" b="1" dirty="0" smtClean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819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600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2720975" y="1038225"/>
            <a:ext cx="3702050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FEDERAL</a:t>
            </a:r>
          </a:p>
          <a:p>
            <a:pPr algn="ctr">
              <a:tabLst>
                <a:tab pos="2700338" algn="ctr"/>
                <a:tab pos="5400675" algn="r"/>
              </a:tabLst>
            </a:pP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065213" y="1916113"/>
            <a:ext cx="6985000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1: Casas </a:t>
            </a:r>
            <a:r>
              <a:rPr lang="pt-BR" sz="2800" b="1" dirty="0" err="1" smtClean="0">
                <a:solidFill>
                  <a:srgbClr val="000000"/>
                </a:solidFill>
                <a:latin typeface="+mj-lt"/>
              </a:rPr>
              <a:t>Pré</a:t>
            </a: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 Fabricadas</a:t>
            </a:r>
          </a:p>
        </p:txBody>
      </p:sp>
      <p:sp>
        <p:nvSpPr>
          <p:cNvPr id="8198" name="Text Box 15"/>
          <p:cNvSpPr txBox="1">
            <a:spLocks noChangeArrowheads="1"/>
          </p:cNvSpPr>
          <p:nvPr/>
        </p:nvSpPr>
        <p:spPr bwMode="auto">
          <a:xfrm>
            <a:off x="3823346" y="2598738"/>
            <a:ext cx="4226867" cy="3816429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pt-BR" sz="2200" b="1" dirty="0"/>
              <a:t>Empresa de casas pré-fabricadas, contratou engenheiro para realizar os processos legais (</a:t>
            </a:r>
            <a:r>
              <a:rPr lang="pt-BR" sz="2200" b="1" dirty="0" smtClean="0"/>
              <a:t>alvará </a:t>
            </a:r>
            <a:r>
              <a:rPr lang="pt-BR" sz="2200" b="1" dirty="0"/>
              <a:t>de </a:t>
            </a:r>
            <a:r>
              <a:rPr lang="pt-BR" sz="2200" b="1" dirty="0" smtClean="0"/>
              <a:t>construção). Para tal recolheu ART.</a:t>
            </a:r>
            <a:endParaRPr lang="pt-BR" sz="2200" b="1" dirty="0"/>
          </a:p>
          <a:p>
            <a:pPr>
              <a:buFont typeface="Wingdings" pitchFamily="2" charset="2"/>
              <a:buNone/>
            </a:pPr>
            <a:r>
              <a:rPr lang="pt-BR" sz="2200" b="1" dirty="0"/>
              <a:t>Uma das casas caiu, e mesmo não tendo recebido para executar a obra, foi responsabilizado na denúncia.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12" y="2598737"/>
            <a:ext cx="2758133" cy="2774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pt-BR">
              <a:solidFill>
                <a:srgbClr val="000000"/>
              </a:solidFill>
            </a:endParaRPr>
          </a:p>
        </p:txBody>
      </p:sp>
      <p:pic>
        <p:nvPicPr>
          <p:cNvPr id="921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425" y="228599"/>
            <a:ext cx="819150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2721173" y="1038224"/>
            <a:ext cx="370165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SERVIÇO PÚBLICO </a:t>
            </a:r>
            <a:r>
              <a:rPr lang="pt-BR" sz="1000" b="1" dirty="0" smtClean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FEDERAL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CONSELHO REGIONAL DE ENGENHARIA E AGRONOMIA</a:t>
            </a:r>
            <a:endParaRPr lang="pt-BR" sz="1100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  <a:p>
            <a:pPr algn="ctr" eaLnBrk="0" hangingPunct="0">
              <a:tabLst>
                <a:tab pos="2700338" algn="ctr"/>
                <a:tab pos="5400675" algn="r"/>
              </a:tabLst>
            </a:pPr>
            <a:r>
              <a:rPr lang="pt-BR" sz="1000" b="1" dirty="0">
                <a:solidFill>
                  <a:srgbClr val="000000"/>
                </a:solidFill>
                <a:ea typeface="Times New Roman" pitchFamily="18" charset="0"/>
                <a:cs typeface="Arial" charset="0"/>
              </a:rPr>
              <a:t>DO ESTADO DE SÃO PAULO - CREA-SP</a:t>
            </a:r>
            <a:endParaRPr lang="pt-BR" dirty="0">
              <a:solidFill>
                <a:srgbClr val="000000"/>
              </a:solidFill>
              <a:ea typeface="Times New Roman" pitchFamily="18" charset="0"/>
              <a:cs typeface="Arial" charset="0"/>
            </a:endParaRPr>
          </a:p>
        </p:txBody>
      </p:sp>
      <p:sp>
        <p:nvSpPr>
          <p:cNvPr id="3077" name="Text Box 12"/>
          <p:cNvSpPr txBox="1">
            <a:spLocks noChangeArrowheads="1"/>
          </p:cNvSpPr>
          <p:nvPr/>
        </p:nvSpPr>
        <p:spPr bwMode="auto">
          <a:xfrm>
            <a:off x="1100930" y="2148276"/>
            <a:ext cx="6970713" cy="52387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Foi enquadrado:</a:t>
            </a:r>
          </a:p>
        </p:txBody>
      </p:sp>
      <p:sp>
        <p:nvSpPr>
          <p:cNvPr id="9222" name="Text Box 15"/>
          <p:cNvSpPr txBox="1">
            <a:spLocks noChangeArrowheads="1"/>
          </p:cNvSpPr>
          <p:nvPr/>
        </p:nvSpPr>
        <p:spPr bwMode="auto">
          <a:xfrm>
            <a:off x="1086643" y="2677471"/>
            <a:ext cx="6985000" cy="3785652"/>
          </a:xfrm>
          <a:prstGeom prst="rect">
            <a:avLst/>
          </a:prstGeom>
          <a:solidFill>
            <a:srgbClr val="B4C8D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None/>
            </a:pPr>
            <a:r>
              <a:rPr lang="pt-BR" sz="2400" dirty="0"/>
              <a:t>Art. 8° A prática da profissão é fundada nos seguintes princípios éticos aos quais o profissional deve pautar sua conduta:</a:t>
            </a:r>
          </a:p>
          <a:p>
            <a:pPr marL="85725">
              <a:buFont typeface="Wingdings" pitchFamily="2" charset="2"/>
              <a:buNone/>
            </a:pPr>
            <a:r>
              <a:rPr lang="pt-BR" sz="2400" b="1" dirty="0"/>
              <a:t>IV- A profissão realiza-se pelo cumprimento responsável e competente dos compromissos profissionais, munindo-se de técnicas adequadas, assegurando os resultados propostos e a qualidade satisfatória nos serviços e produtos e observando a segurança nos seus procedimentos.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89663" y="1624401"/>
            <a:ext cx="6973888" cy="523875"/>
          </a:xfrm>
          <a:prstGeom prst="rect">
            <a:avLst/>
          </a:prstGeom>
          <a:solidFill>
            <a:srgbClr val="FFBD5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pt-BR" sz="2800" b="1" dirty="0" smtClean="0">
                <a:solidFill>
                  <a:srgbClr val="000000"/>
                </a:solidFill>
                <a:latin typeface="+mj-lt"/>
              </a:rPr>
              <a:t>Caso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1612</Words>
  <Application>Microsoft Office PowerPoint</Application>
  <PresentationFormat>Apresentação na tela (4:3)</PresentationFormat>
  <Paragraphs>287</Paragraphs>
  <Slides>32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32</vt:i4>
      </vt:variant>
    </vt:vector>
  </HeadingPairs>
  <TitlesOfParts>
    <vt:vector size="33" baseType="lpstr">
      <vt:lpstr>Design padrão</vt:lpstr>
      <vt:lpstr>Apresentação do PowerPoint</vt:lpstr>
      <vt:lpstr>Apresentação do PowerPoint</vt:lpstr>
      <vt:lpstr>Apresentação do PowerPoint</vt:lpstr>
      <vt:lpstr>VIDEO : O que é Ética por Mário Sérgio Cortella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usuario</cp:lastModifiedBy>
  <cp:revision>232</cp:revision>
  <cp:lastPrinted>2012-04-12T16:25:01Z</cp:lastPrinted>
  <dcterms:created xsi:type="dcterms:W3CDTF">2008-02-23T21:51:00Z</dcterms:created>
  <dcterms:modified xsi:type="dcterms:W3CDTF">2015-08-28T17:05:56Z</dcterms:modified>
</cp:coreProperties>
</file>