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63" r:id="rId2"/>
    <p:sldId id="468" r:id="rId3"/>
    <p:sldId id="473" r:id="rId4"/>
    <p:sldId id="465" r:id="rId5"/>
    <p:sldId id="436" r:id="rId6"/>
    <p:sldId id="405" r:id="rId7"/>
    <p:sldId id="464" r:id="rId8"/>
    <p:sldId id="458" r:id="rId9"/>
    <p:sldId id="474" r:id="rId10"/>
    <p:sldId id="448" r:id="rId11"/>
    <p:sldId id="460" r:id="rId12"/>
  </p:sldIdLst>
  <p:sldSz cx="9144000" cy="6858000" type="screen4x3"/>
  <p:notesSz cx="6858000" cy="9650413"/>
  <p:defaultTextStyle>
    <a:defPPr>
      <a:defRPr lang="en-GB"/>
    </a:defPPr>
    <a:lvl1pPr algn="ctr" defTabSz="449263" rtl="0" fontAlgn="base">
      <a:lnSpc>
        <a:spcPts val="48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Gill Sans MT" pitchFamily="34" charset="0"/>
        <a:ea typeface="Lucida Sans Unicode" pitchFamily="34" charset="0"/>
        <a:cs typeface="Lucida Sans Unicode" pitchFamily="34" charset="0"/>
      </a:defRPr>
    </a:lvl1pPr>
    <a:lvl2pPr marL="742950" indent="-285750" algn="ctr" defTabSz="449263" rtl="0" fontAlgn="base">
      <a:lnSpc>
        <a:spcPts val="48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Gill Sans MT" pitchFamily="34" charset="0"/>
        <a:ea typeface="Lucida Sans Unicode" pitchFamily="34" charset="0"/>
        <a:cs typeface="Lucida Sans Unicode" pitchFamily="34" charset="0"/>
      </a:defRPr>
    </a:lvl2pPr>
    <a:lvl3pPr marL="1143000" indent="-228600" algn="ctr" defTabSz="449263" rtl="0" fontAlgn="base">
      <a:lnSpc>
        <a:spcPts val="48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Gill Sans MT" pitchFamily="34" charset="0"/>
        <a:ea typeface="Lucida Sans Unicode" pitchFamily="34" charset="0"/>
        <a:cs typeface="Lucida Sans Unicode" pitchFamily="34" charset="0"/>
      </a:defRPr>
    </a:lvl3pPr>
    <a:lvl4pPr marL="1600200" indent="-228600" algn="ctr" defTabSz="449263" rtl="0" fontAlgn="base">
      <a:lnSpc>
        <a:spcPts val="48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Gill Sans MT" pitchFamily="34" charset="0"/>
        <a:ea typeface="Lucida Sans Unicode" pitchFamily="34" charset="0"/>
        <a:cs typeface="Lucida Sans Unicode" pitchFamily="34" charset="0"/>
      </a:defRPr>
    </a:lvl4pPr>
    <a:lvl5pPr marL="2057400" indent="-228600" algn="ctr" defTabSz="449263" rtl="0" fontAlgn="base">
      <a:lnSpc>
        <a:spcPts val="48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Gill Sans MT" pitchFamily="34" charset="0"/>
        <a:ea typeface="Lucida Sans Unicode" pitchFamily="34" charset="0"/>
        <a:cs typeface="Lucida Sans Unicode" pitchFamily="34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Gill Sans MT" pitchFamily="34" charset="0"/>
        <a:ea typeface="Lucida Sans Unicode" pitchFamily="34" charset="0"/>
        <a:cs typeface="Lucida Sans Unicode" pitchFamily="34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Gill Sans MT" pitchFamily="34" charset="0"/>
        <a:ea typeface="Lucida Sans Unicode" pitchFamily="34" charset="0"/>
        <a:cs typeface="Lucida Sans Unicode" pitchFamily="34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Gill Sans MT" pitchFamily="34" charset="0"/>
        <a:ea typeface="Lucida Sans Unicode" pitchFamily="34" charset="0"/>
        <a:cs typeface="Lucida Sans Unicode" pitchFamily="34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Gill Sans MT" pitchFamily="34" charset="0"/>
        <a:ea typeface="Lucida Sans Unicode" pitchFamily="34" charset="0"/>
        <a:cs typeface="Lucida Sans Unicode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99"/>
    <a:srgbClr val="0033CC"/>
    <a:srgbClr val="000066"/>
    <a:srgbClr val="FFFF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Estilo Médio 1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5159" autoAdjust="0"/>
  </p:normalViewPr>
  <p:slideViewPr>
    <p:cSldViewPr snapToGrid="0">
      <p:cViewPr>
        <p:scale>
          <a:sx n="75" d="100"/>
          <a:sy n="75" d="100"/>
        </p:scale>
        <p:origin x="-1440" y="-36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-1956" y="-96"/>
      </p:cViewPr>
      <p:guideLst>
        <p:guide orient="horz" pos="2816"/>
        <p:guide pos="21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Windows%20XP\MUTUA%20SP\ANALHA\arquivos%20para%20atualizacao%20de%20slides%20de%20palestras%2018022013\comparativo%20agosto%202015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Windows%20XP\MUTUA%20SP\ANALHA\arquivos%20para%20atualizacao%20de%20slides%20de%20palestras%2018022013\comparativo%20agosto%202015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4091317895938036E-2"/>
          <c:y val="3.1671041119860015E-2"/>
          <c:w val="0.91010202063773349"/>
          <c:h val="0.7763612275925858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solidFill>
                <a:schemeClr val="accent1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accent6"/>
              </a:solidFill>
              <a:ln>
                <a:solidFill>
                  <a:schemeClr val="accent1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rgbClr val="0070C0"/>
              </a:solidFill>
              <a:ln>
                <a:solidFill>
                  <a:schemeClr val="accent1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/>
                </a:solidFill>
              </a:ln>
            </c:spPr>
          </c:dPt>
          <c:dLbls>
            <c:numFmt formatCode="0.00%" sourceLinked="0"/>
            <c:txPr>
              <a:bodyPr/>
              <a:lstStyle/>
              <a:p>
                <a:pPr>
                  <a:defRPr sz="2000" b="1"/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Plan2!$L$5:$L$7</c:f>
              <c:strCache>
                <c:ptCount val="3"/>
                <c:pt idx="0">
                  <c:v>CHEQUE ESPECIAL</c:v>
                </c:pt>
                <c:pt idx="1">
                  <c:v>EMPRÉSTIMO  PESSOAL   BANCOS</c:v>
                </c:pt>
                <c:pt idx="2">
                  <c:v>EMPRÉSTIMO  PESSOAL    MÚTUA</c:v>
                </c:pt>
              </c:strCache>
            </c:strRef>
          </c:cat>
          <c:val>
            <c:numRef>
              <c:f>Plan2!$W$5:$W$7</c:f>
              <c:numCache>
                <c:formatCode>General</c:formatCode>
                <c:ptCount val="3"/>
                <c:pt idx="0">
                  <c:v>7.9200000000000007E-2</c:v>
                </c:pt>
                <c:pt idx="1">
                  <c:v>4.48E-2</c:v>
                </c:pt>
                <c:pt idx="2">
                  <c:v>1.37E-2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654912"/>
        <c:axId val="41668992"/>
      </c:barChart>
      <c:catAx>
        <c:axId val="416549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pt-BR"/>
          </a:p>
        </c:txPr>
        <c:crossAx val="41668992"/>
        <c:crosses val="autoZero"/>
        <c:auto val="1"/>
        <c:lblAlgn val="ctr"/>
        <c:lblOffset val="100"/>
        <c:noMultiLvlLbl val="0"/>
      </c:catAx>
      <c:valAx>
        <c:axId val="41668992"/>
        <c:scaling>
          <c:orientation val="minMax"/>
        </c:scaling>
        <c:delete val="0"/>
        <c:axPos val="l"/>
        <c:majorGridlines>
          <c:spPr>
            <a:ln>
              <a:prstDash val="sysDot"/>
            </a:ln>
          </c:spPr>
        </c:majorGridlines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pt-BR"/>
          </a:p>
        </c:txPr>
        <c:crossAx val="41654912"/>
        <c:crosses val="autoZero"/>
        <c:crossBetween val="between"/>
      </c:valAx>
    </c:plotArea>
    <c:plotVisOnly val="1"/>
    <c:dispBlanksAs val="gap"/>
    <c:showDLblsOverMax val="0"/>
  </c:chart>
  <c:spPr>
    <a:ln>
      <a:solidFill>
        <a:srgbClr val="000000"/>
      </a:solidFill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4091317895938036E-2"/>
          <c:y val="3.1671041119860015E-2"/>
          <c:w val="0.91010202063773349"/>
          <c:h val="0.76321794432120937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solidFill>
                <a:srgbClr val="000000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solidFill>
                  <a:srgbClr val="000000"/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solidFill>
                  <a:srgbClr val="000000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rgbClr val="0070C0"/>
              </a:solidFill>
              <a:ln>
                <a:solidFill>
                  <a:srgbClr val="000000"/>
                </a:solidFill>
              </a:ln>
            </c:spPr>
          </c:dPt>
          <c:dPt>
            <c:idx val="4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rgbClr val="000000"/>
                </a:solidFill>
              </a:ln>
            </c:spPr>
          </c:dPt>
          <c:dLbls>
            <c:numFmt formatCode="0.00%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Plan2!$L$8:$L$9</c:f>
              <c:strCache>
                <c:ptCount val="2"/>
                <c:pt idx="0">
                  <c:v>VEÍCULOS  MERCADO</c:v>
                </c:pt>
                <c:pt idx="1">
                  <c:v>VEÍCULOS  MÚTUA</c:v>
                </c:pt>
              </c:strCache>
            </c:strRef>
          </c:cat>
          <c:val>
            <c:numRef>
              <c:f>Plan2!$X$8:$X$9</c:f>
              <c:numCache>
                <c:formatCode>General</c:formatCode>
                <c:ptCount val="2"/>
                <c:pt idx="0">
                  <c:v>1.84E-2</c:v>
                </c:pt>
                <c:pt idx="1">
                  <c:v>1.0500000000000001E-2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231296"/>
        <c:axId val="42232832"/>
      </c:barChart>
      <c:catAx>
        <c:axId val="42231296"/>
        <c:scaling>
          <c:orientation val="minMax"/>
        </c:scaling>
        <c:delete val="0"/>
        <c:axPos val="b"/>
        <c:majorTickMark val="out"/>
        <c:minorTickMark val="none"/>
        <c:tickLblPos val="nextTo"/>
        <c:crossAx val="42232832"/>
        <c:crosses val="autoZero"/>
        <c:auto val="1"/>
        <c:lblAlgn val="ctr"/>
        <c:lblOffset val="100"/>
        <c:noMultiLvlLbl val="0"/>
      </c:catAx>
      <c:valAx>
        <c:axId val="42232832"/>
        <c:scaling>
          <c:orientation val="minMax"/>
        </c:scaling>
        <c:delete val="0"/>
        <c:axPos val="l"/>
        <c:majorGridlines>
          <c:spPr>
            <a:ln>
              <a:prstDash val="sysDot"/>
            </a:ln>
          </c:spPr>
        </c:majorGridlines>
        <c:numFmt formatCode="0.0%" sourceLinked="0"/>
        <c:majorTickMark val="out"/>
        <c:minorTickMark val="none"/>
        <c:tickLblPos val="nextTo"/>
        <c:crossAx val="42231296"/>
        <c:crosses val="autoZero"/>
        <c:crossBetween val="between"/>
      </c:valAx>
    </c:plotArea>
    <c:plotVisOnly val="1"/>
    <c:dispBlanksAs val="gap"/>
    <c:showDLblsOverMax val="0"/>
  </c:chart>
  <c:spPr>
    <a:ln>
      <a:solidFill>
        <a:srgbClr val="000000"/>
      </a:solidFill>
    </a:ln>
  </c:spPr>
  <c:txPr>
    <a:bodyPr/>
    <a:lstStyle/>
    <a:p>
      <a:pPr>
        <a:defRPr sz="2000" b="1"/>
      </a:pPr>
      <a:endParaRPr lang="pt-BR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Times New Roman" pitchFamily="16" charset="0"/>
              <a:buNone/>
              <a:defRPr sz="1200">
                <a:latin typeface="Gill Sans MT" pitchFamily="32" charset="0"/>
                <a:ea typeface="+mn-ea"/>
                <a:cs typeface="Lucida Sans Unicode" pitchFamily="32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Times New Roman" pitchFamily="16" charset="0"/>
              <a:buNone/>
              <a:defRPr sz="1200">
                <a:latin typeface="Gill Sans MT" pitchFamily="32" charset="0"/>
                <a:ea typeface="+mn-ea"/>
                <a:cs typeface="Lucida Sans Unicode" pitchFamily="32" charset="0"/>
              </a:defRPr>
            </a:lvl1pPr>
          </a:lstStyle>
          <a:p>
            <a:pPr>
              <a:defRPr/>
            </a:pPr>
            <a:fld id="{07219FAA-D84E-4E93-BC6E-B38A183ED1E1}" type="datetimeFigureOut">
              <a:rPr lang="pt-BR"/>
              <a:pPr>
                <a:defRPr/>
              </a:pPr>
              <a:t>28/08/2015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166225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Times New Roman" pitchFamily="16" charset="0"/>
              <a:buNone/>
              <a:defRPr sz="1200">
                <a:latin typeface="Gill Sans MT" pitchFamily="32" charset="0"/>
                <a:ea typeface="+mn-ea"/>
                <a:cs typeface="Lucida Sans Unicode" pitchFamily="32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9166225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buFont typeface="Times New Roman" pitchFamily="16" charset="0"/>
              <a:buNone/>
              <a:defRPr sz="1200">
                <a:latin typeface="Gill Sans MT" pitchFamily="32" charset="0"/>
                <a:ea typeface="+mn-ea"/>
                <a:cs typeface="Lucida Sans Unicode" pitchFamily="32" charset="0"/>
              </a:defRPr>
            </a:lvl1pPr>
          </a:lstStyle>
          <a:p>
            <a:pPr>
              <a:defRPr/>
            </a:pPr>
            <a:fld id="{A7CE9B25-1882-47A7-BA23-41DE5D7FA96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9458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1"/>
          <p:cNvSpPr>
            <a:spLocks noChangeArrowheads="1"/>
          </p:cNvSpPr>
          <p:nvPr/>
        </p:nvSpPr>
        <p:spPr bwMode="auto">
          <a:xfrm>
            <a:off x="0" y="0"/>
            <a:ext cx="6858000" cy="96504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40963" name="AutoShape 2"/>
          <p:cNvSpPr>
            <a:spLocks noChangeArrowheads="1"/>
          </p:cNvSpPr>
          <p:nvPr/>
        </p:nvSpPr>
        <p:spPr bwMode="auto">
          <a:xfrm>
            <a:off x="0" y="0"/>
            <a:ext cx="6859588" cy="96504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40964" name="AutoShape 3"/>
          <p:cNvSpPr>
            <a:spLocks noChangeArrowheads="1"/>
          </p:cNvSpPr>
          <p:nvPr/>
        </p:nvSpPr>
        <p:spPr bwMode="auto">
          <a:xfrm>
            <a:off x="0" y="0"/>
            <a:ext cx="6859588" cy="96504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40965" name="AutoShape 4"/>
          <p:cNvSpPr>
            <a:spLocks noChangeArrowheads="1"/>
          </p:cNvSpPr>
          <p:nvPr/>
        </p:nvSpPr>
        <p:spPr bwMode="auto">
          <a:xfrm>
            <a:off x="0" y="0"/>
            <a:ext cx="6859588" cy="96504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40966" name="AutoShape 5"/>
          <p:cNvSpPr>
            <a:spLocks noChangeArrowheads="1"/>
          </p:cNvSpPr>
          <p:nvPr/>
        </p:nvSpPr>
        <p:spPr bwMode="auto">
          <a:xfrm>
            <a:off x="0" y="0"/>
            <a:ext cx="6859588" cy="96504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40967" name="AutoShape 6"/>
          <p:cNvSpPr>
            <a:spLocks noChangeArrowheads="1"/>
          </p:cNvSpPr>
          <p:nvPr/>
        </p:nvSpPr>
        <p:spPr bwMode="auto">
          <a:xfrm>
            <a:off x="0" y="0"/>
            <a:ext cx="6859588" cy="96504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40968" name="Text Box 7"/>
          <p:cNvSpPr txBox="1">
            <a:spLocks noChangeArrowheads="1"/>
          </p:cNvSpPr>
          <p:nvPr/>
        </p:nvSpPr>
        <p:spPr bwMode="auto">
          <a:xfrm>
            <a:off x="0" y="0"/>
            <a:ext cx="29718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40969" name="Text Box 8"/>
          <p:cNvSpPr txBox="1">
            <a:spLocks noChangeArrowheads="1"/>
          </p:cNvSpPr>
          <p:nvPr/>
        </p:nvSpPr>
        <p:spPr bwMode="auto">
          <a:xfrm>
            <a:off x="3886200" y="0"/>
            <a:ext cx="29718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40970" name="Rectangle 9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16000" y="723900"/>
            <a:ext cx="4819650" cy="3614738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8" name="Rectangle 10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584700"/>
            <a:ext cx="5478463" cy="4340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320" tIns="47160" rIns="94320" bIns="4716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noProof="0" smtClean="0"/>
          </a:p>
        </p:txBody>
      </p:sp>
      <p:sp>
        <p:nvSpPr>
          <p:cNvPr id="40972" name="Text Box 11"/>
          <p:cNvSpPr txBox="1">
            <a:spLocks noChangeArrowheads="1"/>
          </p:cNvSpPr>
          <p:nvPr/>
        </p:nvSpPr>
        <p:spPr bwMode="auto">
          <a:xfrm>
            <a:off x="0" y="9167813"/>
            <a:ext cx="2971800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9167813"/>
            <a:ext cx="2962275" cy="481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4320" tIns="47160" rIns="94320" bIns="4716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Arial" charset="0"/>
                <a:ea typeface="+mn-ea"/>
                <a:cs typeface="Lucida Sans Unicode" pitchFamily="32" charset="0"/>
              </a:defRPr>
            </a:lvl1pPr>
          </a:lstStyle>
          <a:p>
            <a:pPr>
              <a:defRPr/>
            </a:pPr>
            <a:fld id="{F403F10C-A05E-4F9E-A408-B5D2A03E1FF6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060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81FB6EBE-F63D-4225-B11E-2C1BFCD6BA6F}" type="slidenum">
              <a:rPr lang="en-GB" sz="1200" smtClean="0">
                <a:solidFill>
                  <a:srgbClr val="000000"/>
                </a:solidFill>
                <a:latin typeface="Arial" charset="0"/>
              </a:rPr>
              <a:pPr eaLnBrk="1" hangingPunct="1">
                <a:buFont typeface="Times New Roman" pitchFamily="18" charset="0"/>
                <a:buNone/>
              </a:pPr>
              <a:t>1</a:t>
            </a:fld>
            <a:endParaRPr lang="en-GB" sz="12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987" name="Text Box 1"/>
          <p:cNvSpPr txBox="1">
            <a:spLocks noChangeArrowheads="1"/>
          </p:cNvSpPr>
          <p:nvPr/>
        </p:nvSpPr>
        <p:spPr bwMode="auto">
          <a:xfrm>
            <a:off x="3886200" y="9167813"/>
            <a:ext cx="29702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320" tIns="47160" rIns="94320" bIns="4716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</a:pPr>
            <a:fld id="{CC0B0656-B408-4F7D-84BB-352986167B5C}" type="slidenum">
              <a:rPr lang="en-GB" sz="1200">
                <a:solidFill>
                  <a:srgbClr val="000000"/>
                </a:solidFill>
                <a:latin typeface="Arial" charset="0"/>
              </a:rPr>
              <a:pPr algn="r" eaLnBrk="1" hangingPunct="1">
                <a:lnSpc>
                  <a:spcPct val="100000"/>
                </a:lnSpc>
              </a:pPr>
              <a:t>1</a:t>
            </a:fld>
            <a:endParaRPr lang="en-GB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988" name="Text Box 2"/>
          <p:cNvSpPr txBox="1">
            <a:spLocks noChangeArrowheads="1"/>
          </p:cNvSpPr>
          <p:nvPr/>
        </p:nvSpPr>
        <p:spPr bwMode="auto">
          <a:xfrm>
            <a:off x="938213" y="723900"/>
            <a:ext cx="4984750" cy="36195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1989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584700"/>
            <a:ext cx="5480050" cy="4343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DD5BB0F4-C8A1-4560-AEDE-FAD47F4247E5}" type="slidenum">
              <a:rPr lang="en-GB" sz="1200" smtClean="0">
                <a:solidFill>
                  <a:srgbClr val="000000"/>
                </a:solidFill>
                <a:latin typeface="Arial" charset="0"/>
              </a:rPr>
              <a:pPr eaLnBrk="1" hangingPunct="1">
                <a:buFont typeface="Times New Roman" pitchFamily="18" charset="0"/>
                <a:buNone/>
              </a:pPr>
              <a:t>11</a:t>
            </a:fld>
            <a:endParaRPr lang="en-GB" sz="12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5779" name="Text Box 1"/>
          <p:cNvSpPr txBox="1">
            <a:spLocks noChangeArrowheads="1"/>
          </p:cNvSpPr>
          <p:nvPr/>
        </p:nvSpPr>
        <p:spPr bwMode="auto">
          <a:xfrm>
            <a:off x="3886200" y="9167813"/>
            <a:ext cx="29702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320" tIns="47160" rIns="94320" bIns="4716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</a:pPr>
            <a:fld id="{ABF290D4-DD9C-46AD-8C2F-4468C1243D15}" type="slidenum">
              <a:rPr lang="en-GB" sz="1200">
                <a:solidFill>
                  <a:srgbClr val="000000"/>
                </a:solidFill>
                <a:latin typeface="Arial" charset="0"/>
              </a:rPr>
              <a:pPr algn="r" eaLnBrk="1" hangingPunct="1">
                <a:lnSpc>
                  <a:spcPct val="100000"/>
                </a:lnSpc>
              </a:pPr>
              <a:t>11</a:t>
            </a:fld>
            <a:endParaRPr lang="en-GB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5780" name="Text Box 2"/>
          <p:cNvSpPr txBox="1">
            <a:spLocks noChangeArrowheads="1"/>
          </p:cNvSpPr>
          <p:nvPr/>
        </p:nvSpPr>
        <p:spPr bwMode="auto">
          <a:xfrm>
            <a:off x="938213" y="723900"/>
            <a:ext cx="4984750" cy="36195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75781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584700"/>
            <a:ext cx="5480050" cy="4343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ECB4A3CA-D426-455B-9492-6DF0F02DF830}" type="slidenum">
              <a:rPr lang="en-GB" sz="1200" smtClean="0">
                <a:solidFill>
                  <a:srgbClr val="000000"/>
                </a:solidFill>
                <a:latin typeface="Arial" charset="0"/>
              </a:rPr>
              <a:pPr eaLnBrk="1" hangingPunct="1">
                <a:buFont typeface="Times New Roman" pitchFamily="18" charset="0"/>
                <a:buNone/>
              </a:pPr>
              <a:t>2</a:t>
            </a:fld>
            <a:endParaRPr lang="en-GB" sz="12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011" name="Text Box 1"/>
          <p:cNvSpPr txBox="1">
            <a:spLocks noChangeArrowheads="1"/>
          </p:cNvSpPr>
          <p:nvPr/>
        </p:nvSpPr>
        <p:spPr bwMode="auto">
          <a:xfrm>
            <a:off x="3886200" y="9167813"/>
            <a:ext cx="29702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320" tIns="47160" rIns="94320" bIns="4716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</a:pPr>
            <a:fld id="{25E3ABD3-DD7B-4E05-BD91-7895C63B162D}" type="slidenum">
              <a:rPr lang="en-GB" sz="1200">
                <a:solidFill>
                  <a:srgbClr val="000000"/>
                </a:solidFill>
                <a:latin typeface="Arial" charset="0"/>
              </a:rPr>
              <a:pPr algn="r" eaLnBrk="1" hangingPunct="1">
                <a:lnSpc>
                  <a:spcPct val="100000"/>
                </a:lnSpc>
              </a:pPr>
              <a:t>2</a:t>
            </a:fld>
            <a:endParaRPr lang="en-GB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012" name="Text Box 2"/>
          <p:cNvSpPr txBox="1">
            <a:spLocks noChangeArrowheads="1"/>
          </p:cNvSpPr>
          <p:nvPr/>
        </p:nvSpPr>
        <p:spPr bwMode="auto">
          <a:xfrm>
            <a:off x="938213" y="723900"/>
            <a:ext cx="4984750" cy="36195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584700"/>
            <a:ext cx="5480050" cy="4343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ECB4A3CA-D426-455B-9492-6DF0F02DF830}" type="slidenum">
              <a:rPr lang="en-GB" sz="1200" smtClean="0">
                <a:solidFill>
                  <a:srgbClr val="000000"/>
                </a:solidFill>
                <a:latin typeface="Arial" charset="0"/>
              </a:rPr>
              <a:pPr eaLnBrk="1" hangingPunct="1">
                <a:buFont typeface="Times New Roman" pitchFamily="18" charset="0"/>
                <a:buNone/>
              </a:pPr>
              <a:t>3</a:t>
            </a:fld>
            <a:endParaRPr lang="en-GB" sz="12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011" name="Text Box 1"/>
          <p:cNvSpPr txBox="1">
            <a:spLocks noChangeArrowheads="1"/>
          </p:cNvSpPr>
          <p:nvPr/>
        </p:nvSpPr>
        <p:spPr bwMode="auto">
          <a:xfrm>
            <a:off x="3886200" y="9167813"/>
            <a:ext cx="29702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320" tIns="47160" rIns="94320" bIns="4716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</a:pPr>
            <a:fld id="{25E3ABD3-DD7B-4E05-BD91-7895C63B162D}" type="slidenum">
              <a:rPr lang="en-GB" sz="1200">
                <a:solidFill>
                  <a:srgbClr val="000000"/>
                </a:solidFill>
                <a:latin typeface="Arial" charset="0"/>
              </a:rPr>
              <a:pPr algn="r" eaLnBrk="1" hangingPunct="1">
                <a:lnSpc>
                  <a:spcPct val="100000"/>
                </a:lnSpc>
              </a:pPr>
              <a:t>3</a:t>
            </a:fld>
            <a:endParaRPr lang="en-GB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012" name="Text Box 2"/>
          <p:cNvSpPr txBox="1">
            <a:spLocks noChangeArrowheads="1"/>
          </p:cNvSpPr>
          <p:nvPr/>
        </p:nvSpPr>
        <p:spPr bwMode="auto">
          <a:xfrm>
            <a:off x="938213" y="723900"/>
            <a:ext cx="4984750" cy="36195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584700"/>
            <a:ext cx="5480050" cy="4343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2" charset="0"/>
                <a:ea typeface="Lucida Sans Unicode" pitchFamily="32" charset="0"/>
                <a:cs typeface="Lucida Sans Unicode" pitchFamily="32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2" charset="0"/>
                <a:ea typeface="Lucida Sans Unicode" pitchFamily="32" charset="0"/>
                <a:cs typeface="Lucida Sans Unicode" pitchFamily="32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2" charset="0"/>
                <a:ea typeface="Lucida Sans Unicode" pitchFamily="32" charset="0"/>
                <a:cs typeface="Lucida Sans Unicode" pitchFamily="32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2" charset="0"/>
                <a:ea typeface="Lucida Sans Unicode" pitchFamily="32" charset="0"/>
                <a:cs typeface="Lucida Sans Unicode" pitchFamily="32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eaLnBrk="1" hangingPunct="1"/>
            <a:fld id="{756E260D-FCAB-4A7A-AC97-290668498C32}" type="slidenum">
              <a:rPr lang="en-GB" altLang="pt-BR" sz="1200" smtClean="0">
                <a:solidFill>
                  <a:srgbClr val="000000"/>
                </a:solidFill>
                <a:latin typeface="Arial" charset="0"/>
              </a:rPr>
              <a:pPr eaLnBrk="1" hangingPunct="1"/>
              <a:t>4</a:t>
            </a:fld>
            <a:endParaRPr lang="en-GB" altLang="pt-BR" sz="12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9939" name="Text Box 1"/>
          <p:cNvSpPr txBox="1">
            <a:spLocks noChangeArrowheads="1"/>
          </p:cNvSpPr>
          <p:nvPr/>
        </p:nvSpPr>
        <p:spPr bwMode="auto">
          <a:xfrm>
            <a:off x="3886200" y="9167813"/>
            <a:ext cx="29702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320" tIns="47160" rIns="94320" bIns="4716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2" charset="0"/>
                <a:ea typeface="Lucida Sans Unicode" pitchFamily="32" charset="0"/>
                <a:cs typeface="Lucida Sans Unicode" pitchFamily="32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2" charset="0"/>
                <a:ea typeface="Lucida Sans Unicode" pitchFamily="32" charset="0"/>
                <a:cs typeface="Lucida Sans Unicode" pitchFamily="32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2" charset="0"/>
                <a:ea typeface="Lucida Sans Unicode" pitchFamily="32" charset="0"/>
                <a:cs typeface="Lucida Sans Unicode" pitchFamily="32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2" charset="0"/>
                <a:ea typeface="Lucida Sans Unicode" pitchFamily="32" charset="0"/>
                <a:cs typeface="Lucida Sans Unicode" pitchFamily="32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2" charset="0"/>
                <a:ea typeface="Lucida Sans Unicode" pitchFamily="32" charset="0"/>
                <a:cs typeface="Lucida Sans Unicode" pitchFamily="32" charset="0"/>
              </a:defRPr>
            </a:lvl5pPr>
            <a:lvl6pPr marL="25146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2" charset="0"/>
                <a:ea typeface="Lucida Sans Unicode" pitchFamily="32" charset="0"/>
                <a:cs typeface="Lucida Sans Unicode" pitchFamily="32" charset="0"/>
              </a:defRPr>
            </a:lvl6pPr>
            <a:lvl7pPr marL="29718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2" charset="0"/>
                <a:ea typeface="Lucida Sans Unicode" pitchFamily="32" charset="0"/>
                <a:cs typeface="Lucida Sans Unicode" pitchFamily="32" charset="0"/>
              </a:defRPr>
            </a:lvl7pPr>
            <a:lvl8pPr marL="34290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2" charset="0"/>
                <a:ea typeface="Lucida Sans Unicode" pitchFamily="32" charset="0"/>
                <a:cs typeface="Lucida Sans Unicode" pitchFamily="32" charset="0"/>
              </a:defRPr>
            </a:lvl8pPr>
            <a:lvl9pPr marL="38862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2" charset="0"/>
                <a:ea typeface="Lucida Sans Unicode" pitchFamily="32" charset="0"/>
                <a:cs typeface="Lucida Sans Unicode" pitchFamily="32" charset="0"/>
              </a:defRPr>
            </a:lvl9pPr>
          </a:lstStyle>
          <a:p>
            <a:pPr algn="r" eaLnBrk="1" hangingPunct="1">
              <a:lnSpc>
                <a:spcPct val="100000"/>
              </a:lnSpc>
            </a:pPr>
            <a:fld id="{1C0F92DB-6223-4A25-A855-D4BDF6C58D1E}" type="slidenum">
              <a:rPr lang="en-GB" altLang="pt-BR" sz="1200">
                <a:solidFill>
                  <a:srgbClr val="000000"/>
                </a:solidFill>
                <a:latin typeface="Arial" charset="0"/>
              </a:rPr>
              <a:pPr algn="r" eaLnBrk="1" hangingPunct="1">
                <a:lnSpc>
                  <a:spcPct val="100000"/>
                </a:lnSpc>
              </a:pPr>
              <a:t>4</a:t>
            </a:fld>
            <a:endParaRPr lang="en-GB" altLang="pt-BR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9940" name="Text Box 2"/>
          <p:cNvSpPr txBox="1">
            <a:spLocks noChangeArrowheads="1"/>
          </p:cNvSpPr>
          <p:nvPr/>
        </p:nvSpPr>
        <p:spPr bwMode="auto">
          <a:xfrm>
            <a:off x="938213" y="723900"/>
            <a:ext cx="4984750" cy="36195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 altLang="pt-BR"/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584700"/>
            <a:ext cx="5480050" cy="4343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altLang="pt-B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0B43E4CB-4ECF-4897-A642-3591A80B9E29}" type="slidenum">
              <a:rPr lang="en-GB" sz="1200" smtClean="0">
                <a:solidFill>
                  <a:srgbClr val="000000"/>
                </a:solidFill>
                <a:latin typeface="Arial" charset="0"/>
              </a:rPr>
              <a:pPr eaLnBrk="1" hangingPunct="1">
                <a:buFont typeface="Times New Roman" pitchFamily="18" charset="0"/>
                <a:buNone/>
              </a:pPr>
              <a:t>6</a:t>
            </a:fld>
            <a:endParaRPr lang="en-GB" sz="12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6083" name="Text Box 1"/>
          <p:cNvSpPr txBox="1">
            <a:spLocks noChangeArrowheads="1"/>
          </p:cNvSpPr>
          <p:nvPr/>
        </p:nvSpPr>
        <p:spPr bwMode="auto">
          <a:xfrm>
            <a:off x="3886200" y="9167813"/>
            <a:ext cx="29702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320" tIns="47160" rIns="94320" bIns="4716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</a:pPr>
            <a:fld id="{AEC0E4E7-5DDE-4C36-9D98-FA4B563B586B}" type="slidenum">
              <a:rPr lang="en-GB" sz="1200">
                <a:solidFill>
                  <a:srgbClr val="000000"/>
                </a:solidFill>
                <a:latin typeface="Arial" charset="0"/>
              </a:rPr>
              <a:pPr algn="r" eaLnBrk="1" hangingPunct="1">
                <a:lnSpc>
                  <a:spcPct val="100000"/>
                </a:lnSpc>
              </a:pPr>
              <a:t>6</a:t>
            </a:fld>
            <a:endParaRPr lang="en-GB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6084" name="Text Box 2"/>
          <p:cNvSpPr txBox="1">
            <a:spLocks noChangeArrowheads="1"/>
          </p:cNvSpPr>
          <p:nvPr/>
        </p:nvSpPr>
        <p:spPr bwMode="auto">
          <a:xfrm>
            <a:off x="938213" y="723900"/>
            <a:ext cx="4984750" cy="36195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6085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584700"/>
            <a:ext cx="5480050" cy="4343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CC335F0A-35F7-44D3-8C56-264059DFE224}" type="slidenum">
              <a:rPr lang="en-GB" sz="1200" smtClean="0">
                <a:solidFill>
                  <a:srgbClr val="000000"/>
                </a:solidFill>
                <a:latin typeface="Arial" charset="0"/>
              </a:rPr>
              <a:pPr eaLnBrk="1" hangingPunct="1">
                <a:buFont typeface="Times New Roman" pitchFamily="18" charset="0"/>
                <a:buNone/>
              </a:pPr>
              <a:t>7</a:t>
            </a:fld>
            <a:endParaRPr lang="en-GB" sz="12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9155" name="Text Box 1"/>
          <p:cNvSpPr txBox="1">
            <a:spLocks noChangeArrowheads="1"/>
          </p:cNvSpPr>
          <p:nvPr/>
        </p:nvSpPr>
        <p:spPr bwMode="auto">
          <a:xfrm>
            <a:off x="3886200" y="9167813"/>
            <a:ext cx="29702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320" tIns="47160" rIns="94320" bIns="4716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</a:pPr>
            <a:fld id="{6E5F9300-879C-4F3A-9D9D-F35B81208E27}" type="slidenum">
              <a:rPr lang="en-GB" sz="1200">
                <a:solidFill>
                  <a:srgbClr val="000000"/>
                </a:solidFill>
                <a:latin typeface="Arial" charset="0"/>
              </a:rPr>
              <a:pPr algn="r" eaLnBrk="1" hangingPunct="1">
                <a:lnSpc>
                  <a:spcPct val="100000"/>
                </a:lnSpc>
              </a:pPr>
              <a:t>7</a:t>
            </a:fld>
            <a:endParaRPr lang="en-GB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9156" name="Text Box 2"/>
          <p:cNvSpPr txBox="1">
            <a:spLocks noChangeArrowheads="1"/>
          </p:cNvSpPr>
          <p:nvPr/>
        </p:nvSpPr>
        <p:spPr bwMode="auto">
          <a:xfrm>
            <a:off x="938213" y="723900"/>
            <a:ext cx="4984750" cy="36195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49157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584700"/>
            <a:ext cx="5480050" cy="4343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F403F10C-A05E-4F9E-A408-B5D2A03E1FF6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 hangingPunct="1"/>
            <a:fld id="{0B43E4CB-4ECF-4897-A642-3591A80B9E29}" type="slidenum">
              <a:rPr lang="en-GB" sz="1200" smtClean="0">
                <a:solidFill>
                  <a:srgbClr val="000000"/>
                </a:solidFill>
                <a:latin typeface="Arial" charset="0"/>
              </a:rPr>
              <a:pPr eaLnBrk="1" hangingPunct="1"/>
              <a:t>9</a:t>
            </a:fld>
            <a:endParaRPr lang="en-GB" sz="12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6083" name="Text Box 1"/>
          <p:cNvSpPr txBox="1">
            <a:spLocks noChangeArrowheads="1"/>
          </p:cNvSpPr>
          <p:nvPr/>
        </p:nvSpPr>
        <p:spPr bwMode="auto">
          <a:xfrm>
            <a:off x="3886200" y="9167813"/>
            <a:ext cx="29702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320" tIns="47160" rIns="94320" bIns="4716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</a:pPr>
            <a:fld id="{AEC0E4E7-5DDE-4C36-9D98-FA4B563B586B}" type="slidenum">
              <a:rPr lang="en-GB" sz="1200">
                <a:solidFill>
                  <a:srgbClr val="000000"/>
                </a:solidFill>
                <a:latin typeface="Arial" charset="0"/>
              </a:rPr>
              <a:pPr algn="r" eaLnBrk="1" hangingPunct="1">
                <a:lnSpc>
                  <a:spcPct val="100000"/>
                </a:lnSpc>
              </a:pPr>
              <a:t>9</a:t>
            </a:fld>
            <a:endParaRPr lang="en-GB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6084" name="Text Box 2"/>
          <p:cNvSpPr txBox="1">
            <a:spLocks noChangeArrowheads="1"/>
          </p:cNvSpPr>
          <p:nvPr/>
        </p:nvSpPr>
        <p:spPr bwMode="auto">
          <a:xfrm>
            <a:off x="938213" y="723900"/>
            <a:ext cx="4984750" cy="36195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>
              <a:solidFill>
                <a:prstClr val="white"/>
              </a:solidFill>
            </a:endParaRPr>
          </a:p>
        </p:txBody>
      </p:sp>
      <p:sp>
        <p:nvSpPr>
          <p:cNvPr id="46085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584700"/>
            <a:ext cx="5480050" cy="4343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690E619F-E48D-4299-BEB3-BCA41874537B}" type="slidenum">
              <a:rPr lang="en-GB" sz="1200" smtClean="0">
                <a:solidFill>
                  <a:srgbClr val="000000"/>
                </a:solidFill>
                <a:latin typeface="Arial" charset="0"/>
              </a:rPr>
              <a:pPr eaLnBrk="1" hangingPunct="1">
                <a:buFont typeface="Times New Roman" pitchFamily="18" charset="0"/>
                <a:buNone/>
              </a:pPr>
              <a:t>10</a:t>
            </a:fld>
            <a:endParaRPr lang="en-GB" sz="12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03" name="Text Box 1"/>
          <p:cNvSpPr txBox="1">
            <a:spLocks noChangeArrowheads="1"/>
          </p:cNvSpPr>
          <p:nvPr/>
        </p:nvSpPr>
        <p:spPr bwMode="auto">
          <a:xfrm>
            <a:off x="3886200" y="9167813"/>
            <a:ext cx="2970213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4320" tIns="47160" rIns="94320" bIns="4716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5pPr>
            <a:lvl6pPr marL="25146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6pPr>
            <a:lvl7pPr marL="29718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7pPr>
            <a:lvl8pPr marL="34290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8pPr>
            <a:lvl9pPr marL="3886200" indent="-228600" algn="ctr" defTabSz="449263" eaLnBrk="0" fontAlgn="base" hangingPunct="0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Gill Sans MT" pitchFamily="34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</a:pPr>
            <a:fld id="{D44CE5C8-9EF2-44C1-93E7-BE1687BB0DA3}" type="slidenum">
              <a:rPr lang="en-GB" sz="1200">
                <a:solidFill>
                  <a:srgbClr val="000000"/>
                </a:solidFill>
                <a:latin typeface="Arial" charset="0"/>
              </a:rPr>
              <a:pPr algn="r" eaLnBrk="1" hangingPunct="1">
                <a:lnSpc>
                  <a:spcPct val="100000"/>
                </a:lnSpc>
              </a:pPr>
              <a:t>10</a:t>
            </a:fld>
            <a:endParaRPr lang="en-GB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1204" name="Text Box 2"/>
          <p:cNvSpPr txBox="1">
            <a:spLocks noChangeArrowheads="1"/>
          </p:cNvSpPr>
          <p:nvPr/>
        </p:nvSpPr>
        <p:spPr bwMode="auto">
          <a:xfrm>
            <a:off x="938213" y="723900"/>
            <a:ext cx="4984750" cy="36195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  <p:sp>
        <p:nvSpPr>
          <p:cNvPr id="51205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584700"/>
            <a:ext cx="5480050" cy="4343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5F2FC-9310-4EEE-85D4-7B28103EF0DD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890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83964-1FE2-4AE6-AF47-D772A26BA7F2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6130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04000" y="-61913"/>
            <a:ext cx="1997075" cy="6378576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-61913"/>
            <a:ext cx="5842000" cy="6378576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65828-F876-4C46-AEAC-556967A79A0E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040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e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-61913"/>
            <a:ext cx="7762875" cy="1500188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abela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7762875" cy="4411663"/>
          </a:xfrm>
        </p:spPr>
        <p:txBody>
          <a:bodyPr/>
          <a:lstStyle/>
          <a:p>
            <a:pPr lvl="0"/>
            <a:endParaRPr lang="pt-BR" noProof="0" smtClean="0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B4E9E-5CFE-416C-892E-75EC171A8BA1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772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328B8-9B80-4FFF-87DE-C44A884453A1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9715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6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8A443-5F18-482B-BE6C-F7937A7E67AD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454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05238" cy="4411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795838" y="1905000"/>
            <a:ext cx="3805237" cy="4411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36E69-A0D0-4299-B778-43F030B041E7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454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6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4F8E9-C76D-4F96-9D9B-4199189FA0FB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00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08A21C-B898-4241-B1EA-5DB81E1676D4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469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6102F-DB21-48B9-8214-AA83F112B475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692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6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36552D-B264-4472-861F-9440AD04295B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0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6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07261-E53C-4005-ABAF-DA24D38B2A41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690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/>
        </p:nvGrpSpPr>
        <p:grpSpPr bwMode="auto">
          <a:xfrm>
            <a:off x="0" y="0"/>
            <a:ext cx="9140825" cy="6854825"/>
            <a:chOff x="0" y="0"/>
            <a:chExt cx="5758" cy="4318"/>
          </a:xfrm>
        </p:grpSpPr>
        <p:grpSp>
          <p:nvGrpSpPr>
            <p:cNvPr id="1032" name="Group 2"/>
            <p:cNvGrpSpPr>
              <a:grpSpLocks/>
            </p:cNvGrpSpPr>
            <p:nvPr/>
          </p:nvGrpSpPr>
          <p:grpSpPr bwMode="auto">
            <a:xfrm>
              <a:off x="0" y="0"/>
              <a:ext cx="5757" cy="4318"/>
              <a:chOff x="0" y="0"/>
              <a:chExt cx="5757" cy="4318"/>
            </a:xfrm>
          </p:grpSpPr>
          <p:grpSp>
            <p:nvGrpSpPr>
              <p:cNvPr id="1039" name="Group 3"/>
              <p:cNvGrpSpPr>
                <a:grpSpLocks/>
              </p:cNvGrpSpPr>
              <p:nvPr/>
            </p:nvGrpSpPr>
            <p:grpSpPr bwMode="auto">
              <a:xfrm>
                <a:off x="0" y="192"/>
                <a:ext cx="5757" cy="4030"/>
                <a:chOff x="0" y="192"/>
                <a:chExt cx="5757" cy="4030"/>
              </a:xfrm>
            </p:grpSpPr>
            <p:sp>
              <p:nvSpPr>
                <p:cNvPr id="1070" name="Line 4"/>
                <p:cNvSpPr>
                  <a:spLocks noChangeShapeType="1"/>
                </p:cNvSpPr>
                <p:nvPr/>
              </p:nvSpPr>
              <p:spPr bwMode="auto">
                <a:xfrm>
                  <a:off x="0" y="192"/>
                  <a:ext cx="5758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71" name="Line 5"/>
                <p:cNvSpPr>
                  <a:spLocks noChangeShapeType="1"/>
                </p:cNvSpPr>
                <p:nvPr/>
              </p:nvSpPr>
              <p:spPr bwMode="auto">
                <a:xfrm>
                  <a:off x="0" y="384"/>
                  <a:ext cx="5758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72" name="Line 6"/>
                <p:cNvSpPr>
                  <a:spLocks noChangeShapeType="1"/>
                </p:cNvSpPr>
                <p:nvPr/>
              </p:nvSpPr>
              <p:spPr bwMode="auto">
                <a:xfrm>
                  <a:off x="0" y="576"/>
                  <a:ext cx="5758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73" name="Line 7"/>
                <p:cNvSpPr>
                  <a:spLocks noChangeShapeType="1"/>
                </p:cNvSpPr>
                <p:nvPr/>
              </p:nvSpPr>
              <p:spPr bwMode="auto">
                <a:xfrm>
                  <a:off x="0" y="768"/>
                  <a:ext cx="5758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74" name="Line 8"/>
                <p:cNvSpPr>
                  <a:spLocks noChangeShapeType="1"/>
                </p:cNvSpPr>
                <p:nvPr/>
              </p:nvSpPr>
              <p:spPr bwMode="auto">
                <a:xfrm>
                  <a:off x="0" y="959"/>
                  <a:ext cx="5758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75" name="Line 9"/>
                <p:cNvSpPr>
                  <a:spLocks noChangeShapeType="1"/>
                </p:cNvSpPr>
                <p:nvPr/>
              </p:nvSpPr>
              <p:spPr bwMode="auto">
                <a:xfrm>
                  <a:off x="0" y="1151"/>
                  <a:ext cx="5758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76" name="Line 10"/>
                <p:cNvSpPr>
                  <a:spLocks noChangeShapeType="1"/>
                </p:cNvSpPr>
                <p:nvPr/>
              </p:nvSpPr>
              <p:spPr bwMode="auto">
                <a:xfrm>
                  <a:off x="0" y="1343"/>
                  <a:ext cx="5758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77" name="Line 11"/>
                <p:cNvSpPr>
                  <a:spLocks noChangeShapeType="1"/>
                </p:cNvSpPr>
                <p:nvPr/>
              </p:nvSpPr>
              <p:spPr bwMode="auto">
                <a:xfrm>
                  <a:off x="0" y="1535"/>
                  <a:ext cx="5758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78" name="Line 12"/>
                <p:cNvSpPr>
                  <a:spLocks noChangeShapeType="1"/>
                </p:cNvSpPr>
                <p:nvPr/>
              </p:nvSpPr>
              <p:spPr bwMode="auto">
                <a:xfrm>
                  <a:off x="0" y="1727"/>
                  <a:ext cx="5758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79" name="Line 13"/>
                <p:cNvSpPr>
                  <a:spLocks noChangeShapeType="1"/>
                </p:cNvSpPr>
                <p:nvPr/>
              </p:nvSpPr>
              <p:spPr bwMode="auto">
                <a:xfrm>
                  <a:off x="0" y="1919"/>
                  <a:ext cx="5758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80" name="Line 14"/>
                <p:cNvSpPr>
                  <a:spLocks noChangeShapeType="1"/>
                </p:cNvSpPr>
                <p:nvPr/>
              </p:nvSpPr>
              <p:spPr bwMode="auto">
                <a:xfrm>
                  <a:off x="0" y="2111"/>
                  <a:ext cx="5758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81" name="Line 15"/>
                <p:cNvSpPr>
                  <a:spLocks noChangeShapeType="1"/>
                </p:cNvSpPr>
                <p:nvPr/>
              </p:nvSpPr>
              <p:spPr bwMode="auto">
                <a:xfrm>
                  <a:off x="0" y="2303"/>
                  <a:ext cx="5758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82" name="Line 16"/>
                <p:cNvSpPr>
                  <a:spLocks noChangeShapeType="1"/>
                </p:cNvSpPr>
                <p:nvPr/>
              </p:nvSpPr>
              <p:spPr bwMode="auto">
                <a:xfrm>
                  <a:off x="0" y="2495"/>
                  <a:ext cx="5758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83" name="Line 17"/>
                <p:cNvSpPr>
                  <a:spLocks noChangeShapeType="1"/>
                </p:cNvSpPr>
                <p:nvPr/>
              </p:nvSpPr>
              <p:spPr bwMode="auto">
                <a:xfrm>
                  <a:off x="0" y="2687"/>
                  <a:ext cx="5758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84" name="Line 18"/>
                <p:cNvSpPr>
                  <a:spLocks noChangeShapeType="1"/>
                </p:cNvSpPr>
                <p:nvPr/>
              </p:nvSpPr>
              <p:spPr bwMode="auto">
                <a:xfrm>
                  <a:off x="0" y="2879"/>
                  <a:ext cx="5758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85" name="Line 19"/>
                <p:cNvSpPr>
                  <a:spLocks noChangeShapeType="1"/>
                </p:cNvSpPr>
                <p:nvPr/>
              </p:nvSpPr>
              <p:spPr bwMode="auto">
                <a:xfrm>
                  <a:off x="0" y="3070"/>
                  <a:ext cx="5758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86" name="Line 20"/>
                <p:cNvSpPr>
                  <a:spLocks noChangeShapeType="1"/>
                </p:cNvSpPr>
                <p:nvPr/>
              </p:nvSpPr>
              <p:spPr bwMode="auto">
                <a:xfrm>
                  <a:off x="0" y="3262"/>
                  <a:ext cx="5758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87" name="Line 21"/>
                <p:cNvSpPr>
                  <a:spLocks noChangeShapeType="1"/>
                </p:cNvSpPr>
                <p:nvPr/>
              </p:nvSpPr>
              <p:spPr bwMode="auto">
                <a:xfrm>
                  <a:off x="0" y="3454"/>
                  <a:ext cx="5758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88" name="Line 22"/>
                <p:cNvSpPr>
                  <a:spLocks noChangeShapeType="1"/>
                </p:cNvSpPr>
                <p:nvPr/>
              </p:nvSpPr>
              <p:spPr bwMode="auto">
                <a:xfrm>
                  <a:off x="0" y="3646"/>
                  <a:ext cx="5758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89" name="Line 23"/>
                <p:cNvSpPr>
                  <a:spLocks noChangeShapeType="1"/>
                </p:cNvSpPr>
                <p:nvPr/>
              </p:nvSpPr>
              <p:spPr bwMode="auto">
                <a:xfrm>
                  <a:off x="0" y="3838"/>
                  <a:ext cx="5758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2" name="Line 24"/>
                <p:cNvSpPr>
                  <a:spLocks noChangeShapeType="1"/>
                </p:cNvSpPr>
                <p:nvPr/>
              </p:nvSpPr>
              <p:spPr bwMode="auto">
                <a:xfrm>
                  <a:off x="0" y="4030"/>
                  <a:ext cx="5758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91" name="Line 25"/>
                <p:cNvSpPr>
                  <a:spLocks noChangeShapeType="1"/>
                </p:cNvSpPr>
                <p:nvPr/>
              </p:nvSpPr>
              <p:spPr bwMode="auto">
                <a:xfrm>
                  <a:off x="0" y="4222"/>
                  <a:ext cx="5758" cy="1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</p:grpSp>
          <p:grpSp>
            <p:nvGrpSpPr>
              <p:cNvPr id="1040" name="Group 26"/>
              <p:cNvGrpSpPr>
                <a:grpSpLocks/>
              </p:cNvGrpSpPr>
              <p:nvPr/>
            </p:nvGrpSpPr>
            <p:grpSpPr bwMode="auto">
              <a:xfrm>
                <a:off x="192" y="0"/>
                <a:ext cx="5373" cy="4318"/>
                <a:chOff x="192" y="0"/>
                <a:chExt cx="5373" cy="4318"/>
              </a:xfrm>
            </p:grpSpPr>
            <p:sp>
              <p:nvSpPr>
                <p:cNvPr id="1041" name="Line 27"/>
                <p:cNvSpPr>
                  <a:spLocks noChangeShapeType="1"/>
                </p:cNvSpPr>
                <p:nvPr/>
              </p:nvSpPr>
              <p:spPr bwMode="auto">
                <a:xfrm>
                  <a:off x="192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42" name="Line 28"/>
                <p:cNvSpPr>
                  <a:spLocks noChangeShapeType="1"/>
                </p:cNvSpPr>
                <p:nvPr/>
              </p:nvSpPr>
              <p:spPr bwMode="auto">
                <a:xfrm>
                  <a:off x="383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43" name="Line 29"/>
                <p:cNvSpPr>
                  <a:spLocks noChangeShapeType="1"/>
                </p:cNvSpPr>
                <p:nvPr/>
              </p:nvSpPr>
              <p:spPr bwMode="auto">
                <a:xfrm>
                  <a:off x="576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44" name="Line 30"/>
                <p:cNvSpPr>
                  <a:spLocks noChangeShapeType="1"/>
                </p:cNvSpPr>
                <p:nvPr/>
              </p:nvSpPr>
              <p:spPr bwMode="auto">
                <a:xfrm>
                  <a:off x="767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45" name="Line 31"/>
                <p:cNvSpPr>
                  <a:spLocks noChangeShapeType="1"/>
                </p:cNvSpPr>
                <p:nvPr/>
              </p:nvSpPr>
              <p:spPr bwMode="auto">
                <a:xfrm>
                  <a:off x="959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46" name="Line 32"/>
                <p:cNvSpPr>
                  <a:spLocks noChangeShapeType="1"/>
                </p:cNvSpPr>
                <p:nvPr/>
              </p:nvSpPr>
              <p:spPr bwMode="auto">
                <a:xfrm>
                  <a:off x="1151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47" name="Line 33"/>
                <p:cNvSpPr>
                  <a:spLocks noChangeShapeType="1"/>
                </p:cNvSpPr>
                <p:nvPr/>
              </p:nvSpPr>
              <p:spPr bwMode="auto">
                <a:xfrm>
                  <a:off x="1343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48" name="Line 34"/>
                <p:cNvSpPr>
                  <a:spLocks noChangeShapeType="1"/>
                </p:cNvSpPr>
                <p:nvPr/>
              </p:nvSpPr>
              <p:spPr bwMode="auto">
                <a:xfrm>
                  <a:off x="1535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49" name="Line 35"/>
                <p:cNvSpPr>
                  <a:spLocks noChangeShapeType="1"/>
                </p:cNvSpPr>
                <p:nvPr/>
              </p:nvSpPr>
              <p:spPr bwMode="auto">
                <a:xfrm>
                  <a:off x="1727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50" name="Line 36"/>
                <p:cNvSpPr>
                  <a:spLocks noChangeShapeType="1"/>
                </p:cNvSpPr>
                <p:nvPr/>
              </p:nvSpPr>
              <p:spPr bwMode="auto">
                <a:xfrm>
                  <a:off x="1919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51" name="Line 37"/>
                <p:cNvSpPr>
                  <a:spLocks noChangeShapeType="1"/>
                </p:cNvSpPr>
                <p:nvPr/>
              </p:nvSpPr>
              <p:spPr bwMode="auto">
                <a:xfrm>
                  <a:off x="2111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52" name="Line 38"/>
                <p:cNvSpPr>
                  <a:spLocks noChangeShapeType="1"/>
                </p:cNvSpPr>
                <p:nvPr/>
              </p:nvSpPr>
              <p:spPr bwMode="auto">
                <a:xfrm>
                  <a:off x="2302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53" name="Line 39"/>
                <p:cNvSpPr>
                  <a:spLocks noChangeShapeType="1"/>
                </p:cNvSpPr>
                <p:nvPr/>
              </p:nvSpPr>
              <p:spPr bwMode="auto">
                <a:xfrm>
                  <a:off x="2494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54" name="Line 40"/>
                <p:cNvSpPr>
                  <a:spLocks noChangeShapeType="1"/>
                </p:cNvSpPr>
                <p:nvPr/>
              </p:nvSpPr>
              <p:spPr bwMode="auto">
                <a:xfrm>
                  <a:off x="2686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55" name="Line 41"/>
                <p:cNvSpPr>
                  <a:spLocks noChangeShapeType="1"/>
                </p:cNvSpPr>
                <p:nvPr/>
              </p:nvSpPr>
              <p:spPr bwMode="auto">
                <a:xfrm>
                  <a:off x="2878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56" name="Line 42"/>
                <p:cNvSpPr>
                  <a:spLocks noChangeShapeType="1"/>
                </p:cNvSpPr>
                <p:nvPr/>
              </p:nvSpPr>
              <p:spPr bwMode="auto">
                <a:xfrm>
                  <a:off x="3070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57" name="Line 43"/>
                <p:cNvSpPr>
                  <a:spLocks noChangeShapeType="1"/>
                </p:cNvSpPr>
                <p:nvPr/>
              </p:nvSpPr>
              <p:spPr bwMode="auto">
                <a:xfrm>
                  <a:off x="3262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58" name="Line 44"/>
                <p:cNvSpPr>
                  <a:spLocks noChangeShapeType="1"/>
                </p:cNvSpPr>
                <p:nvPr/>
              </p:nvSpPr>
              <p:spPr bwMode="auto">
                <a:xfrm>
                  <a:off x="3454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59" name="Line 45"/>
                <p:cNvSpPr>
                  <a:spLocks noChangeShapeType="1"/>
                </p:cNvSpPr>
                <p:nvPr/>
              </p:nvSpPr>
              <p:spPr bwMode="auto">
                <a:xfrm>
                  <a:off x="3646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60" name="Line 46"/>
                <p:cNvSpPr>
                  <a:spLocks noChangeShapeType="1"/>
                </p:cNvSpPr>
                <p:nvPr/>
              </p:nvSpPr>
              <p:spPr bwMode="auto">
                <a:xfrm>
                  <a:off x="3838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61" name="Line 47"/>
                <p:cNvSpPr>
                  <a:spLocks noChangeShapeType="1"/>
                </p:cNvSpPr>
                <p:nvPr/>
              </p:nvSpPr>
              <p:spPr bwMode="auto">
                <a:xfrm>
                  <a:off x="4030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62" name="Line 48"/>
                <p:cNvSpPr>
                  <a:spLocks noChangeShapeType="1"/>
                </p:cNvSpPr>
                <p:nvPr/>
              </p:nvSpPr>
              <p:spPr bwMode="auto">
                <a:xfrm>
                  <a:off x="4222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63" name="Line 49"/>
                <p:cNvSpPr>
                  <a:spLocks noChangeShapeType="1"/>
                </p:cNvSpPr>
                <p:nvPr/>
              </p:nvSpPr>
              <p:spPr bwMode="auto">
                <a:xfrm>
                  <a:off x="4413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64" name="Line 50"/>
                <p:cNvSpPr>
                  <a:spLocks noChangeShapeType="1"/>
                </p:cNvSpPr>
                <p:nvPr/>
              </p:nvSpPr>
              <p:spPr bwMode="auto">
                <a:xfrm>
                  <a:off x="4605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65" name="Line 51"/>
                <p:cNvSpPr>
                  <a:spLocks noChangeShapeType="1"/>
                </p:cNvSpPr>
                <p:nvPr/>
              </p:nvSpPr>
              <p:spPr bwMode="auto">
                <a:xfrm>
                  <a:off x="4797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66" name="Line 52"/>
                <p:cNvSpPr>
                  <a:spLocks noChangeShapeType="1"/>
                </p:cNvSpPr>
                <p:nvPr/>
              </p:nvSpPr>
              <p:spPr bwMode="auto">
                <a:xfrm>
                  <a:off x="4989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67" name="Line 53"/>
                <p:cNvSpPr>
                  <a:spLocks noChangeShapeType="1"/>
                </p:cNvSpPr>
                <p:nvPr/>
              </p:nvSpPr>
              <p:spPr bwMode="auto">
                <a:xfrm>
                  <a:off x="5181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68" name="Line 54"/>
                <p:cNvSpPr>
                  <a:spLocks noChangeShapeType="1"/>
                </p:cNvSpPr>
                <p:nvPr/>
              </p:nvSpPr>
              <p:spPr bwMode="auto">
                <a:xfrm>
                  <a:off x="5373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  <p:sp>
              <p:nvSpPr>
                <p:cNvPr id="1069" name="Line 55"/>
                <p:cNvSpPr>
                  <a:spLocks noChangeShapeType="1"/>
                </p:cNvSpPr>
                <p:nvPr/>
              </p:nvSpPr>
              <p:spPr bwMode="auto">
                <a:xfrm>
                  <a:off x="5565" y="0"/>
                  <a:ext cx="1" cy="4319"/>
                </a:xfrm>
                <a:prstGeom prst="line">
                  <a:avLst/>
                </a:prstGeom>
                <a:noFill/>
                <a:ln w="9360">
                  <a:solidFill>
                    <a:srgbClr val="CFDBFD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pt-BR"/>
                </a:p>
              </p:txBody>
            </p:sp>
          </p:grpSp>
        </p:grpSp>
        <p:sp>
          <p:nvSpPr>
            <p:cNvPr id="1033" name="Rectangle 56"/>
            <p:cNvSpPr>
              <a:spLocks noChangeArrowheads="1"/>
            </p:cNvSpPr>
            <p:nvPr/>
          </p:nvSpPr>
          <p:spPr bwMode="auto">
            <a:xfrm>
              <a:off x="2111" y="0"/>
              <a:ext cx="3648" cy="96"/>
            </a:xfrm>
            <a:prstGeom prst="rect">
              <a:avLst/>
            </a:prstGeom>
            <a:blipFill dpi="0" rotWithShape="0">
              <a:blip r:embed="rId14" cstate="print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BR"/>
            </a:p>
          </p:txBody>
        </p:sp>
        <p:sp>
          <p:nvSpPr>
            <p:cNvPr id="1034" name="Line 57"/>
            <p:cNvSpPr>
              <a:spLocks noChangeShapeType="1"/>
            </p:cNvSpPr>
            <p:nvPr/>
          </p:nvSpPr>
          <p:spPr bwMode="auto">
            <a:xfrm>
              <a:off x="5567" y="0"/>
              <a:ext cx="1" cy="1488"/>
            </a:xfrm>
            <a:prstGeom prst="line">
              <a:avLst/>
            </a:prstGeom>
            <a:noFill/>
            <a:ln w="9360">
              <a:solidFill>
                <a:srgbClr val="6F89F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pt-BR"/>
            </a:p>
          </p:txBody>
        </p:sp>
        <p:grpSp>
          <p:nvGrpSpPr>
            <p:cNvPr id="1035" name="Group 58"/>
            <p:cNvGrpSpPr>
              <a:grpSpLocks/>
            </p:cNvGrpSpPr>
            <p:nvPr/>
          </p:nvGrpSpPr>
          <p:grpSpPr bwMode="auto">
            <a:xfrm>
              <a:off x="256" y="892"/>
              <a:ext cx="1130" cy="1462"/>
              <a:chOff x="256" y="892"/>
              <a:chExt cx="1130" cy="1462"/>
            </a:xfrm>
          </p:grpSpPr>
          <p:sp>
            <p:nvSpPr>
              <p:cNvPr id="1036" name="Line 59"/>
              <p:cNvSpPr>
                <a:spLocks noChangeShapeType="1"/>
              </p:cNvSpPr>
              <p:nvPr/>
            </p:nvSpPr>
            <p:spPr bwMode="auto">
              <a:xfrm flipH="1">
                <a:off x="255" y="954"/>
                <a:ext cx="1133" cy="1"/>
              </a:xfrm>
              <a:prstGeom prst="line">
                <a:avLst/>
              </a:prstGeom>
              <a:noFill/>
              <a:ln w="9360">
                <a:solidFill>
                  <a:srgbClr val="6F89F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037" name="Line 60"/>
              <p:cNvSpPr>
                <a:spLocks noChangeShapeType="1"/>
              </p:cNvSpPr>
              <p:nvPr/>
            </p:nvSpPr>
            <p:spPr bwMode="auto">
              <a:xfrm>
                <a:off x="383" y="894"/>
                <a:ext cx="1" cy="1461"/>
              </a:xfrm>
              <a:prstGeom prst="line">
                <a:avLst/>
              </a:prstGeom>
              <a:noFill/>
              <a:ln w="9360">
                <a:solidFill>
                  <a:srgbClr val="6F89F7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pt-BR"/>
              </a:p>
            </p:txBody>
          </p:sp>
          <p:sp>
            <p:nvSpPr>
              <p:cNvPr id="1038" name="AutoShape 61"/>
              <p:cNvSpPr>
                <a:spLocks noChangeArrowheads="1"/>
              </p:cNvSpPr>
              <p:nvPr/>
            </p:nvSpPr>
            <p:spPr bwMode="auto">
              <a:xfrm flipH="1">
                <a:off x="323" y="892"/>
                <a:ext cx="121" cy="122"/>
              </a:xfrm>
              <a:custGeom>
                <a:avLst/>
                <a:gdLst>
                  <a:gd name="T0" fmla="*/ 0 w 43195"/>
                  <a:gd name="T1" fmla="*/ 0 h 43200"/>
                  <a:gd name="T2" fmla="*/ 0 w 43195"/>
                  <a:gd name="T3" fmla="*/ 0 h 43200"/>
                  <a:gd name="T4" fmla="*/ 0 w 43195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43195"/>
                  <a:gd name="T10" fmla="*/ 0 h 43200"/>
                  <a:gd name="T11" fmla="*/ 43195 w 43195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lnTo>
                      <a:pt x="21114" y="5"/>
                    </a:lnTo>
                    <a:close/>
                  </a:path>
                </a:pathLst>
              </a:custGeom>
              <a:noFill/>
              <a:ln w="9360">
                <a:solidFill>
                  <a:srgbClr val="6F89F7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pt-BR"/>
              </a:p>
            </p:txBody>
          </p:sp>
        </p:grpSp>
      </p:grpSp>
      <p:sp>
        <p:nvSpPr>
          <p:cNvPr id="1027" name="Rectangle 6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-61913"/>
            <a:ext cx="7762875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 para editar o formato do texto do título</a:t>
            </a:r>
          </a:p>
        </p:txBody>
      </p:sp>
      <p:sp>
        <p:nvSpPr>
          <p:cNvPr id="1028" name="Rectangle 6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62875" cy="441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 para editar o formato do texto da estrutura de tópicos</a:t>
            </a:r>
          </a:p>
          <a:p>
            <a:pPr lvl="1"/>
            <a:r>
              <a:rPr lang="en-GB" smtClean="0"/>
              <a:t>2º Nível da estrutura de tópicos</a:t>
            </a:r>
          </a:p>
          <a:p>
            <a:pPr lvl="2"/>
            <a:r>
              <a:rPr lang="en-GB" smtClean="0"/>
              <a:t>3º Nível da estrutura de tópicos</a:t>
            </a:r>
          </a:p>
          <a:p>
            <a:pPr lvl="3"/>
            <a:r>
              <a:rPr lang="en-GB" smtClean="0"/>
              <a:t>4º Nível da estrutura de tópicos</a:t>
            </a:r>
          </a:p>
          <a:p>
            <a:pPr lvl="4"/>
            <a:r>
              <a:rPr lang="en-GB" smtClean="0"/>
              <a:t>5º Nível da estrutura de tópicos</a:t>
            </a:r>
          </a:p>
          <a:p>
            <a:pPr lvl="4"/>
            <a:r>
              <a:rPr lang="en-GB" smtClean="0"/>
              <a:t>6º Nível da estrutura de tópicos</a:t>
            </a:r>
          </a:p>
          <a:p>
            <a:pPr lvl="4"/>
            <a:r>
              <a:rPr lang="en-GB" smtClean="0"/>
              <a:t>7º Nível da estrutura de tópicos</a:t>
            </a:r>
          </a:p>
          <a:p>
            <a:pPr lvl="4"/>
            <a:r>
              <a:rPr lang="en-GB" smtClean="0"/>
              <a:t>8º Nível da estrutura de tópicos</a:t>
            </a:r>
          </a:p>
          <a:p>
            <a:pPr lvl="4"/>
            <a:r>
              <a:rPr lang="en-GB" smtClean="0"/>
              <a:t>9º Nível da estrutura de tópicos</a:t>
            </a:r>
          </a:p>
        </p:txBody>
      </p:sp>
      <p:sp>
        <p:nvSpPr>
          <p:cNvPr id="1029" name="Text Box 64"/>
          <p:cNvSpPr txBox="1">
            <a:spLocks noChangeArrowheads="1"/>
          </p:cNvSpPr>
          <p:nvPr/>
        </p:nvSpPr>
        <p:spPr bwMode="auto">
          <a:xfrm>
            <a:off x="685800" y="6245225"/>
            <a:ext cx="1905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30" name="Text Box 65"/>
          <p:cNvSpPr txBox="1">
            <a:spLocks noChangeArrowheads="1"/>
          </p:cNvSpPr>
          <p:nvPr/>
        </p:nvSpPr>
        <p:spPr bwMode="auto">
          <a:xfrm>
            <a:off x="3124200" y="6245225"/>
            <a:ext cx="2895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90" name="Rectangle 66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895475" cy="447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40458C"/>
                </a:solidFill>
                <a:latin typeface="+mn-lt"/>
                <a:ea typeface="+mn-ea"/>
                <a:cs typeface="Lucida Sans Unicode" pitchFamily="32" charset="0"/>
              </a:defRPr>
            </a:lvl1pPr>
          </a:lstStyle>
          <a:p>
            <a:pPr>
              <a:defRPr/>
            </a:pPr>
            <a:fld id="{10B5FC38-EDA9-455F-AF12-A9C5739FD3A2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449263" rtl="0" eaLnBrk="0" fontAlgn="base" hangingPunct="0">
        <a:lnSpc>
          <a:spcPct val="10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660066"/>
          </a:solidFill>
          <a:latin typeface="+mj-lt"/>
          <a:ea typeface="Lucida Sans Unicode" pitchFamily="34" charset="0"/>
          <a:cs typeface="+mj-cs"/>
        </a:defRPr>
      </a:lvl1pPr>
      <a:lvl2pPr algn="l" defTabSz="449263" rtl="0" eaLnBrk="0" fontAlgn="base" hangingPunct="0">
        <a:lnSpc>
          <a:spcPct val="10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660066"/>
          </a:solidFill>
          <a:latin typeface="Tahoma" pitchFamily="32" charset="0"/>
          <a:ea typeface="Lucida Sans Unicode" pitchFamily="34" charset="0"/>
          <a:cs typeface="Lucida Sans Unicode" pitchFamily="32" charset="0"/>
        </a:defRPr>
      </a:lvl2pPr>
      <a:lvl3pPr algn="l" defTabSz="449263" rtl="0" eaLnBrk="0" fontAlgn="base" hangingPunct="0">
        <a:lnSpc>
          <a:spcPct val="10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660066"/>
          </a:solidFill>
          <a:latin typeface="Tahoma" pitchFamily="32" charset="0"/>
          <a:ea typeface="Lucida Sans Unicode" pitchFamily="34" charset="0"/>
          <a:cs typeface="Lucida Sans Unicode" pitchFamily="32" charset="0"/>
        </a:defRPr>
      </a:lvl3pPr>
      <a:lvl4pPr algn="l" defTabSz="449263" rtl="0" eaLnBrk="0" fontAlgn="base" hangingPunct="0">
        <a:lnSpc>
          <a:spcPct val="10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660066"/>
          </a:solidFill>
          <a:latin typeface="Tahoma" pitchFamily="32" charset="0"/>
          <a:ea typeface="Lucida Sans Unicode" pitchFamily="34" charset="0"/>
          <a:cs typeface="Lucida Sans Unicode" pitchFamily="32" charset="0"/>
        </a:defRPr>
      </a:lvl4pPr>
      <a:lvl5pPr algn="l" defTabSz="449263" rtl="0" eaLnBrk="0" fontAlgn="base" hangingPunct="0">
        <a:lnSpc>
          <a:spcPct val="10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660066"/>
          </a:solidFill>
          <a:latin typeface="Tahoma" pitchFamily="32" charset="0"/>
          <a:ea typeface="Lucida Sans Unicode" pitchFamily="34" charset="0"/>
          <a:cs typeface="Lucida Sans Unicode" pitchFamily="32" charset="0"/>
        </a:defRPr>
      </a:lvl5pPr>
      <a:lvl6pPr marL="2514600" indent="-228600" algn="l" defTabSz="449263" rtl="0" eaLnBrk="0" fontAlgn="base" hangingPunct="0">
        <a:lnSpc>
          <a:spcPct val="10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660066"/>
          </a:solidFill>
          <a:latin typeface="Tahoma" pitchFamily="32" charset="0"/>
          <a:cs typeface="Lucida Sans Unicode" pitchFamily="32" charset="0"/>
        </a:defRPr>
      </a:lvl6pPr>
      <a:lvl7pPr marL="2971800" indent="-228600" algn="l" defTabSz="449263" rtl="0" eaLnBrk="0" fontAlgn="base" hangingPunct="0">
        <a:lnSpc>
          <a:spcPct val="10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660066"/>
          </a:solidFill>
          <a:latin typeface="Tahoma" pitchFamily="32" charset="0"/>
          <a:cs typeface="Lucida Sans Unicode" pitchFamily="32" charset="0"/>
        </a:defRPr>
      </a:lvl7pPr>
      <a:lvl8pPr marL="3429000" indent="-228600" algn="l" defTabSz="449263" rtl="0" eaLnBrk="0" fontAlgn="base" hangingPunct="0">
        <a:lnSpc>
          <a:spcPct val="10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660066"/>
          </a:solidFill>
          <a:latin typeface="Tahoma" pitchFamily="32" charset="0"/>
          <a:cs typeface="Lucida Sans Unicode" pitchFamily="32" charset="0"/>
        </a:defRPr>
      </a:lvl8pPr>
      <a:lvl9pPr marL="3886200" indent="-228600" algn="l" defTabSz="449263" rtl="0" eaLnBrk="0" fontAlgn="base" hangingPunct="0">
        <a:lnSpc>
          <a:spcPct val="10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660066"/>
          </a:solidFill>
          <a:latin typeface="Tahoma" pitchFamily="32" charset="0"/>
          <a:cs typeface="Lucida Sans Unicode" pitchFamily="32" charset="0"/>
        </a:defRPr>
      </a:lvl9pPr>
    </p:titleStyle>
    <p:bodyStyle>
      <a:lvl1pPr marL="342900" indent="-342900" algn="l" defTabSz="449263" rtl="0" eaLnBrk="0" fontAlgn="base" hangingPunct="0">
        <a:lnSpc>
          <a:spcPct val="105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40458C"/>
          </a:solidFill>
          <a:latin typeface="+mn-lt"/>
          <a:ea typeface="Lucida Sans Unicode" pitchFamily="34" charset="0"/>
          <a:cs typeface="+mn-cs"/>
        </a:defRPr>
      </a:lvl1pPr>
      <a:lvl2pPr marL="742950" indent="-285750" algn="l" defTabSz="449263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40458C"/>
          </a:solidFill>
          <a:latin typeface="+mn-lt"/>
          <a:ea typeface="Lucida Sans Unicode" pitchFamily="34" charset="0"/>
          <a:cs typeface="+mn-cs"/>
        </a:defRPr>
      </a:lvl2pPr>
      <a:lvl3pPr marL="1143000" indent="-228600" algn="l" defTabSz="449263" rtl="0" eaLnBrk="0" fontAlgn="base" hangingPunct="0">
        <a:lnSpc>
          <a:spcPct val="105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40458C"/>
          </a:solidFill>
          <a:latin typeface="+mn-lt"/>
          <a:ea typeface="Lucida Sans Unicode" pitchFamily="34" charset="0"/>
          <a:cs typeface="+mn-cs"/>
        </a:defRPr>
      </a:lvl3pPr>
      <a:lvl4pPr marL="1600200" indent="-228600" algn="l" defTabSz="449263" rtl="0" eaLnBrk="0" fontAlgn="base" hangingPunct="0">
        <a:lnSpc>
          <a:spcPct val="10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40458C"/>
          </a:solidFill>
          <a:latin typeface="+mn-lt"/>
          <a:ea typeface="Lucida Sans Unicode" pitchFamily="34" charset="0"/>
          <a:cs typeface="+mn-cs"/>
        </a:defRPr>
      </a:lvl4pPr>
      <a:lvl5pPr marL="2057400" indent="-228600" algn="l" defTabSz="449263" rtl="0" eaLnBrk="0" fontAlgn="base" hangingPunct="0">
        <a:lnSpc>
          <a:spcPct val="10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40458C"/>
          </a:solidFill>
          <a:latin typeface="+mn-lt"/>
          <a:ea typeface="Lucida Sans Unicode" pitchFamily="34" charset="0"/>
          <a:cs typeface="+mn-cs"/>
        </a:defRPr>
      </a:lvl5pPr>
      <a:lvl6pPr marL="2514600" indent="-228600" algn="l" defTabSz="449263" rtl="0" eaLnBrk="0" fontAlgn="base" hangingPunct="0">
        <a:lnSpc>
          <a:spcPct val="10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40458C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lnSpc>
          <a:spcPct val="10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40458C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lnSpc>
          <a:spcPct val="10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40458C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lnSpc>
          <a:spcPct val="105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40458C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hyperlink" Target="http://www.mutua.com.br/principal.php?PT_CON_ID=7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hyperlink" Target="http://www.mutua.com.br/principal.php?PT_CON_ID=6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863"/>
            <a:ext cx="91440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Espaço Reservado para Número de Slide 4"/>
          <p:cNvSpPr>
            <a:spLocks noGrp="1"/>
          </p:cNvSpPr>
          <p:nvPr>
            <p:ph type="sldNum" sz="quarter" idx="10"/>
          </p:nvPr>
        </p:nvSpPr>
        <p:spPr>
          <a:xfrm>
            <a:off x="7096125" y="6410325"/>
            <a:ext cx="1895475" cy="44767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  </a:t>
            </a:r>
            <a:fld id="{05ED70E8-FAB3-43AF-B2C2-8CE9A5E10C9F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  <p:pic>
        <p:nvPicPr>
          <p:cNvPr id="205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81" y="503692"/>
            <a:ext cx="3987800" cy="971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6456185"/>
            <a:ext cx="8890000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1800" b="1" dirty="0" smtClean="0">
                <a:solidFill>
                  <a:schemeClr val="tx1"/>
                </a:solidFill>
                <a:latin typeface="Gill Sans MT" pitchFamily="32" charset="0"/>
                <a:ea typeface="+mn-ea"/>
                <a:cs typeface="Lucida Sans Unicode" pitchFamily="32" charset="0"/>
              </a:rPr>
              <a:t>Supervisor Mario </a:t>
            </a:r>
            <a:r>
              <a:rPr lang="pt-BR" sz="1800" b="1" dirty="0" err="1" smtClean="0">
                <a:solidFill>
                  <a:schemeClr val="tx1"/>
                </a:solidFill>
                <a:latin typeface="Gill Sans MT" pitchFamily="32" charset="0"/>
                <a:ea typeface="+mn-ea"/>
                <a:cs typeface="Lucida Sans Unicode" pitchFamily="32" charset="0"/>
              </a:rPr>
              <a:t>Ohzeki</a:t>
            </a:r>
            <a:r>
              <a:rPr lang="pt-BR" sz="1800" b="1" dirty="0" smtClean="0">
                <a:solidFill>
                  <a:schemeClr val="tx1"/>
                </a:solidFill>
                <a:latin typeface="Gill Sans MT" pitchFamily="32" charset="0"/>
                <a:ea typeface="+mn-ea"/>
                <a:cs typeface="Lucida Sans Unicode" pitchFamily="32" charset="0"/>
              </a:rPr>
              <a:t> – 29/08/2015</a:t>
            </a:r>
            <a:endParaRPr lang="pt-BR" sz="1000" b="1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 MT" pitchFamily="32" charset="0"/>
              <a:ea typeface="+mn-ea"/>
              <a:cs typeface="Lucida Sans Unicode" pitchFamily="32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52400" y="2196326"/>
            <a:ext cx="8890000" cy="155645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4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2" charset="0"/>
                <a:ea typeface="+mn-ea"/>
                <a:cs typeface="Lucida Sans Unicode" pitchFamily="32" charset="0"/>
              </a:rPr>
              <a:t>CONHECENDO 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2" charset="0"/>
                <a:ea typeface="+mn-ea"/>
                <a:cs typeface="Lucida Sans Unicode" pitchFamily="32" charset="0"/>
              </a:rPr>
              <a:t>A NOSSA MÚTUA - SP </a:t>
            </a:r>
            <a:r>
              <a:rPr lang="pt-BR" sz="4000" b="1" dirty="0" smtClean="0">
                <a:solidFill>
                  <a:srgbClr val="C00000"/>
                </a:solidFill>
                <a:latin typeface="Gill Sans MT" pitchFamily="32" charset="0"/>
                <a:ea typeface="+mn-ea"/>
                <a:cs typeface="Lucida Sans Unicode" pitchFamily="32" charset="0"/>
              </a:rPr>
              <a:t>   </a:t>
            </a:r>
            <a:r>
              <a:rPr lang="pt-BR" sz="3600" b="1" dirty="0" smtClean="0">
                <a:solidFill>
                  <a:srgbClr val="C00000"/>
                </a:solidFill>
                <a:latin typeface="Gill Sans MT" pitchFamily="32" charset="0"/>
                <a:ea typeface="+mn-ea"/>
                <a:cs typeface="Lucida Sans Unicode" pitchFamily="32" charset="0"/>
              </a:rPr>
              <a:t>  </a:t>
            </a:r>
          </a:p>
          <a:p>
            <a:pPr algn="l"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pt-BR" sz="1000" b="1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 MT" pitchFamily="32" charset="0"/>
              <a:ea typeface="+mn-ea"/>
              <a:cs typeface="Lucida Sans Unicode" pitchFamily="32" charset="0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279400" y="4265442"/>
            <a:ext cx="8585200" cy="12025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3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2" charset="0"/>
                <a:ea typeface="+mn-ea"/>
                <a:cs typeface="Lucida Sans Unicode" pitchFamily="32" charset="0"/>
              </a:rPr>
              <a:t>O Braço Social e Assistencial do </a:t>
            </a:r>
            <a:r>
              <a:rPr lang="pt-B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2" charset="0"/>
                <a:ea typeface="+mn-ea"/>
                <a:cs typeface="Lucida Sans Unicode" pitchFamily="32" charset="0"/>
              </a:rPr>
              <a:t>Sistema </a:t>
            </a:r>
            <a:r>
              <a:rPr lang="pt-B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2" charset="0"/>
                <a:ea typeface="+mn-ea"/>
                <a:cs typeface="Lucida Sans Unicode" pitchFamily="32" charset="0"/>
              </a:rPr>
              <a:t>CONFEA </a:t>
            </a:r>
            <a:r>
              <a:rPr lang="pt-B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2" charset="0"/>
                <a:ea typeface="+mn-ea"/>
                <a:cs typeface="Lucida Sans Unicode" pitchFamily="32" charset="0"/>
              </a:rPr>
              <a:t>/ </a:t>
            </a:r>
            <a:r>
              <a:rPr lang="pt-B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2" charset="0"/>
                <a:ea typeface="+mn-ea"/>
                <a:cs typeface="Lucida Sans Unicode" pitchFamily="32" charset="0"/>
              </a:rPr>
              <a:t>CREA</a:t>
            </a:r>
            <a:endParaRPr lang="pt-BR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2" charset="0"/>
              <a:ea typeface="+mn-ea"/>
              <a:cs typeface="Lucida Sans Unicode" pitchFamily="32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698" y="325892"/>
            <a:ext cx="2514601" cy="971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119258"/>
      </p:ext>
    </p:extLst>
  </p:cSld>
  <p:clrMapOvr>
    <a:masterClrMapping/>
  </p:clrMapOvr>
  <p:transition spd="med" advTm="378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Espaço Reservado para Número de Slide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36C65C-46A6-44B7-9792-7B392435B79C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3213101" y="1810333"/>
            <a:ext cx="5638800" cy="4022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Previdência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</a:t>
            </a:r>
            <a:r>
              <a:rPr lang="en-GB" sz="2000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Complementar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- </a:t>
            </a:r>
            <a:r>
              <a:rPr lang="en-GB" sz="2000" b="1" dirty="0" smtClean="0">
                <a:solidFill>
                  <a:srgbClr val="C00000"/>
                </a:solidFill>
                <a:ea typeface="+mn-ea"/>
              </a:rPr>
              <a:t>Banco do </a:t>
            </a:r>
            <a:r>
              <a:rPr lang="en-GB" sz="2000" b="1" dirty="0" err="1" smtClean="0">
                <a:solidFill>
                  <a:srgbClr val="C00000"/>
                </a:solidFill>
                <a:ea typeface="+mn-ea"/>
              </a:rPr>
              <a:t>Brasil</a:t>
            </a:r>
            <a:r>
              <a:rPr lang="en-GB" sz="2000" b="1" dirty="0" smtClean="0">
                <a:solidFill>
                  <a:srgbClr val="C00000"/>
                </a:solidFill>
                <a:ea typeface="+mn-ea"/>
              </a:rPr>
              <a:t> </a:t>
            </a:r>
            <a:endParaRPr lang="en-GB" sz="2000" b="1" dirty="0">
              <a:solidFill>
                <a:srgbClr val="C00000"/>
              </a:solidFill>
              <a:ea typeface="+mn-ea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396875" y="482600"/>
            <a:ext cx="8351838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l">
              <a:lnSpc>
                <a:spcPct val="100000"/>
              </a:lnSpc>
              <a:spcBef>
                <a:spcPts val="1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CONVÊNIOS - TODOS OS SÓCIOS</a:t>
            </a:r>
            <a:endParaRPr lang="en-GB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3225801" y="4601973"/>
            <a:ext cx="5522912" cy="10178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just">
              <a:lnSpc>
                <a:spcPct val="100000"/>
              </a:lnSpc>
              <a:spcBef>
                <a:spcPts val="1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Agências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 de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turismo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,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comércio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 e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serviços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,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drogarias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,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escolas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 e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institutos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,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pousadas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,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hotéis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,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restaurantes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,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táxis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,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lazer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 e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afins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.</a:t>
            </a: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396875" y="1810987"/>
            <a:ext cx="2601913" cy="40163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ea typeface="+mn-ea"/>
              </a:rPr>
              <a:t>TECNOPREV</a:t>
            </a:r>
          </a:p>
        </p:txBody>
      </p:sp>
      <p:sp>
        <p:nvSpPr>
          <p:cNvPr id="24" name="Text Box 2"/>
          <p:cNvSpPr txBox="1">
            <a:spLocks noChangeArrowheads="1"/>
          </p:cNvSpPr>
          <p:nvPr/>
        </p:nvSpPr>
        <p:spPr bwMode="auto">
          <a:xfrm>
            <a:off x="295275" y="4887484"/>
            <a:ext cx="2613025" cy="40322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ea typeface="+mn-ea"/>
              </a:rPr>
              <a:t>OUTROS </a:t>
            </a: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393700" y="3233736"/>
            <a:ext cx="2605088" cy="401638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ea typeface="+mn-ea"/>
              </a:rPr>
              <a:t>SAÚDE MÚTUA</a:t>
            </a: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3326607" y="3223418"/>
            <a:ext cx="5525294" cy="401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just">
              <a:lnSpc>
                <a:spcPct val="100000"/>
              </a:lnSpc>
              <a:spcBef>
                <a:spcPts val="1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 err="1">
                <a:solidFill>
                  <a:srgbClr val="C00000"/>
                </a:solidFill>
                <a:ea typeface="+mn-ea"/>
              </a:rPr>
              <a:t>Qualicorp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Soluções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em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Saúde</a:t>
            </a:r>
            <a:endParaRPr lang="en-GB" sz="2000" b="1" dirty="0">
              <a:solidFill>
                <a:schemeClr val="accent2">
                  <a:lumMod val="75000"/>
                </a:schemeClr>
              </a:solidFill>
              <a:ea typeface="+mn-ea"/>
            </a:endParaRPr>
          </a:p>
        </p:txBody>
      </p:sp>
    </p:spTree>
  </p:cSld>
  <p:clrMapOvr>
    <a:masterClrMapping/>
  </p:clrMapOvr>
  <p:transition spd="med" advTm="1968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Espaço Reservado para Número de Slid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1AFB159-8AAD-4600-AE8F-CB2CA1759461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76200" y="2859881"/>
            <a:ext cx="8991599" cy="31415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Lucida Sans Unicode" pitchFamily="32" charset="0"/>
              </a:rPr>
              <a:t>MÚTUA / SP </a:t>
            </a:r>
          </a:p>
          <a:p>
            <a:pPr algn="l">
              <a:lnSpc>
                <a:spcPct val="100000"/>
              </a:lnSpc>
              <a:spcBef>
                <a:spcPts val="1200"/>
              </a:spcBef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ea typeface="+mn-ea"/>
                <a:cs typeface="Lucida Sans Unicode" pitchFamily="32" charset="0"/>
              </a:rPr>
              <a:t>			Diretor Geral     :      Eng. </a:t>
            </a:r>
            <a:r>
              <a:rPr lang="pt-BR" sz="2000" b="1" dirty="0">
                <a:solidFill>
                  <a:schemeClr val="accent2">
                    <a:lumMod val="75000"/>
                  </a:schemeClr>
                </a:solidFill>
                <a:ea typeface="+mn-ea"/>
                <a:cs typeface="Lucida Sans Unicode" pitchFamily="32" charset="0"/>
              </a:rPr>
              <a:t> </a:t>
            </a:r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ea typeface="+mn-ea"/>
                <a:cs typeface="Lucida Sans Unicode" pitchFamily="32" charset="0"/>
              </a:rPr>
              <a:t>Agrônomo Pedro </a:t>
            </a:r>
            <a:r>
              <a:rPr lang="pt-BR" sz="2000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  <a:cs typeface="Lucida Sans Unicode" pitchFamily="32" charset="0"/>
              </a:rPr>
              <a:t>Shigueru</a:t>
            </a:r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ea typeface="+mn-ea"/>
                <a:cs typeface="Lucida Sans Unicode" pitchFamily="32" charset="0"/>
              </a:rPr>
              <a:t> Katayama</a:t>
            </a:r>
          </a:p>
          <a:p>
            <a: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pt-BR" sz="2000" b="1" dirty="0" smtClean="0">
              <a:solidFill>
                <a:schemeClr val="accent2">
                  <a:lumMod val="75000"/>
                </a:schemeClr>
              </a:solidFill>
              <a:ea typeface="+mn-ea"/>
              <a:cs typeface="Lucida Sans Unicode" pitchFamily="32" charset="0"/>
            </a:endParaRPr>
          </a:p>
          <a:p>
            <a:pPr algn="l"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ea typeface="+mn-ea"/>
                <a:cs typeface="Lucida Sans Unicode" pitchFamily="32" charset="0"/>
              </a:rPr>
              <a:t>			Diretor </a:t>
            </a:r>
            <a:r>
              <a:rPr lang="pt-BR" sz="2000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  <a:cs typeface="Lucida Sans Unicode" pitchFamily="32" charset="0"/>
              </a:rPr>
              <a:t>Adm</a:t>
            </a:r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ea typeface="+mn-ea"/>
                <a:cs typeface="Lucida Sans Unicode" pitchFamily="32" charset="0"/>
              </a:rPr>
              <a:t>.      :      Eng. Agrônomo Aldo Leopoldo Rossetto Filho</a:t>
            </a:r>
          </a:p>
          <a:p>
            <a:pPr algn="l"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ea typeface="+mn-ea"/>
                <a:cs typeface="Lucida Sans Unicode" pitchFamily="32" charset="0"/>
              </a:rPr>
              <a:t>                                   </a:t>
            </a:r>
          </a:p>
          <a:p>
            <a:pPr algn="l"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ea typeface="+mn-ea"/>
                <a:cs typeface="Lucida Sans Unicode" pitchFamily="32" charset="0"/>
              </a:rPr>
              <a:t>			Diretor </a:t>
            </a:r>
            <a:r>
              <a:rPr lang="pt-BR" sz="2000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  <a:cs typeface="Lucida Sans Unicode" pitchFamily="32" charset="0"/>
              </a:rPr>
              <a:t>Finan</a:t>
            </a:r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ea typeface="+mn-ea"/>
                <a:cs typeface="Lucida Sans Unicode" pitchFamily="32" charset="0"/>
              </a:rPr>
              <a:t>.     :      Eng. Civil Egydio </a:t>
            </a:r>
            <a:r>
              <a:rPr lang="pt-BR" sz="2000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  <a:cs typeface="Lucida Sans Unicode" pitchFamily="32" charset="0"/>
              </a:rPr>
              <a:t>Angerami</a:t>
            </a:r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ea typeface="+mn-ea"/>
                <a:cs typeface="Lucida Sans Unicode" pitchFamily="32" charset="0"/>
              </a:rPr>
              <a:t> Filho </a:t>
            </a:r>
          </a:p>
          <a:p>
            <a:pPr algn="l"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pt-BR" sz="2000" b="1" dirty="0">
              <a:solidFill>
                <a:schemeClr val="accent2">
                  <a:lumMod val="75000"/>
                </a:schemeClr>
              </a:solidFill>
              <a:ea typeface="+mn-ea"/>
              <a:cs typeface="Lucida Sans Unicode" pitchFamily="32" charset="0"/>
            </a:endParaRPr>
          </a:p>
          <a:p>
            <a:pPr algn="l"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2000" b="1" dirty="0" smtClean="0">
                <a:solidFill>
                  <a:schemeClr val="accent2">
                    <a:lumMod val="75000"/>
                  </a:schemeClr>
                </a:solidFill>
                <a:ea typeface="+mn-ea"/>
                <a:cs typeface="Lucida Sans Unicode" pitchFamily="32" charset="0"/>
              </a:rPr>
              <a:t>	             Supervisor          :      Administrador Mario </a:t>
            </a:r>
            <a:r>
              <a:rPr lang="pt-BR" sz="2000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  <a:cs typeface="Lucida Sans Unicode" pitchFamily="32" charset="0"/>
              </a:rPr>
              <a:t>Ohzeki</a:t>
            </a:r>
            <a:endParaRPr lang="pt-BR" sz="2000" b="1" dirty="0" smtClean="0">
              <a:solidFill>
                <a:schemeClr val="accent2">
                  <a:lumMod val="75000"/>
                </a:schemeClr>
              </a:solidFill>
              <a:ea typeface="+mn-ea"/>
              <a:cs typeface="Lucida Sans Unicode" pitchFamily="32" charset="0"/>
            </a:endParaRPr>
          </a:p>
          <a:p>
            <a:pPr algn="l"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pt-BR" sz="2000" b="1" dirty="0" smtClean="0">
              <a:solidFill>
                <a:schemeClr val="accent2">
                  <a:lumMod val="75000"/>
                </a:schemeClr>
              </a:solidFill>
              <a:ea typeface="+mn-ea"/>
              <a:cs typeface="Lucida Sans Unicode" pitchFamily="32" charset="0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56360" y="6095999"/>
            <a:ext cx="8835240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1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Lucida Sans Unicode" pitchFamily="32" charset="0"/>
              </a:rPr>
              <a:t>0800 770 5558     site:  www.mutuasp.com.br  /  e-mail : mutua-sp@mutua.com.br</a:t>
            </a:r>
            <a:endParaRPr lang="pt-BR" sz="1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ea typeface="+mn-ea"/>
              <a:cs typeface="Lucida Sans Unicode" pitchFamily="32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799383" y="512763"/>
            <a:ext cx="7392834" cy="24951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Lucida Sans Unicode" pitchFamily="32" charset="0"/>
              </a:rPr>
              <a:t>MUITO OBRIGADO </a:t>
            </a:r>
          </a:p>
          <a:p>
            <a: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pt-BR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Lucida Sans Unicode" pitchFamily="32" charset="0"/>
            </a:endParaRPr>
          </a:p>
          <a:p>
            <a: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Lucida Sans Unicode" pitchFamily="32" charset="0"/>
              </a:rPr>
              <a:t>PELA PRESENÇA</a:t>
            </a:r>
          </a:p>
          <a:p>
            <a: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pt-BR" b="1" dirty="0" smtClean="0">
              <a:solidFill>
                <a:schemeClr val="accent6"/>
              </a:solidFill>
              <a:ea typeface="+mn-ea"/>
              <a:cs typeface="Lucida Sans Unicode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534299"/>
      </p:ext>
    </p:extLst>
  </p:cSld>
  <p:clrMapOvr>
    <a:masterClrMapping/>
  </p:clrMapOvr>
  <p:transition spd="med" advTm="1907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Espaço Reservado para Número de Slide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1E5157-6DAA-4C11-ACAC-30BA967E0925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254000" y="0"/>
            <a:ext cx="8623300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	</a:t>
            </a:r>
            <a:r>
              <a:rPr lang="en-GB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APRESENTAÇÃO :   MÚTUA </a:t>
            </a:r>
            <a:endParaRPr lang="en-GB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526802" y="463846"/>
            <a:ext cx="8464797" cy="304916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 É </a:t>
            </a:r>
            <a:r>
              <a:rPr lang="en-GB" b="1" dirty="0" err="1" smtClean="0">
                <a:solidFill>
                  <a:srgbClr val="000099"/>
                </a:solidFill>
                <a:ea typeface="Tahoma" pitchFamily="34" charset="0"/>
                <a:cs typeface="Tahoma" pitchFamily="34" charset="0"/>
              </a:rPr>
              <a:t>uma</a:t>
            </a:r>
            <a:r>
              <a:rPr lang="en-GB" b="1" dirty="0" smtClean="0">
                <a:solidFill>
                  <a:srgbClr val="000099"/>
                </a:solidFill>
                <a:ea typeface="Tahoma" pitchFamily="34" charset="0"/>
                <a:cs typeface="Tahoma" pitchFamily="34" charset="0"/>
              </a:rPr>
              <a:t> </a:t>
            </a:r>
            <a:r>
              <a:rPr lang="en-GB" b="1" dirty="0" err="1">
                <a:solidFill>
                  <a:srgbClr val="000099"/>
                </a:solidFill>
                <a:ea typeface="Tahoma" pitchFamily="34" charset="0"/>
                <a:cs typeface="Tahoma" pitchFamily="34" charset="0"/>
              </a:rPr>
              <a:t>sociedade</a:t>
            </a:r>
            <a:r>
              <a:rPr lang="en-GB" b="1" dirty="0">
                <a:solidFill>
                  <a:srgbClr val="000099"/>
                </a:solidFill>
                <a:ea typeface="Tahoma" pitchFamily="34" charset="0"/>
                <a:cs typeface="Tahoma" pitchFamily="34" charset="0"/>
              </a:rPr>
              <a:t> Civil </a:t>
            </a:r>
            <a:r>
              <a:rPr lang="en-GB" b="1" dirty="0" err="1">
                <a:solidFill>
                  <a:srgbClr val="000099"/>
                </a:solidFill>
                <a:ea typeface="Tahoma" pitchFamily="34" charset="0"/>
                <a:cs typeface="Tahoma" pitchFamily="34" charset="0"/>
              </a:rPr>
              <a:t>sem</a:t>
            </a:r>
            <a:r>
              <a:rPr lang="en-GB" b="1" dirty="0">
                <a:solidFill>
                  <a:srgbClr val="000099"/>
                </a:solidFill>
                <a:ea typeface="Tahoma" pitchFamily="34" charset="0"/>
                <a:cs typeface="Tahoma" pitchFamily="34" charset="0"/>
              </a:rPr>
              <a:t> fins </a:t>
            </a:r>
            <a:r>
              <a:rPr lang="en-GB" b="1" dirty="0" err="1">
                <a:solidFill>
                  <a:srgbClr val="000099"/>
                </a:solidFill>
                <a:ea typeface="Tahoma" pitchFamily="34" charset="0"/>
                <a:cs typeface="Tahoma" pitchFamily="34" charset="0"/>
              </a:rPr>
              <a:t>lucrativos</a:t>
            </a:r>
            <a:r>
              <a:rPr lang="en-GB" b="1" dirty="0">
                <a:solidFill>
                  <a:srgbClr val="000099"/>
                </a:solidFill>
                <a:ea typeface="Tahoma" pitchFamily="34" charset="0"/>
                <a:cs typeface="Tahoma" pitchFamily="34" charset="0"/>
              </a:rPr>
              <a:t>, </a:t>
            </a:r>
            <a:r>
              <a:rPr lang="en-GB" b="1" dirty="0" err="1">
                <a:solidFill>
                  <a:srgbClr val="000099"/>
                </a:solidFill>
                <a:ea typeface="Tahoma" pitchFamily="34" charset="0"/>
                <a:cs typeface="Tahoma" pitchFamily="34" charset="0"/>
              </a:rPr>
              <a:t>instituída</a:t>
            </a:r>
            <a:r>
              <a:rPr lang="en-GB" b="1" dirty="0">
                <a:solidFill>
                  <a:srgbClr val="000099"/>
                </a:solidFill>
                <a:ea typeface="Tahoma" pitchFamily="34" charset="0"/>
                <a:cs typeface="Tahoma" pitchFamily="34" charset="0"/>
              </a:rPr>
              <a:t> pela Lei Federal </a:t>
            </a:r>
            <a:r>
              <a:rPr lang="en-GB" b="1" dirty="0" smtClean="0">
                <a:solidFill>
                  <a:srgbClr val="000099"/>
                </a:solidFill>
                <a:ea typeface="Tahoma" pitchFamily="34" charset="0"/>
                <a:cs typeface="Tahoma" pitchFamily="34" charset="0"/>
              </a:rPr>
              <a:t>6.496, de 07/12/77 </a:t>
            </a:r>
            <a:r>
              <a:rPr lang="en-GB" b="1" dirty="0">
                <a:solidFill>
                  <a:srgbClr val="000099"/>
                </a:solidFill>
                <a:ea typeface="Tahoma" pitchFamily="34" charset="0"/>
                <a:cs typeface="Tahoma" pitchFamily="34" charset="0"/>
              </a:rPr>
              <a:t>e</a:t>
            </a:r>
            <a:r>
              <a:rPr lang="en-GB" b="1" dirty="0">
                <a:solidFill>
                  <a:srgbClr val="000099"/>
                </a:solidFill>
              </a:rPr>
              <a:t> </a:t>
            </a:r>
            <a:r>
              <a:rPr lang="en-GB" b="1" dirty="0" err="1">
                <a:solidFill>
                  <a:srgbClr val="000099"/>
                </a:solidFill>
              </a:rPr>
              <a:t>Resolução</a:t>
            </a:r>
            <a:r>
              <a:rPr lang="en-GB" b="1" dirty="0">
                <a:solidFill>
                  <a:srgbClr val="000099"/>
                </a:solidFill>
              </a:rPr>
              <a:t>  CONFEA nº 252, de 17/12/77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GB" b="1" dirty="0" smtClean="0">
              <a:solidFill>
                <a:schemeClr val="accent2">
                  <a:lumMod val="75000"/>
                </a:schemeClr>
              </a:solidFill>
              <a:ea typeface="+mn-ea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 MISSÃO :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Atuar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como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Entidade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Assistencial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do SISTEMA CONFEA / CREA e MÚTUA,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prestando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benefícios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diferenciados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que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propiciem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melhor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Qualidade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de Vida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aos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Mutualistas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.</a:t>
            </a:r>
            <a:endParaRPr lang="en-GB" b="1" dirty="0">
              <a:solidFill>
                <a:schemeClr val="accent2">
                  <a:lumMod val="75000"/>
                </a:schemeClr>
              </a:solidFill>
              <a:ea typeface="+mn-ea"/>
            </a:endParaRPr>
          </a:p>
        </p:txBody>
      </p:sp>
      <p:pic>
        <p:nvPicPr>
          <p:cNvPr id="8" name="Imagem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39" y="3652597"/>
            <a:ext cx="4910137" cy="2795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aixaDeTexto 10"/>
          <p:cNvSpPr txBox="1"/>
          <p:nvPr/>
        </p:nvSpPr>
        <p:spPr>
          <a:xfrm>
            <a:off x="5667374" y="4080910"/>
            <a:ext cx="332422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b="1" dirty="0">
                <a:solidFill>
                  <a:schemeClr val="tx1"/>
                </a:solidFill>
              </a:rPr>
              <a:t>Sessão Solene de Assinatura da Lei 6.496/77</a:t>
            </a:r>
          </a:p>
        </p:txBody>
      </p:sp>
    </p:spTree>
    <p:extLst>
      <p:ext uri="{BB962C8B-B14F-4D97-AF65-F5344CB8AC3E}">
        <p14:creationId xmlns:p14="http://schemas.microsoft.com/office/powerpoint/2010/main" val="2944359455"/>
      </p:ext>
    </p:extLst>
  </p:cSld>
  <p:clrMapOvr>
    <a:masterClrMapping/>
  </p:clrMapOvr>
  <p:transition spd="med" advTm="228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0" name="Espaço Reservado para Número de Slide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1E5157-6DAA-4C11-ACAC-30BA967E0925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260350" y="227160"/>
            <a:ext cx="8623300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spcBef>
                <a:spcPts val="1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	</a:t>
            </a:r>
            <a:r>
              <a:rPr lang="en-GB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APRESENTAÇÃO :   RECURSOS E ASSOCIATIVIDADE </a:t>
            </a:r>
            <a:endParaRPr lang="en-GB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18853" y="1396891"/>
            <a:ext cx="8464797" cy="40340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GB" sz="3200" b="1" dirty="0" smtClean="0">
                <a:solidFill>
                  <a:srgbClr val="000099"/>
                </a:solidFill>
              </a:rPr>
              <a:t> Principal </a:t>
            </a:r>
            <a:r>
              <a:rPr lang="en-GB" sz="3200" b="1" dirty="0" err="1" smtClean="0">
                <a:solidFill>
                  <a:srgbClr val="000099"/>
                </a:solidFill>
              </a:rPr>
              <a:t>fonte</a:t>
            </a:r>
            <a:r>
              <a:rPr lang="en-GB" sz="3200" b="1" dirty="0" smtClean="0">
                <a:solidFill>
                  <a:srgbClr val="000099"/>
                </a:solidFill>
              </a:rPr>
              <a:t> de </a:t>
            </a:r>
            <a:r>
              <a:rPr lang="en-GB" sz="3200" b="1" dirty="0" err="1" smtClean="0">
                <a:solidFill>
                  <a:srgbClr val="000099"/>
                </a:solidFill>
              </a:rPr>
              <a:t>Receitas</a:t>
            </a:r>
            <a:r>
              <a:rPr lang="en-GB" sz="3200" b="1" dirty="0" smtClean="0">
                <a:solidFill>
                  <a:srgbClr val="000099"/>
                </a:solidFill>
              </a:rPr>
              <a:t> </a:t>
            </a:r>
            <a:r>
              <a:rPr lang="en-GB" sz="3200" b="1" dirty="0">
                <a:solidFill>
                  <a:srgbClr val="000099"/>
                </a:solidFill>
              </a:rPr>
              <a:t>da </a:t>
            </a:r>
            <a:r>
              <a:rPr lang="en-GB" sz="3200" b="1" dirty="0" err="1" smtClean="0">
                <a:solidFill>
                  <a:srgbClr val="000099"/>
                </a:solidFill>
              </a:rPr>
              <a:t>Mútua</a:t>
            </a:r>
            <a:r>
              <a:rPr lang="en-GB" sz="3200" b="1" dirty="0" smtClean="0">
                <a:solidFill>
                  <a:srgbClr val="000099"/>
                </a:solidFill>
              </a:rPr>
              <a:t>:   </a:t>
            </a:r>
            <a:r>
              <a:rPr lang="en-GB" sz="3200" b="1" dirty="0" smtClean="0">
                <a:solidFill>
                  <a:srgbClr val="C00000"/>
                </a:solidFill>
              </a:rPr>
              <a:t>20% da </a:t>
            </a:r>
            <a:r>
              <a:rPr lang="en-GB" sz="3200" b="1" dirty="0" err="1" smtClean="0">
                <a:solidFill>
                  <a:srgbClr val="C00000"/>
                </a:solidFill>
              </a:rPr>
              <a:t>arrecadação</a:t>
            </a:r>
            <a:r>
              <a:rPr lang="en-GB" sz="3200" b="1" dirty="0" smtClean="0">
                <a:solidFill>
                  <a:srgbClr val="C00000"/>
                </a:solidFill>
              </a:rPr>
              <a:t> de ARTs ( </a:t>
            </a:r>
            <a:r>
              <a:rPr lang="en-GB" sz="3200" b="1" dirty="0" err="1" smtClean="0">
                <a:solidFill>
                  <a:srgbClr val="C00000"/>
                </a:solidFill>
              </a:rPr>
              <a:t>Anotação</a:t>
            </a:r>
            <a:r>
              <a:rPr lang="en-GB" sz="3200" b="1" dirty="0" smtClean="0">
                <a:solidFill>
                  <a:srgbClr val="C00000"/>
                </a:solidFill>
              </a:rPr>
              <a:t> de </a:t>
            </a:r>
            <a:r>
              <a:rPr lang="en-GB" sz="3200" b="1" dirty="0" err="1" smtClean="0">
                <a:solidFill>
                  <a:srgbClr val="C00000"/>
                </a:solidFill>
              </a:rPr>
              <a:t>Responsabilidade</a:t>
            </a:r>
            <a:r>
              <a:rPr lang="en-GB" sz="3200" b="1" dirty="0" smtClean="0">
                <a:solidFill>
                  <a:srgbClr val="C00000"/>
                </a:solidFill>
              </a:rPr>
              <a:t> </a:t>
            </a:r>
            <a:r>
              <a:rPr lang="en-GB" sz="3200" b="1" dirty="0" err="1" smtClean="0">
                <a:solidFill>
                  <a:srgbClr val="C00000"/>
                </a:solidFill>
              </a:rPr>
              <a:t>Técnica</a:t>
            </a:r>
            <a:r>
              <a:rPr lang="en-GB" sz="3200" b="1" dirty="0" smtClean="0">
                <a:solidFill>
                  <a:srgbClr val="C00000"/>
                </a:solidFill>
              </a:rPr>
              <a:t>) </a:t>
            </a:r>
            <a:r>
              <a:rPr lang="en-GB" sz="3200" b="1" dirty="0" err="1" smtClean="0">
                <a:solidFill>
                  <a:srgbClr val="C00000"/>
                </a:solidFill>
              </a:rPr>
              <a:t>nos</a:t>
            </a:r>
            <a:r>
              <a:rPr lang="en-GB" sz="3200" b="1" dirty="0" smtClean="0">
                <a:solidFill>
                  <a:srgbClr val="C00000"/>
                </a:solidFill>
              </a:rPr>
              <a:t> </a:t>
            </a:r>
            <a:r>
              <a:rPr lang="en-GB" sz="3200" b="1" dirty="0" err="1" smtClean="0">
                <a:solidFill>
                  <a:srgbClr val="C00000"/>
                </a:solidFill>
              </a:rPr>
              <a:t>Estados</a:t>
            </a:r>
            <a:r>
              <a:rPr lang="en-GB" sz="3200" b="1" dirty="0" smtClean="0">
                <a:solidFill>
                  <a:srgbClr val="C00000"/>
                </a:solidFill>
              </a:rPr>
              <a:t> </a:t>
            </a:r>
          </a:p>
          <a:p>
            <a:pPr algn="just" eaLnBrk="1" hangingPunct="1">
              <a:lnSpc>
                <a:spcPct val="100000"/>
              </a:lnSpc>
              <a:spcBef>
                <a:spcPts val="0"/>
              </a:spcBef>
              <a:defRPr/>
            </a:pPr>
            <a:endParaRPr lang="en-GB" sz="3200" b="1" dirty="0" smtClean="0">
              <a:solidFill>
                <a:srgbClr val="155085"/>
              </a:solidFill>
            </a:endParaRPr>
          </a:p>
          <a:p>
            <a:pPr algn="just" eaLnBrk="1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GB" sz="3200" b="1" dirty="0">
                <a:solidFill>
                  <a:srgbClr val="155085"/>
                </a:solidFill>
              </a:rPr>
              <a:t> </a:t>
            </a:r>
            <a:r>
              <a:rPr lang="en-GB" sz="3200" b="1" dirty="0" err="1" smtClean="0">
                <a:solidFill>
                  <a:srgbClr val="000099"/>
                </a:solidFill>
                <a:cs typeface="Tahoma" pitchFamily="34" charset="0"/>
              </a:rPr>
              <a:t>Podem</a:t>
            </a:r>
            <a:r>
              <a:rPr lang="en-GB" sz="3200" b="1" dirty="0" smtClean="0">
                <a:solidFill>
                  <a:srgbClr val="000099"/>
                </a:solidFill>
                <a:cs typeface="Tahoma" pitchFamily="34" charset="0"/>
              </a:rPr>
              <a:t> </a:t>
            </a:r>
            <a:r>
              <a:rPr lang="en-GB" altLang="pt-BR" sz="3200" b="1" dirty="0" smtClean="0">
                <a:solidFill>
                  <a:srgbClr val="000099"/>
                </a:solidFill>
                <a:cs typeface="Tahoma" pitchFamily="34" charset="0"/>
              </a:rPr>
              <a:t>se </a:t>
            </a:r>
            <a:r>
              <a:rPr lang="en-GB" altLang="pt-BR" sz="3200" b="1" dirty="0" err="1" smtClean="0">
                <a:solidFill>
                  <a:srgbClr val="000099"/>
                </a:solidFill>
                <a:cs typeface="Tahoma" pitchFamily="34" charset="0"/>
              </a:rPr>
              <a:t>associar</a:t>
            </a:r>
            <a:r>
              <a:rPr lang="en-GB" altLang="pt-BR" sz="3200" b="1" dirty="0" smtClean="0">
                <a:solidFill>
                  <a:srgbClr val="000099"/>
                </a:solidFill>
                <a:cs typeface="Tahoma" pitchFamily="34" charset="0"/>
              </a:rPr>
              <a:t> à </a:t>
            </a:r>
            <a:r>
              <a:rPr lang="en-GB" altLang="pt-BR" sz="3200" b="1" dirty="0" err="1" smtClean="0">
                <a:solidFill>
                  <a:srgbClr val="000099"/>
                </a:solidFill>
                <a:cs typeface="Tahoma" pitchFamily="34" charset="0"/>
              </a:rPr>
              <a:t>Mútua</a:t>
            </a:r>
            <a:r>
              <a:rPr lang="en-GB" altLang="pt-BR" sz="3200" b="1" dirty="0" smtClean="0">
                <a:solidFill>
                  <a:srgbClr val="000099"/>
                </a:solidFill>
                <a:cs typeface="Tahoma" pitchFamily="34" charset="0"/>
              </a:rPr>
              <a:t>: </a:t>
            </a:r>
            <a:r>
              <a:rPr lang="en-GB" altLang="pt-BR" sz="3200" b="1" dirty="0" err="1" smtClean="0">
                <a:solidFill>
                  <a:srgbClr val="C00000"/>
                </a:solidFill>
                <a:cs typeface="Tahoma" pitchFamily="34" charset="0"/>
              </a:rPr>
              <a:t>os</a:t>
            </a:r>
            <a:r>
              <a:rPr lang="en-GB" altLang="pt-BR" sz="3200" b="1" dirty="0" smtClean="0">
                <a:solidFill>
                  <a:srgbClr val="C00000"/>
                </a:solidFill>
                <a:cs typeface="Tahoma" pitchFamily="34" charset="0"/>
              </a:rPr>
              <a:t> </a:t>
            </a:r>
            <a:r>
              <a:rPr lang="en-GB" altLang="pt-BR" sz="3200" b="1" dirty="0" err="1">
                <a:solidFill>
                  <a:srgbClr val="C00000"/>
                </a:solidFill>
                <a:cs typeface="Tahoma" pitchFamily="34" charset="0"/>
              </a:rPr>
              <a:t>profissionais</a:t>
            </a:r>
            <a:r>
              <a:rPr lang="en-GB" altLang="pt-BR" sz="3200" b="1" dirty="0">
                <a:solidFill>
                  <a:srgbClr val="C00000"/>
                </a:solidFill>
                <a:cs typeface="Tahoma" pitchFamily="34" charset="0"/>
              </a:rPr>
              <a:t> com </a:t>
            </a:r>
            <a:r>
              <a:rPr lang="en-GB" altLang="pt-BR" sz="3200" b="1" dirty="0" err="1">
                <a:solidFill>
                  <a:srgbClr val="C00000"/>
                </a:solidFill>
                <a:cs typeface="Tahoma" pitchFamily="34" charset="0"/>
              </a:rPr>
              <a:t>registro</a:t>
            </a:r>
            <a:r>
              <a:rPr lang="en-GB" altLang="pt-BR" sz="3200" b="1" dirty="0">
                <a:solidFill>
                  <a:srgbClr val="C00000"/>
                </a:solidFill>
                <a:cs typeface="Tahoma" pitchFamily="34" charset="0"/>
              </a:rPr>
              <a:t> no </a:t>
            </a:r>
            <a:r>
              <a:rPr lang="en-GB" altLang="pt-BR" sz="3200" b="1" dirty="0" smtClean="0">
                <a:solidFill>
                  <a:srgbClr val="C00000"/>
                </a:solidFill>
                <a:cs typeface="Tahoma" pitchFamily="34" charset="0"/>
              </a:rPr>
              <a:t>CREA, </a:t>
            </a:r>
            <a:r>
              <a:rPr lang="en-GB" altLang="pt-BR" sz="3200" b="1" dirty="0" err="1">
                <a:solidFill>
                  <a:srgbClr val="C00000"/>
                </a:solidFill>
                <a:cs typeface="Tahoma" pitchFamily="34" charset="0"/>
              </a:rPr>
              <a:t>os</a:t>
            </a:r>
            <a:r>
              <a:rPr lang="en-GB" altLang="pt-BR" sz="3200" b="1" dirty="0">
                <a:solidFill>
                  <a:srgbClr val="C00000"/>
                </a:solidFill>
                <a:cs typeface="Tahoma" pitchFamily="34" charset="0"/>
              </a:rPr>
              <a:t> </a:t>
            </a:r>
            <a:r>
              <a:rPr lang="en-GB" altLang="pt-BR" sz="3200" b="1" dirty="0" err="1">
                <a:solidFill>
                  <a:srgbClr val="C00000"/>
                </a:solidFill>
                <a:cs typeface="Tahoma" pitchFamily="34" charset="0"/>
              </a:rPr>
              <a:t>empregados</a:t>
            </a:r>
            <a:r>
              <a:rPr lang="en-GB" altLang="pt-BR" sz="3200" b="1" dirty="0">
                <a:solidFill>
                  <a:srgbClr val="C00000"/>
                </a:solidFill>
                <a:cs typeface="Tahoma" pitchFamily="34" charset="0"/>
              </a:rPr>
              <a:t> do </a:t>
            </a:r>
            <a:r>
              <a:rPr lang="en-GB" altLang="pt-BR" sz="3200" b="1" dirty="0" err="1">
                <a:solidFill>
                  <a:srgbClr val="C00000"/>
                </a:solidFill>
                <a:cs typeface="Tahoma" pitchFamily="34" charset="0"/>
              </a:rPr>
              <a:t>Confea</a:t>
            </a:r>
            <a:r>
              <a:rPr lang="en-GB" altLang="pt-BR" sz="3200" b="1" dirty="0">
                <a:solidFill>
                  <a:srgbClr val="C00000"/>
                </a:solidFill>
                <a:cs typeface="Tahoma" pitchFamily="34" charset="0"/>
              </a:rPr>
              <a:t>, dos </a:t>
            </a:r>
            <a:r>
              <a:rPr lang="en-GB" altLang="pt-BR" sz="3200" b="1" dirty="0" err="1">
                <a:solidFill>
                  <a:srgbClr val="C00000"/>
                </a:solidFill>
                <a:cs typeface="Tahoma" pitchFamily="34" charset="0"/>
              </a:rPr>
              <a:t>Creas</a:t>
            </a:r>
            <a:r>
              <a:rPr lang="en-GB" altLang="pt-BR" sz="3200" b="1" dirty="0">
                <a:solidFill>
                  <a:srgbClr val="C00000"/>
                </a:solidFill>
                <a:cs typeface="Tahoma" pitchFamily="34" charset="0"/>
              </a:rPr>
              <a:t> e da </a:t>
            </a:r>
            <a:r>
              <a:rPr lang="en-GB" altLang="pt-BR" sz="3200" b="1" dirty="0" err="1">
                <a:solidFill>
                  <a:srgbClr val="C00000"/>
                </a:solidFill>
                <a:cs typeface="Tahoma" pitchFamily="34" charset="0"/>
              </a:rPr>
              <a:t>própria</a:t>
            </a:r>
            <a:r>
              <a:rPr lang="en-GB" altLang="pt-BR" sz="3200" b="1" dirty="0">
                <a:solidFill>
                  <a:srgbClr val="C00000"/>
                </a:solidFill>
                <a:cs typeface="Tahoma" pitchFamily="34" charset="0"/>
              </a:rPr>
              <a:t> </a:t>
            </a:r>
            <a:r>
              <a:rPr lang="en-GB" altLang="pt-BR" sz="3200" b="1" dirty="0" err="1">
                <a:solidFill>
                  <a:srgbClr val="C00000"/>
                </a:solidFill>
                <a:cs typeface="Tahoma" pitchFamily="34" charset="0"/>
              </a:rPr>
              <a:t>Mútua</a:t>
            </a:r>
            <a:r>
              <a:rPr lang="en-GB" altLang="pt-BR" sz="3200" b="1" dirty="0">
                <a:solidFill>
                  <a:srgbClr val="C00000"/>
                </a:solidFill>
                <a:cs typeface="Tahoma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4185169"/>
      </p:ext>
    </p:extLst>
  </p:cSld>
  <p:clrMapOvr>
    <a:masterClrMapping/>
  </p:clrMapOvr>
  <p:transition spd="med" advTm="228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552575" y="206376"/>
            <a:ext cx="6367463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l">
              <a:lnSpc>
                <a:spcPct val="100000"/>
              </a:lnSpc>
              <a:spcBef>
                <a:spcPts val="2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</a:rPr>
              <a:t>MODALIDADES DE SÓCIO</a:t>
            </a:r>
            <a:endParaRPr lang="pt-BR" sz="36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ea typeface="+mn-ea"/>
            </a:endParaRPr>
          </a:p>
        </p:txBody>
      </p:sp>
      <p:sp>
        <p:nvSpPr>
          <p:cNvPr id="11" name="Espaço Reservado para Número de Slid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1BC0CD-5473-41E0-AEC1-B6374F1F2A8C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2" name="Seta para a direita 1"/>
          <p:cNvSpPr/>
          <p:nvPr/>
        </p:nvSpPr>
        <p:spPr bwMode="auto">
          <a:xfrm>
            <a:off x="3240880" y="1489679"/>
            <a:ext cx="518319" cy="409575"/>
          </a:xfrm>
          <a:prstGeom prst="rightArrow">
            <a:avLst/>
          </a:prstGeom>
          <a:solidFill>
            <a:srgbClr val="0000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Gill Sans MT" pitchFamily="32" charset="0"/>
              <a:cs typeface="Lucida Sans Unicode" pitchFamily="32" charset="0"/>
            </a:endParaRPr>
          </a:p>
        </p:txBody>
      </p:sp>
      <p:sp>
        <p:nvSpPr>
          <p:cNvPr id="13" name="Seta para a direita 12"/>
          <p:cNvSpPr/>
          <p:nvPr/>
        </p:nvSpPr>
        <p:spPr bwMode="auto">
          <a:xfrm>
            <a:off x="3240880" y="3422642"/>
            <a:ext cx="518319" cy="409575"/>
          </a:xfrm>
          <a:prstGeom prst="rightArrow">
            <a:avLst/>
          </a:prstGeom>
          <a:solidFill>
            <a:srgbClr val="0000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Gill Sans MT" pitchFamily="32" charset="0"/>
              <a:cs typeface="Lucida Sans Unicode" pitchFamily="32" charset="0"/>
            </a:endParaRPr>
          </a:p>
        </p:txBody>
      </p:sp>
      <p:sp>
        <p:nvSpPr>
          <p:cNvPr id="14" name="Seta para a direita 13"/>
          <p:cNvSpPr/>
          <p:nvPr/>
        </p:nvSpPr>
        <p:spPr bwMode="auto">
          <a:xfrm>
            <a:off x="3240879" y="5253829"/>
            <a:ext cx="518319" cy="409575"/>
          </a:xfrm>
          <a:prstGeom prst="rightArrow">
            <a:avLst/>
          </a:prstGeom>
          <a:solidFill>
            <a:srgbClr val="0000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ts val="48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Gill Sans MT" pitchFamily="32" charset="0"/>
              <a:cs typeface="Lucida Sans Unicode" pitchFamily="32" charset="0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177800" y="1431734"/>
            <a:ext cx="2870200" cy="525463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2" charset="0"/>
                <a:ea typeface="+mn-ea"/>
                <a:cs typeface="Lucida Sans Unicode" pitchFamily="32" charset="0"/>
              </a:rPr>
              <a:t>Contribuinte</a:t>
            </a: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219075" y="3324222"/>
            <a:ext cx="2743200" cy="525462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2" charset="0"/>
                <a:ea typeface="+mn-ea"/>
                <a:cs typeface="Lucida Sans Unicode" pitchFamily="32" charset="0"/>
              </a:rPr>
              <a:t>Institucional</a:t>
            </a:r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273050" y="5153817"/>
            <a:ext cx="2774950" cy="50958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27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2" charset="0"/>
                <a:ea typeface="+mn-ea"/>
                <a:cs typeface="Lucida Sans Unicode" pitchFamily="32" charset="0"/>
              </a:rPr>
              <a:t>RT Corporativo</a:t>
            </a:r>
          </a:p>
        </p:txBody>
      </p:sp>
      <p:sp>
        <p:nvSpPr>
          <p:cNvPr id="18" name="CaixaDeTexto 12"/>
          <p:cNvSpPr txBox="1">
            <a:spLocks noChangeArrowheads="1"/>
          </p:cNvSpPr>
          <p:nvPr/>
        </p:nvSpPr>
        <p:spPr bwMode="auto">
          <a:xfrm>
            <a:off x="3860800" y="1028700"/>
            <a:ext cx="5092700" cy="1892826"/>
          </a:xfrm>
          <a:prstGeom prst="rect">
            <a:avLst/>
          </a:prstGeom>
          <a:noFill/>
          <a:ln w="15875">
            <a:solidFill>
              <a:srgbClr val="0000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pt-BR" sz="16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 </a:t>
            </a:r>
            <a:r>
              <a:rPr lang="pt-BR" sz="18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Profissional </a:t>
            </a:r>
            <a:r>
              <a:rPr lang="pt-BR" sz="18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do CREA e </a:t>
            </a:r>
            <a:r>
              <a:rPr lang="pt-BR" sz="18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Funcionários </a:t>
            </a:r>
            <a:r>
              <a:rPr lang="pt-BR" sz="18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do </a:t>
            </a:r>
            <a:r>
              <a:rPr lang="pt-BR" sz="18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CONFEA, CREA e MÚTUA.</a:t>
            </a:r>
          </a:p>
          <a:p>
            <a:pPr algn="just">
              <a:lnSpc>
                <a:spcPct val="100000"/>
              </a:lnSpc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pt-BR" sz="18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 </a:t>
            </a:r>
            <a:r>
              <a:rPr lang="pt-BR" sz="1800" b="1" dirty="0" smtClean="0">
                <a:solidFill>
                  <a:srgbClr val="C00000"/>
                </a:solidFill>
                <a:ea typeface="+mn-ea"/>
              </a:rPr>
              <a:t>PAGA  ANUIDADE. $130,00. </a:t>
            </a:r>
            <a:r>
              <a:rPr lang="pt-BR" sz="1800" b="1" dirty="0" smtClean="0">
                <a:solidFill>
                  <a:srgbClr val="000099"/>
                </a:solidFill>
                <a:ea typeface="+mn-ea"/>
              </a:rPr>
              <a:t>Tem</a:t>
            </a:r>
            <a:r>
              <a:rPr lang="pt-BR" sz="18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acesso aos Convênios da Mútua e após 1 ano de associatividade, acesso </a:t>
            </a:r>
            <a:r>
              <a:rPr lang="pt-BR" sz="1800" b="1" dirty="0" smtClean="0">
                <a:solidFill>
                  <a:srgbClr val="C00000"/>
                </a:solidFill>
                <a:ea typeface="+mn-ea"/>
              </a:rPr>
              <a:t>aos BENEFÍCIOS SOCIAIS e REEMBOLSÁVEIS. </a:t>
            </a:r>
            <a:endParaRPr lang="pt-BR" sz="1800" b="1" dirty="0">
              <a:solidFill>
                <a:srgbClr val="090A15"/>
              </a:solidFill>
              <a:ea typeface="+mn-ea"/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3858811" y="3072548"/>
            <a:ext cx="5143500" cy="1554272"/>
          </a:xfrm>
          <a:prstGeom prst="rect">
            <a:avLst/>
          </a:prstGeom>
          <a:ln w="15875">
            <a:solidFill>
              <a:srgbClr val="000099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pt-BR" sz="18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Profissional </a:t>
            </a:r>
            <a:r>
              <a:rPr lang="pt-BR" sz="18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do Sistema </a:t>
            </a:r>
            <a:r>
              <a:rPr lang="pt-BR" sz="18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com vínculo </a:t>
            </a:r>
            <a:r>
              <a:rPr lang="pt-BR" sz="18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associativo </a:t>
            </a:r>
            <a:r>
              <a:rPr lang="pt-BR" sz="18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junto a uma </a:t>
            </a:r>
            <a:r>
              <a:rPr lang="pt-BR" sz="18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instituição </a:t>
            </a:r>
            <a:r>
              <a:rPr lang="pt-BR" sz="18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reconhecida Oficialmente </a:t>
            </a:r>
            <a:r>
              <a:rPr lang="pt-BR" sz="18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pelo </a:t>
            </a:r>
            <a:r>
              <a:rPr lang="pt-BR" sz="18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CONFEA.  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Font typeface="Arial" pitchFamily="34" charset="0"/>
              <a:buChar char="•"/>
              <a:defRPr/>
            </a:pPr>
            <a:r>
              <a:rPr lang="pt-BR" sz="1800" b="1" dirty="0" smtClean="0">
                <a:solidFill>
                  <a:srgbClr val="C00000"/>
                </a:solidFill>
                <a:ea typeface="+mn-ea"/>
              </a:rPr>
              <a:t> NÃO Pa</a:t>
            </a:r>
            <a:r>
              <a:rPr lang="pt-BR" sz="1800" b="1" dirty="0" smtClean="0">
                <a:solidFill>
                  <a:srgbClr val="C00000"/>
                </a:solidFill>
              </a:rPr>
              <a:t>ga  Anuidade. </a:t>
            </a:r>
            <a:r>
              <a:rPr lang="pt-BR" sz="1800" b="1" dirty="0" smtClean="0">
                <a:solidFill>
                  <a:srgbClr val="000099"/>
                </a:solidFill>
              </a:rPr>
              <a:t>Tem acesso somente aos Convênios da </a:t>
            </a:r>
            <a:r>
              <a:rPr lang="pt-BR" sz="1800" b="1" dirty="0">
                <a:solidFill>
                  <a:srgbClr val="000099"/>
                </a:solidFill>
              </a:rPr>
              <a:t>Mútua</a:t>
            </a:r>
            <a:r>
              <a:rPr lang="pt-BR" sz="1800" b="1" dirty="0" smtClean="0">
                <a:solidFill>
                  <a:srgbClr val="000099"/>
                </a:solidFill>
              </a:rPr>
              <a:t>.</a:t>
            </a:r>
            <a:endParaRPr lang="pt-BR" sz="1800" b="1" dirty="0">
              <a:solidFill>
                <a:schemeClr val="accent2">
                  <a:lumMod val="75000"/>
                </a:schemeClr>
              </a:solidFill>
              <a:ea typeface="+mn-ea"/>
            </a:endParaRPr>
          </a:p>
        </p:txBody>
      </p:sp>
      <p:sp>
        <p:nvSpPr>
          <p:cNvPr id="20" name="CaixaDeTexto 12"/>
          <p:cNvSpPr txBox="1">
            <a:spLocks noChangeArrowheads="1"/>
          </p:cNvSpPr>
          <p:nvPr/>
        </p:nvSpPr>
        <p:spPr bwMode="auto">
          <a:xfrm>
            <a:off x="3858811" y="4838946"/>
            <a:ext cx="5041900" cy="1338828"/>
          </a:xfrm>
          <a:prstGeom prst="rect">
            <a:avLst/>
          </a:prstGeom>
          <a:noFill/>
          <a:ln w="15875">
            <a:solidFill>
              <a:srgbClr val="000099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00000"/>
              </a:lnSpc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pt-BR" sz="18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Profissional </a:t>
            </a:r>
            <a:r>
              <a:rPr lang="pt-BR" sz="18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que registra a Anotação de Responsabilidade Técnica (ART</a:t>
            </a:r>
            <a:r>
              <a:rPr lang="pt-BR" sz="18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). </a:t>
            </a:r>
            <a:r>
              <a:rPr lang="pt-BR" sz="1800" b="1" dirty="0" smtClean="0">
                <a:solidFill>
                  <a:srgbClr val="C00000"/>
                </a:solidFill>
              </a:rPr>
              <a:t> </a:t>
            </a:r>
          </a:p>
          <a:p>
            <a:pPr algn="just">
              <a:lnSpc>
                <a:spcPct val="100000"/>
              </a:lnSpc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pt-BR" sz="1800" b="1" dirty="0" smtClean="0">
                <a:solidFill>
                  <a:srgbClr val="C00000"/>
                </a:solidFill>
              </a:rPr>
              <a:t>NÃO </a:t>
            </a:r>
            <a:r>
              <a:rPr lang="pt-BR" sz="1800" b="1" dirty="0">
                <a:solidFill>
                  <a:srgbClr val="C00000"/>
                </a:solidFill>
              </a:rPr>
              <a:t>Paga </a:t>
            </a:r>
            <a:r>
              <a:rPr lang="pt-BR" sz="1800" b="1" dirty="0" smtClean="0">
                <a:solidFill>
                  <a:srgbClr val="C00000"/>
                </a:solidFill>
              </a:rPr>
              <a:t>Anuidade</a:t>
            </a:r>
            <a:r>
              <a:rPr lang="pt-BR" sz="1800" b="1" dirty="0">
                <a:solidFill>
                  <a:srgbClr val="C00000"/>
                </a:solidFill>
              </a:rPr>
              <a:t>. </a:t>
            </a:r>
            <a:r>
              <a:rPr lang="pt-BR" sz="1800" b="1" dirty="0">
                <a:solidFill>
                  <a:srgbClr val="000099"/>
                </a:solidFill>
              </a:rPr>
              <a:t>Tem acesso somente aos </a:t>
            </a:r>
            <a:r>
              <a:rPr lang="pt-BR" sz="1800" b="1" dirty="0" smtClean="0">
                <a:solidFill>
                  <a:srgbClr val="000099"/>
                </a:solidFill>
              </a:rPr>
              <a:t>Convênios </a:t>
            </a:r>
            <a:r>
              <a:rPr lang="pt-BR" sz="1800" b="1" dirty="0">
                <a:solidFill>
                  <a:srgbClr val="000099"/>
                </a:solidFill>
              </a:rPr>
              <a:t>da Mútua</a:t>
            </a:r>
            <a:r>
              <a:rPr lang="pt-BR" sz="1800" b="1" dirty="0" smtClean="0">
                <a:solidFill>
                  <a:srgbClr val="000099"/>
                </a:solidFill>
              </a:rPr>
              <a:t>.</a:t>
            </a:r>
            <a:endParaRPr lang="pt-BR" sz="1800" b="1" dirty="0">
              <a:solidFill>
                <a:schemeClr val="accent2">
                  <a:lumMod val="75000"/>
                </a:schemeClr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67242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825500" y="692150"/>
            <a:ext cx="7886700" cy="3787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4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2" charset="0"/>
                <a:ea typeface="+mn-ea"/>
                <a:cs typeface="Lucida Sans Unicode" pitchFamily="32" charset="0"/>
              </a:rPr>
              <a:t>VEJA AS VANTAGENS</a:t>
            </a:r>
          </a:p>
          <a:p>
            <a: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pt-BR" sz="48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 MT" pitchFamily="32" charset="0"/>
              <a:ea typeface="+mn-ea"/>
              <a:cs typeface="Lucida Sans Unicode" pitchFamily="32" charset="0"/>
            </a:endParaRPr>
          </a:p>
          <a:p>
            <a: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4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2" charset="0"/>
                <a:ea typeface="+mn-ea"/>
                <a:cs typeface="Lucida Sans Unicode" pitchFamily="32" charset="0"/>
              </a:rPr>
              <a:t>AO SE  TORNAR  </a:t>
            </a:r>
          </a:p>
          <a:p>
            <a: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 MT" pitchFamily="32" charset="0"/>
                <a:ea typeface="+mn-ea"/>
                <a:cs typeface="Lucida Sans Unicode" pitchFamily="32" charset="0"/>
              </a:rPr>
              <a:t>SÓCÍO CONTRIBUINTE DA MÚTUA </a:t>
            </a:r>
            <a:endParaRPr lang="pt-BR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 MT" pitchFamily="32" charset="0"/>
              <a:ea typeface="+mn-ea"/>
              <a:cs typeface="Lucida Sans Unicode" pitchFamily="32" charset="0"/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58266D-0AAA-483E-B2C3-15D7942B2C6A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</p:cSld>
  <p:clrMapOvr>
    <a:masterClrMapping/>
  </p:clrMapOvr>
  <p:transition advTm="2016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238913" y="6023317"/>
            <a:ext cx="8632037" cy="5019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2" charset="0"/>
                <a:ea typeface="+mn-ea"/>
                <a:cs typeface="Lucida Sans Unicode" pitchFamily="32" charset="0"/>
              </a:rPr>
              <a:t>APÓS 1 ANO DE ASSOCIATIVIDADE </a:t>
            </a:r>
            <a:endParaRPr lang="pt-BR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2" charset="0"/>
              <a:ea typeface="+mn-ea"/>
              <a:cs typeface="Lucida Sans Unicode" pitchFamily="32" charset="0"/>
            </a:endParaRPr>
          </a:p>
        </p:txBody>
      </p:sp>
      <p:sp>
        <p:nvSpPr>
          <p:cNvPr id="11" name="Espaço Reservado para Número de Slid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B40D66-B23A-4471-8106-B291D0E70FB3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12" name="Rectangle 16"/>
          <p:cNvSpPr>
            <a:spLocks noChangeArrowheads="1"/>
          </p:cNvSpPr>
          <p:nvPr/>
        </p:nvSpPr>
        <p:spPr bwMode="auto">
          <a:xfrm>
            <a:off x="273050" y="309565"/>
            <a:ext cx="8597900" cy="3924151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defRPr/>
            </a:pPr>
            <a:endParaRPr lang="pt-BR" sz="2800" b="1" dirty="0" smtClean="0">
              <a:solidFill>
                <a:schemeClr val="tx1"/>
              </a:solidFill>
              <a:latin typeface="Gill Sans MT" pitchFamily="34" charset="0"/>
            </a:endParaRPr>
          </a:p>
          <a:p>
            <a:pPr>
              <a:lnSpc>
                <a:spcPct val="100000"/>
              </a:lnSpc>
              <a:defRPr/>
            </a:pPr>
            <a:r>
              <a:rPr lang="pt-B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4" charset="0"/>
              </a:rPr>
              <a:t>ACESSO AOS BENEFÍCIOS SOCIAIS</a:t>
            </a:r>
            <a:endParaRPr lang="pt-BR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pt-BR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pt-B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pt-B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  <a:p>
            <a:pPr algn="l">
              <a:lnSpc>
                <a:spcPct val="100000"/>
              </a:lnSpc>
              <a:defRPr/>
            </a:pPr>
            <a:r>
              <a:rPr lang="pt-BR" b="1" dirty="0" smtClean="0">
                <a:solidFill>
                  <a:schemeClr val="accent6">
                    <a:lumMod val="75000"/>
                  </a:schemeClr>
                </a:solidFill>
                <a:latin typeface="Gill Sans MT" pitchFamily="34" charset="0"/>
              </a:rPr>
              <a:t>     </a:t>
            </a:r>
          </a:p>
          <a:p>
            <a:pPr algn="l">
              <a:lnSpc>
                <a:spcPct val="100000"/>
              </a:lnSpc>
              <a:defRPr/>
            </a:pPr>
            <a:r>
              <a:rPr lang="pt-BR" sz="1200" b="1" dirty="0">
                <a:solidFill>
                  <a:schemeClr val="accent2">
                    <a:lumMod val="75000"/>
                  </a:schemeClr>
                </a:solidFill>
                <a:latin typeface="Gill Sans MT" pitchFamily="34" charset="0"/>
                <a:cs typeface="Times New Roman" pitchFamily="18" charset="0"/>
              </a:rPr>
              <a:t>	</a:t>
            </a:r>
            <a:r>
              <a:rPr lang="pt-BR" sz="1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itchFamily="34" charset="0"/>
                <a:cs typeface="Times New Roman" pitchFamily="18" charset="0"/>
              </a:rPr>
              <a:t>                                   </a:t>
            </a:r>
          </a:p>
          <a:p>
            <a:pPr lvl="0" algn="l" defTabSz="914400">
              <a:lnSpc>
                <a:spcPct val="100000"/>
              </a:lnSpc>
              <a:buClrTx/>
              <a:buSzTx/>
              <a:defRPr/>
            </a:pPr>
            <a:r>
              <a:rPr lang="pt-BR" sz="1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itchFamily="34" charset="0"/>
                <a:cs typeface="Times New Roman" pitchFamily="18" charset="0"/>
              </a:rPr>
              <a:t> </a:t>
            </a:r>
            <a:r>
              <a:rPr lang="pt-BR" sz="1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itchFamily="34" charset="0"/>
                <a:cs typeface="Times New Roman" pitchFamily="18" charset="0"/>
              </a:rPr>
              <a:t>                                                       </a:t>
            </a:r>
            <a:endParaRPr lang="pt-BR" sz="1800" b="1" dirty="0">
              <a:solidFill>
                <a:srgbClr val="090A1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imes New Roman" pitchFamily="18" charset="0"/>
            </a:endParaRPr>
          </a:p>
          <a:p>
            <a:pPr lvl="0" algn="l" defTabSz="914400">
              <a:lnSpc>
                <a:spcPct val="100000"/>
              </a:lnSpc>
              <a:buClrTx/>
              <a:buSzTx/>
              <a:defRPr/>
            </a:pPr>
            <a:r>
              <a:rPr lang="pt-BR" sz="18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imes New Roman" pitchFamily="18" charset="0"/>
              </a:rPr>
              <a:t>		</a:t>
            </a:r>
            <a:endParaRPr lang="pt-BR" sz="11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ill Sans MT" pitchFamily="34" charset="0"/>
              <a:cs typeface="Arial" pitchFamily="34" charset="0"/>
            </a:endParaRPr>
          </a:p>
          <a:p>
            <a:pPr lvl="0" algn="l" defTabSz="914400">
              <a:lnSpc>
                <a:spcPct val="100000"/>
              </a:lnSpc>
              <a:buClrTx/>
              <a:buSzTx/>
              <a:defRPr/>
            </a:pPr>
            <a:r>
              <a:rPr lang="pt-BR" sz="11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itchFamily="34" charset="0"/>
                <a:cs typeface="Arial" pitchFamily="34" charset="0"/>
              </a:rPr>
              <a:t>			</a:t>
            </a:r>
            <a:endParaRPr lang="pt-BR" sz="1400" b="1" dirty="0">
              <a:solidFill>
                <a:schemeClr val="accent6">
                  <a:lumMod val="75000"/>
                </a:schemeClr>
              </a:solidFill>
              <a:latin typeface="Gill Sans MT" pitchFamily="34" charset="0"/>
            </a:endParaRPr>
          </a:p>
          <a:p>
            <a:pPr algn="l">
              <a:lnSpc>
                <a:spcPct val="100000"/>
              </a:lnSpc>
              <a:defRPr/>
            </a:pPr>
            <a:endParaRPr lang="pt-BR" sz="1800" b="1" dirty="0">
              <a:solidFill>
                <a:srgbClr val="090A1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ill Sans MT" pitchFamily="34" charset="0"/>
            </a:endParaRPr>
          </a:p>
        </p:txBody>
      </p:sp>
      <p:pic>
        <p:nvPicPr>
          <p:cNvPr id="17" name="Picture 12" descr="selo_sl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6992" y="4888967"/>
            <a:ext cx="831271" cy="7599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0" descr="beneficios_sociai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6992" y="1870259"/>
            <a:ext cx="740885" cy="679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13" descr="selo_sl4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46992" y="3444081"/>
            <a:ext cx="833728" cy="771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aixaDeTexto 5"/>
          <p:cNvSpPr txBox="1"/>
          <p:nvPr/>
        </p:nvSpPr>
        <p:spPr>
          <a:xfrm>
            <a:off x="2528741" y="1748420"/>
            <a:ext cx="40865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lnSpc>
                <a:spcPct val="100000"/>
              </a:lnSpc>
              <a:defRPr/>
            </a:pPr>
            <a:r>
              <a:rPr lang="pt-BR" sz="1800" b="1" dirty="0" smtClean="0">
                <a:solidFill>
                  <a:srgbClr val="3333CC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Times New Roman" pitchFamily="18" charset="0"/>
              </a:rPr>
              <a:t>Pecúlio </a:t>
            </a:r>
            <a:r>
              <a:rPr lang="pt-BR" sz="1800" b="1" dirty="0">
                <a:solidFill>
                  <a:srgbClr val="3333CC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Times New Roman" pitchFamily="18" charset="0"/>
              </a:rPr>
              <a:t>por </a:t>
            </a:r>
            <a:r>
              <a:rPr lang="pt-BR" sz="1800" b="1" dirty="0" smtClean="0">
                <a:solidFill>
                  <a:srgbClr val="3333CC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Times New Roman" pitchFamily="18" charset="0"/>
              </a:rPr>
              <a:t>Morte</a:t>
            </a:r>
            <a:r>
              <a:rPr lang="pt-BR" sz="1800" b="1" dirty="0">
                <a:solidFill>
                  <a:srgbClr val="3333CC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Times New Roman" pitchFamily="18" charset="0"/>
              </a:rPr>
              <a:t>		                                       Valores:  </a:t>
            </a:r>
            <a:r>
              <a:rPr lang="pt-BR" sz="1800" dirty="0">
                <a:solidFill>
                  <a:srgbClr val="3333CC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Times New Roman" pitchFamily="18" charset="0"/>
              </a:rPr>
              <a:t>R$10.000,00 – Morte natural</a:t>
            </a:r>
          </a:p>
          <a:p>
            <a:pPr lvl="0" algn="l" defTabSz="914400">
              <a:lnSpc>
                <a:spcPct val="100000"/>
              </a:lnSpc>
              <a:buClrTx/>
              <a:buSzTx/>
              <a:defRPr/>
            </a:pPr>
            <a:r>
              <a:rPr lang="pt-BR" sz="1800" dirty="0" smtClean="0">
                <a:solidFill>
                  <a:srgbClr val="3333CC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Times New Roman" pitchFamily="18" charset="0"/>
              </a:rPr>
              <a:t>               </a:t>
            </a:r>
            <a:r>
              <a:rPr lang="pt-BR" sz="1800" dirty="0">
                <a:solidFill>
                  <a:srgbClr val="3333CC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Times New Roman" pitchFamily="18" charset="0"/>
              </a:rPr>
              <a:t>R$ 20.000,00 – Morte </a:t>
            </a:r>
            <a:r>
              <a:rPr lang="pt-BR" sz="1800" dirty="0" smtClean="0">
                <a:solidFill>
                  <a:srgbClr val="3333CC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Times New Roman" pitchFamily="18" charset="0"/>
              </a:rPr>
              <a:t>acidental</a:t>
            </a:r>
          </a:p>
        </p:txBody>
      </p:sp>
      <p:sp>
        <p:nvSpPr>
          <p:cNvPr id="24" name="CaixaDeTexto 23"/>
          <p:cNvSpPr txBox="1"/>
          <p:nvPr/>
        </p:nvSpPr>
        <p:spPr>
          <a:xfrm>
            <a:off x="2637722" y="3464275"/>
            <a:ext cx="3243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defTabSz="914400">
              <a:lnSpc>
                <a:spcPct val="100000"/>
              </a:lnSpc>
              <a:buClrTx/>
              <a:buSzTx/>
              <a:defRPr/>
            </a:pPr>
            <a:r>
              <a:rPr lang="pt-BR" sz="1800" b="1" dirty="0">
                <a:solidFill>
                  <a:srgbClr val="3333CC">
                    <a:lumMod val="75000"/>
                  </a:srgbClr>
                </a:solidFill>
                <a:ea typeface="+mn-ea"/>
                <a:cs typeface="Times New Roman" pitchFamily="18" charset="0"/>
              </a:rPr>
              <a:t>Au</a:t>
            </a:r>
            <a:r>
              <a:rPr lang="pt-BR" sz="1800" b="1" dirty="0">
                <a:solidFill>
                  <a:srgbClr val="3333CC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Times New Roman" pitchFamily="18" charset="0"/>
              </a:rPr>
              <a:t>xílio </a:t>
            </a:r>
            <a:r>
              <a:rPr lang="pt-BR" sz="1800" b="1" dirty="0" smtClean="0">
                <a:solidFill>
                  <a:srgbClr val="3333CC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Times New Roman" pitchFamily="18" charset="0"/>
              </a:rPr>
              <a:t>Funeral              </a:t>
            </a:r>
            <a:r>
              <a:rPr lang="pt-BR" sz="1800" b="1" dirty="0">
                <a:solidFill>
                  <a:srgbClr val="3333CC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Times New Roman" pitchFamily="18" charset="0"/>
              </a:rPr>
              <a:t>Valor: </a:t>
            </a:r>
            <a:r>
              <a:rPr lang="pt-BR" sz="1800" dirty="0">
                <a:solidFill>
                  <a:srgbClr val="3333CC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Times New Roman" pitchFamily="18" charset="0"/>
              </a:rPr>
              <a:t>R$ 2.500,00</a:t>
            </a:r>
            <a:endParaRPr lang="pt-BR" sz="1800" b="1" dirty="0">
              <a:solidFill>
                <a:srgbClr val="3333CC">
                  <a:lumMod val="75000"/>
                </a:srgbClr>
              </a:solidFill>
              <a:effectLst>
                <a:outerShdw blurRad="38100" dist="38100" dir="2700000" algn="tl">
                  <a:srgbClr val="C0C0C0"/>
                </a:outerShdw>
              </a:effectLst>
              <a:ea typeface="+mn-ea"/>
              <a:cs typeface="Times New Roman" pitchFamily="18" charset="0"/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2528741" y="4668756"/>
            <a:ext cx="4537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 defTabSz="914400">
              <a:lnSpc>
                <a:spcPct val="100000"/>
              </a:lnSpc>
              <a:buClrTx/>
              <a:buSzTx/>
              <a:defRPr/>
            </a:pPr>
            <a:r>
              <a:rPr lang="pt-BR" sz="1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Times New Roman" pitchFamily="18" charset="0"/>
              </a:rPr>
              <a:t>Auxílio Pecuniário aos Associados    </a:t>
            </a:r>
            <a:r>
              <a:rPr lang="pt-BR" sz="1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Times New Roman" pitchFamily="18" charset="0"/>
              </a:rPr>
              <a:t>Comprovadamente </a:t>
            </a:r>
            <a:r>
              <a:rPr lang="pt-BR" sz="1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Times New Roman" pitchFamily="18" charset="0"/>
              </a:rPr>
              <a:t>Necessitados</a:t>
            </a:r>
          </a:p>
          <a:p>
            <a:pPr lvl="0" algn="l" defTabSz="914400">
              <a:lnSpc>
                <a:spcPct val="100000"/>
              </a:lnSpc>
              <a:buClrTx/>
              <a:buSzTx/>
              <a:defRPr/>
            </a:pPr>
            <a:r>
              <a:rPr lang="pt-BR" sz="1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Times New Roman" pitchFamily="18" charset="0"/>
              </a:rPr>
              <a:t>Auxílio</a:t>
            </a:r>
            <a:r>
              <a:rPr lang="pt-BR" sz="1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Times New Roman" pitchFamily="18" charset="0"/>
              </a:rPr>
              <a:t>: </a:t>
            </a:r>
            <a:r>
              <a:rPr lang="pt-BR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Times New Roman" pitchFamily="18" charset="0"/>
              </a:rPr>
              <a:t>de 1 a 3 salários mínimos</a:t>
            </a:r>
          </a:p>
          <a:p>
            <a:pPr lvl="0" algn="l" defTabSz="914400">
              <a:lnSpc>
                <a:spcPct val="100000"/>
              </a:lnSpc>
              <a:buClrTx/>
              <a:buSzTx/>
              <a:defRPr/>
            </a:pPr>
            <a:r>
              <a:rPr lang="pt-BR" sz="1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Times New Roman" pitchFamily="18" charset="0"/>
              </a:rPr>
              <a:t>Prazo</a:t>
            </a:r>
            <a:r>
              <a:rPr lang="pt-BR" sz="1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Times New Roman" pitchFamily="18" charset="0"/>
              </a:rPr>
              <a:t>: </a:t>
            </a:r>
            <a:r>
              <a:rPr lang="pt-BR" sz="18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+mn-ea"/>
                <a:cs typeface="Times New Roman" pitchFamily="18" charset="0"/>
              </a:rPr>
              <a:t>Máximo de 12 meses</a:t>
            </a:r>
            <a:endParaRPr lang="pt-BR" sz="1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764208"/>
      </p:ext>
    </p:extLst>
  </p:cSld>
  <p:clrMapOvr>
    <a:masterClrMapping/>
  </p:clrMapOvr>
  <p:transition spd="med" advTm="1984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Espaço Reservado para Número de Slid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DFFDF1-7493-40B2-ADF3-99619DF9C496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78130" y="296863"/>
            <a:ext cx="8699170" cy="5254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2" charset="0"/>
                <a:ea typeface="+mn-ea"/>
                <a:cs typeface="Lucida Sans Unicode" pitchFamily="32" charset="0"/>
              </a:rPr>
              <a:t>ACESSO AOS BENEFÍCIOS REEMBOLSÁVEIS </a:t>
            </a:r>
            <a:endParaRPr lang="pt-BR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2" charset="0"/>
              <a:ea typeface="+mn-ea"/>
              <a:cs typeface="Lucida Sans Unicode" pitchFamily="32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638300" y="1455738"/>
            <a:ext cx="7505700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just">
              <a:lnSpc>
                <a:spcPct val="100000"/>
              </a:lnSpc>
              <a:spcBef>
                <a:spcPts val="1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 </a:t>
            </a:r>
            <a:r>
              <a:rPr lang="en-GB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Equipa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Bem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:   </a:t>
            </a:r>
            <a:r>
              <a:rPr lang="en-GB" sz="2000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Compra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de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livros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 e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equipamentos</a:t>
            </a:r>
            <a:endParaRPr lang="en-GB" sz="2000" b="1" dirty="0">
              <a:solidFill>
                <a:schemeClr val="accent2">
                  <a:lumMod val="75000"/>
                </a:schemeClr>
              </a:solidFill>
              <a:ea typeface="+mn-ea"/>
            </a:endParaRPr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1714500" y="2324100"/>
            <a:ext cx="7429500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just">
              <a:lnSpc>
                <a:spcPct val="100000"/>
              </a:lnSpc>
              <a:spcBef>
                <a:spcPts val="1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Construa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</a:t>
            </a:r>
            <a:r>
              <a:rPr lang="en-GB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Já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: 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</a:t>
            </a:r>
            <a:r>
              <a:rPr lang="en-GB" sz="2000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Compra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de material de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construção</a:t>
            </a:r>
            <a:endParaRPr lang="en-GB" sz="2000" b="1" dirty="0">
              <a:solidFill>
                <a:schemeClr val="accent2">
                  <a:lumMod val="75000"/>
                </a:schemeClr>
              </a:solidFill>
              <a:ea typeface="+mn-ea"/>
            </a:endParaRPr>
          </a:p>
        </p:txBody>
      </p:sp>
      <p:sp>
        <p:nvSpPr>
          <p:cNvPr id="48" name="Text Box 2"/>
          <p:cNvSpPr txBox="1">
            <a:spLocks noChangeArrowheads="1"/>
          </p:cNvSpPr>
          <p:nvPr/>
        </p:nvSpPr>
        <p:spPr bwMode="auto">
          <a:xfrm>
            <a:off x="1727200" y="3184525"/>
            <a:ext cx="7416800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just">
              <a:lnSpc>
                <a:spcPct val="100000"/>
              </a:lnSpc>
              <a:spcBef>
                <a:spcPts val="1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Veículos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:  </a:t>
            </a:r>
            <a:r>
              <a:rPr lang="en-GB" sz="2000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Aquisição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ou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quitação</a:t>
            </a:r>
            <a:r>
              <a:rPr lang="en-GB" sz="2000" b="1" dirty="0">
                <a:solidFill>
                  <a:schemeClr val="accent2">
                    <a:lumMod val="75000"/>
                  </a:schemeClr>
                </a:solidFill>
                <a:ea typeface="+mn-ea"/>
              </a:rPr>
              <a:t> de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veículos</a:t>
            </a:r>
            <a:endParaRPr lang="en-GB" sz="2000" b="1" dirty="0">
              <a:solidFill>
                <a:schemeClr val="accent2">
                  <a:lumMod val="75000"/>
                </a:schemeClr>
              </a:solidFill>
              <a:ea typeface="+mn-ea"/>
            </a:endParaRPr>
          </a:p>
        </p:txBody>
      </p:sp>
      <p:pic>
        <p:nvPicPr>
          <p:cNvPr id="18" name="Picture 7" descr="equipa_be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" y="1397000"/>
            <a:ext cx="812800" cy="622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9" descr="construa_j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2209801"/>
            <a:ext cx="774700" cy="596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" name="Picture 13" descr="aux_veicul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900" y="3111500"/>
            <a:ext cx="800100" cy="660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" name="Picture 7" descr="apoio_flex-b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3425" y="4165600"/>
            <a:ext cx="815975" cy="673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1752600" y="4192588"/>
            <a:ext cx="7391400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just">
              <a:lnSpc>
                <a:spcPct val="100000"/>
              </a:lnSpc>
              <a:spcBef>
                <a:spcPts val="1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Apoio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Flex 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:  </a:t>
            </a:r>
            <a:r>
              <a:rPr lang="en-GB" sz="2000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Empréstimo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pessoal</a:t>
            </a:r>
            <a:endParaRPr lang="en-GB" sz="2000" b="1" dirty="0">
              <a:solidFill>
                <a:schemeClr val="accent2">
                  <a:lumMod val="75000"/>
                </a:schemeClr>
              </a:solidFill>
              <a:ea typeface="+mn-ea"/>
            </a:endParaRPr>
          </a:p>
        </p:txBody>
      </p:sp>
      <p:pic>
        <p:nvPicPr>
          <p:cNvPr id="28" name="Picture 7" descr="ajuda_mutu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2950" y="5140712"/>
            <a:ext cx="828675" cy="677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1752600" y="4205288"/>
            <a:ext cx="7391400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just">
              <a:lnSpc>
                <a:spcPct val="100000"/>
              </a:lnSpc>
              <a:spcBef>
                <a:spcPts val="1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Apoio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Flex 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:  </a:t>
            </a:r>
            <a:r>
              <a:rPr lang="en-GB" sz="2000" b="1" dirty="0" err="1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Empréstimo</a:t>
            </a:r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  <a:ea typeface="+mn-ea"/>
              </a:rPr>
              <a:t> </a:t>
            </a:r>
            <a:r>
              <a:rPr lang="en-GB" sz="2000" b="1" dirty="0" err="1">
                <a:solidFill>
                  <a:schemeClr val="accent2">
                    <a:lumMod val="75000"/>
                  </a:schemeClr>
                </a:solidFill>
                <a:ea typeface="+mn-ea"/>
              </a:rPr>
              <a:t>pessoal</a:t>
            </a:r>
            <a:endParaRPr lang="en-GB" sz="2000" b="1" dirty="0">
              <a:solidFill>
                <a:schemeClr val="accent2">
                  <a:lumMod val="75000"/>
                </a:schemeClr>
              </a:solidFill>
              <a:ea typeface="+mn-ea"/>
            </a:endParaRPr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1752600" y="4878388"/>
            <a:ext cx="7391400" cy="120251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l">
              <a:lnSpc>
                <a:spcPct val="100000"/>
              </a:lnSpc>
              <a:spcBef>
                <a:spcPts val="12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Outros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Benefícios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Reembolsáveis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: 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Educatec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, 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Auxílio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Empreendedor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, 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Auxílio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Agrícola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,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Garante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Saúde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,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Férias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Mais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,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Família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Maior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e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Ajuda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 </a:t>
            </a:r>
            <a:r>
              <a:rPr lang="en-GB" b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Mútua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.</a:t>
            </a:r>
          </a:p>
        </p:txBody>
      </p:sp>
      <p:sp>
        <p:nvSpPr>
          <p:cNvPr id="20" name="CaixaDeTexto 40"/>
          <p:cNvSpPr txBox="1"/>
          <p:nvPr/>
        </p:nvSpPr>
        <p:spPr>
          <a:xfrm>
            <a:off x="126116" y="787961"/>
            <a:ext cx="8803197" cy="355039"/>
          </a:xfrm>
          <a:prstGeom prst="rect">
            <a:avLst/>
          </a:prstGeom>
          <a:solidFill>
            <a:sysClr val="window" lastClr="FFFFFF"/>
          </a:solidFill>
          <a:ln w="9525" cmpd="sng">
            <a:noFill/>
          </a:ln>
          <a:effectLst/>
        </p:spPr>
        <p:txBody>
          <a:bodyPr wrap="square" lIns="0" tIns="0" rIns="0" bIns="72000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PhagsPa" panose="020B0502040204020203" pitchFamily="34" charset="0"/>
              </a:rPr>
              <a:t>( </a:t>
            </a:r>
            <a:r>
              <a:rPr kumimoji="0" lang="pt-BR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PhagsPa" panose="020B0502040204020203" pitchFamily="34" charset="0"/>
              </a:rPr>
              <a:t>JUROS  de 0,3</a:t>
            </a:r>
            <a:r>
              <a:rPr kumimoji="0" lang="pt-BR" sz="18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PhagsPa" panose="020B0502040204020203" pitchFamily="34" charset="0"/>
              </a:rPr>
              <a:t>% a 0,8%  + </a:t>
            </a:r>
            <a:r>
              <a:rPr lang="pt-BR" sz="1800" b="1" kern="0" noProof="0" dirty="0" smtClean="0">
                <a:solidFill>
                  <a:sysClr val="windowText" lastClr="000000"/>
                </a:solidFill>
                <a:latin typeface="Microsoft PhagsPa" panose="020B0502040204020203" pitchFamily="34" charset="0"/>
              </a:rPr>
              <a:t>INPC</a:t>
            </a:r>
            <a:r>
              <a:rPr kumimoji="0" lang="pt-BR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PhagsPa" panose="020B0502040204020203" pitchFamily="34" charset="0"/>
              </a:rPr>
              <a:t> ) </a:t>
            </a:r>
            <a:endParaRPr kumimoji="0" lang="pt-BR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icrosoft PhagsPa" panose="020B0502040204020203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3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 MT" pitchFamily="34" charset="0"/>
              <a:cs typeface="Sakkal Majalla" pitchFamily="2" charset="-78"/>
            </a:endParaRP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271876" y="6080898"/>
            <a:ext cx="8632037" cy="5019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BR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itchFamily="32" charset="0"/>
                <a:ea typeface="+mn-ea"/>
                <a:cs typeface="Lucida Sans Unicode" pitchFamily="32" charset="0"/>
              </a:rPr>
              <a:t>APÓS 1 ANO DE ASSOCIATIVIDADE </a:t>
            </a:r>
            <a:endParaRPr lang="pt-BR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2" charset="0"/>
              <a:ea typeface="+mn-ea"/>
              <a:cs typeface="Lucida Sans Unicode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570364"/>
      </p:ext>
    </p:extLst>
  </p:cSld>
  <p:clrMapOvr>
    <a:masterClrMapping/>
  </p:clrMapOvr>
  <p:transition spd="med" advTm="3781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 smtClean="0"/>
          </a:p>
        </p:txBody>
      </p:sp>
      <p:sp>
        <p:nvSpPr>
          <p:cNvPr id="15363" name="Espaço Reservado para Tabela 2"/>
          <p:cNvSpPr>
            <a:spLocks noGrp="1" noTextEdit="1"/>
          </p:cNvSpPr>
          <p:nvPr>
            <p:ph type="tbl" idx="1"/>
          </p:nvPr>
        </p:nvSpPr>
        <p:spPr/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482" y="-30163"/>
            <a:ext cx="91440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5366" name="Text Box 9"/>
          <p:cNvSpPr txBox="1">
            <a:spLocks noChangeArrowheads="1"/>
          </p:cNvSpPr>
          <p:nvPr/>
        </p:nvSpPr>
        <p:spPr bwMode="auto">
          <a:xfrm>
            <a:off x="-25400" y="6196013"/>
            <a:ext cx="4991100" cy="13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t-BR" sz="1600" b="1" dirty="0">
                <a:solidFill>
                  <a:schemeClr val="tx1"/>
                </a:solidFill>
                <a:latin typeface="Arial" charset="0"/>
                <a:cs typeface="Arial" charset="0"/>
              </a:rPr>
              <a:t>Fonte: BACEN  e MÚTUA – </a:t>
            </a:r>
            <a:r>
              <a:rPr lang="pt-BR" sz="16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AGOSTO 2015</a:t>
            </a:r>
          </a:p>
          <a:p>
            <a:pPr>
              <a:spcBef>
                <a:spcPct val="50000"/>
              </a:spcBef>
            </a:pPr>
            <a:endParaRPr lang="pt-BR" sz="1600" b="1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8199" name="Text Box 3"/>
          <p:cNvSpPr txBox="1">
            <a:spLocks noChangeArrowheads="1"/>
          </p:cNvSpPr>
          <p:nvPr/>
        </p:nvSpPr>
        <p:spPr bwMode="auto">
          <a:xfrm>
            <a:off x="0" y="125340"/>
            <a:ext cx="9109518" cy="664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JUROS:  Mútua </a:t>
            </a:r>
            <a:r>
              <a:rPr lang="pt-BR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X Mercado (% a.m.)</a:t>
            </a:r>
          </a:p>
        </p:txBody>
      </p:sp>
      <p:sp>
        <p:nvSpPr>
          <p:cNvPr id="15369" name="CaixaDeTexto 12"/>
          <p:cNvSpPr txBox="1">
            <a:spLocks noChangeArrowheads="1"/>
          </p:cNvSpPr>
          <p:nvPr/>
        </p:nvSpPr>
        <p:spPr bwMode="auto">
          <a:xfrm>
            <a:off x="7092950" y="6237288"/>
            <a:ext cx="17272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pt-BR"/>
          </a:p>
        </p:txBody>
      </p:sp>
      <p:sp>
        <p:nvSpPr>
          <p:cNvPr id="14" name="Espaço Reservado para Número de Slide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3F6E92-7350-46B2-B655-B0EA40B3006A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graphicFrame>
        <p:nvGraphicFramePr>
          <p:cNvPr id="11" name="Grá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8917515"/>
              </p:ext>
            </p:extLst>
          </p:nvPr>
        </p:nvGraphicFramePr>
        <p:xfrm>
          <a:off x="168276" y="1219200"/>
          <a:ext cx="4369242" cy="4775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Gráfico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5322168"/>
              </p:ext>
            </p:extLst>
          </p:nvPr>
        </p:nvGraphicFramePr>
        <p:xfrm>
          <a:off x="4711700" y="1206500"/>
          <a:ext cx="4258118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6042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163"/>
            <a:ext cx="9144000" cy="688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" name="Espaço Reservado para Número de Slide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B40D66-B23A-4471-8106-B291D0E70FB3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sp>
        <p:nvSpPr>
          <p:cNvPr id="21" name="Rectangle 16"/>
          <p:cNvSpPr>
            <a:spLocks noChangeArrowheads="1"/>
          </p:cNvSpPr>
          <p:nvPr/>
        </p:nvSpPr>
        <p:spPr bwMode="auto">
          <a:xfrm>
            <a:off x="314203" y="902525"/>
            <a:ext cx="8597900" cy="2477601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endParaRPr lang="pt-B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pt-BR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itchFamily="34" charset="0"/>
            </a:endParaRPr>
          </a:p>
          <a:p>
            <a:pPr algn="l">
              <a:lnSpc>
                <a:spcPct val="100000"/>
              </a:lnSpc>
              <a:defRPr/>
            </a:pPr>
            <a:r>
              <a:rPr lang="pt-BR" b="1" dirty="0" smtClean="0">
                <a:solidFill>
                  <a:srgbClr val="2D2DB9">
                    <a:lumMod val="75000"/>
                  </a:srgbClr>
                </a:solidFill>
                <a:latin typeface="Gill Sans MT" pitchFamily="34" charset="0"/>
              </a:rPr>
              <a:t>     </a:t>
            </a:r>
          </a:p>
          <a:p>
            <a:pPr algn="l" defTabSz="914400">
              <a:lnSpc>
                <a:spcPct val="100000"/>
              </a:lnSpc>
              <a:buClrTx/>
              <a:buSzTx/>
              <a:defRPr/>
            </a:pPr>
            <a:r>
              <a:rPr lang="pt-BR" sz="1200" dirty="0">
                <a:solidFill>
                  <a:srgbClr val="3333CC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itchFamily="34" charset="0"/>
                <a:cs typeface="Times New Roman" pitchFamily="18" charset="0"/>
              </a:rPr>
              <a:t>	</a:t>
            </a:r>
            <a:r>
              <a:rPr lang="pt-BR" sz="1200" dirty="0" smtClean="0">
                <a:solidFill>
                  <a:srgbClr val="3333CC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itchFamily="34" charset="0"/>
                <a:cs typeface="Times New Roman" pitchFamily="18" charset="0"/>
              </a:rPr>
              <a:t>                                   </a:t>
            </a:r>
          </a:p>
          <a:p>
            <a:pPr algn="l" defTabSz="914400">
              <a:lnSpc>
                <a:spcPct val="100000"/>
              </a:lnSpc>
              <a:buClrTx/>
              <a:buSzTx/>
              <a:defRPr/>
            </a:pPr>
            <a:r>
              <a:rPr lang="pt-BR" sz="1200" b="1" dirty="0">
                <a:solidFill>
                  <a:srgbClr val="3333CC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itchFamily="34" charset="0"/>
                <a:cs typeface="Times New Roman" pitchFamily="18" charset="0"/>
              </a:rPr>
              <a:t> </a:t>
            </a:r>
            <a:r>
              <a:rPr lang="pt-BR" sz="1200" b="1" dirty="0" smtClean="0">
                <a:solidFill>
                  <a:srgbClr val="3333CC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itchFamily="34" charset="0"/>
                <a:cs typeface="Times New Roman" pitchFamily="18" charset="0"/>
              </a:rPr>
              <a:t>                                                       </a:t>
            </a:r>
            <a:endParaRPr lang="pt-BR" sz="1800" b="1" dirty="0">
              <a:solidFill>
                <a:srgbClr val="090A15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l" defTabSz="914400">
              <a:lnSpc>
                <a:spcPct val="100000"/>
              </a:lnSpc>
              <a:buClrTx/>
              <a:buSzTx/>
              <a:defRPr/>
            </a:pPr>
            <a:r>
              <a:rPr lang="pt-BR" sz="1800" b="1" dirty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		</a:t>
            </a:r>
            <a:endParaRPr lang="pt-BR" sz="1100" dirty="0">
              <a:solidFill>
                <a:srgbClr val="3333CC">
                  <a:lumMod val="75000"/>
                </a:srgb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ill Sans MT" pitchFamily="34" charset="0"/>
              <a:cs typeface="Arial" pitchFamily="34" charset="0"/>
            </a:endParaRPr>
          </a:p>
          <a:p>
            <a:pPr algn="l" defTabSz="914400">
              <a:lnSpc>
                <a:spcPct val="100000"/>
              </a:lnSpc>
              <a:buClrTx/>
              <a:buSzTx/>
              <a:defRPr/>
            </a:pPr>
            <a:r>
              <a:rPr lang="pt-BR" sz="1100" dirty="0">
                <a:solidFill>
                  <a:srgbClr val="3333CC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itchFamily="34" charset="0"/>
                <a:cs typeface="Arial" pitchFamily="34" charset="0"/>
              </a:rPr>
              <a:t>			</a:t>
            </a:r>
            <a:endParaRPr lang="pt-BR" sz="1400" b="1" dirty="0">
              <a:solidFill>
                <a:srgbClr val="2D2DB9">
                  <a:lumMod val="75000"/>
                </a:srgbClr>
              </a:solidFill>
              <a:latin typeface="Gill Sans MT" pitchFamily="34" charset="0"/>
            </a:endParaRPr>
          </a:p>
          <a:p>
            <a:pPr algn="l">
              <a:lnSpc>
                <a:spcPct val="100000"/>
              </a:lnSpc>
              <a:defRPr/>
            </a:pPr>
            <a:r>
              <a:rPr lang="pt-BR" sz="1800" b="1" dirty="0" smtClean="0">
                <a:solidFill>
                  <a:srgbClr val="090A1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itchFamily="34" charset="0"/>
              </a:rPr>
              <a:t> </a:t>
            </a:r>
            <a:endParaRPr lang="pt-BR" sz="1800" b="1" dirty="0">
              <a:solidFill>
                <a:srgbClr val="090A1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ill Sans MT" pitchFamily="34" charset="0"/>
            </a:endParaRPr>
          </a:p>
        </p:txBody>
      </p:sp>
      <p:graphicFrame>
        <p:nvGraphicFramePr>
          <p:cNvPr id="32" name="Tabela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559079"/>
              </p:ext>
            </p:extLst>
          </p:nvPr>
        </p:nvGraphicFramePr>
        <p:xfrm>
          <a:off x="225631" y="1318162"/>
          <a:ext cx="8686472" cy="4322617"/>
        </p:xfrm>
        <a:graphic>
          <a:graphicData uri="http://schemas.openxmlformats.org/drawingml/2006/table">
            <a:tbl>
              <a:tblPr/>
              <a:tblGrid>
                <a:gridCol w="581891"/>
                <a:gridCol w="1911152"/>
                <a:gridCol w="607675"/>
                <a:gridCol w="693120"/>
                <a:gridCol w="1009403"/>
                <a:gridCol w="878774"/>
                <a:gridCol w="956292"/>
                <a:gridCol w="961901"/>
                <a:gridCol w="1086264"/>
              </a:tblGrid>
              <a:tr h="617942">
                <a:tc>
                  <a:txBody>
                    <a:bodyPr/>
                    <a:lstStyle/>
                    <a:p>
                      <a:pPr algn="l" rtl="0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pt-BR" sz="1600" b="1" i="0" u="none" strike="noStrike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ITEM</a:t>
                      </a:r>
                      <a:endParaRPr lang="pt-BR" sz="1600" b="1" i="0" u="none" strike="noStrike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pt-BR" sz="16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TIPO DE EMPRÉSTIMO</a:t>
                      </a:r>
                      <a:r>
                        <a:rPr lang="pt-BR" sz="1600" b="1" i="0" u="none" strike="noStrike" baseline="0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 /  VALOR (R$)</a:t>
                      </a:r>
                      <a:endParaRPr lang="pt-BR" sz="16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pt-BR" sz="16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Prazo</a:t>
                      </a:r>
                    </a:p>
                    <a:p>
                      <a:pPr algn="ctr" rtl="0" fontAlgn="ctr"/>
                      <a:r>
                        <a:rPr lang="pt-BR" sz="1600" b="1" i="0" u="none" strike="noStrike" dirty="0" err="1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Pgto</a:t>
                      </a:r>
                      <a:endParaRPr lang="pt-BR" sz="16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rtl="0" fontAlgn="b">
                        <a:spcBef>
                          <a:spcPts val="600"/>
                        </a:spcBef>
                      </a:pPr>
                      <a:r>
                        <a:rPr lang="pt-BR" sz="16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JUROS (% a.m)</a:t>
                      </a:r>
                    </a:p>
                    <a:p>
                      <a:pPr algn="ctr" rtl="0" fontAlgn="b">
                        <a:spcBef>
                          <a:spcPts val="600"/>
                        </a:spcBef>
                      </a:pPr>
                      <a:r>
                        <a:rPr lang="pt-BR" sz="1400" b="1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ref</a:t>
                      </a:r>
                      <a:r>
                        <a:rPr lang="pt-BR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-  AGO/15</a:t>
                      </a:r>
                      <a:endParaRPr lang="pt-BR" sz="14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rtl="0" fontAlgn="b"/>
                      <a:r>
                        <a:rPr lang="pt-BR" sz="1600" b="1" i="0" u="none" strike="noStrike" dirty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TOTAL </a:t>
                      </a:r>
                      <a:r>
                        <a:rPr lang="pt-BR" sz="16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PAGO (R$)</a:t>
                      </a:r>
                      <a:endParaRPr lang="pt-BR" sz="16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Economia</a:t>
                      </a:r>
                    </a:p>
                    <a:p>
                      <a:pPr algn="ctr" rtl="0" fontAlgn="ctr"/>
                      <a:r>
                        <a:rPr lang="pt-BR" sz="1400" b="1" i="0" u="none" strike="noStrike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(R$)</a:t>
                      </a:r>
                      <a:endParaRPr lang="pt-BR" sz="1400" b="1" i="0" u="none" strike="noStrike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Anuidades Mútua</a:t>
                      </a:r>
                      <a:endParaRPr lang="pt-BR" sz="1400" b="1" i="0" u="none" strike="noStrike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30312">
                <a:tc rowSpan="2">
                  <a:txBody>
                    <a:bodyPr/>
                    <a:lstStyle/>
                    <a:p>
                      <a:pPr algn="l" rtl="0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576" marR="5576" marT="55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 rtl="0" fontAlgn="ctr"/>
                      <a:endParaRPr lang="pt-BR" sz="14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 rtl="0" fontAlgn="ctr"/>
                      <a:endParaRPr lang="pt-BR" sz="14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ctr" rtl="0" fontAlgn="ctr"/>
                      <a:endParaRPr lang="pt-BR" sz="14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 rtl="0" fontAlgn="ctr"/>
                      <a:endParaRPr lang="pt-BR" sz="14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3383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 dirty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MÚTUA</a:t>
                      </a: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 dirty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MERCADO</a:t>
                      </a: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 dirty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MÚTUA</a:t>
                      </a: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400" b="1" i="0" u="none" strike="noStrike" dirty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MERCADO</a:t>
                      </a: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96588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0" i="0" u="none" strike="noStrike" dirty="0">
                          <a:solidFill>
                            <a:srgbClr val="FFFFFF"/>
                          </a:solidFill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576" marR="5576" marT="557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070589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800" b="1" i="0" u="none" strike="noStrike" dirty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6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Pessoal </a:t>
                      </a:r>
                      <a:r>
                        <a:rPr lang="pt-BR" sz="1600" b="1" i="0" u="none" strike="noStrike" dirty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Mútua x Cheque </a:t>
                      </a:r>
                      <a:r>
                        <a:rPr lang="pt-BR" sz="16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Especial </a:t>
                      </a:r>
                    </a:p>
                    <a:p>
                      <a:pPr algn="ctr" rtl="0" fontAlgn="b"/>
                      <a:r>
                        <a:rPr lang="pt-BR" sz="1600" b="1" i="0" u="none" strike="noStrike" baseline="0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pt-BR" sz="1600" b="1" i="0" u="none" strike="noStrike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R$ 20.000</a:t>
                      </a:r>
                      <a:endParaRPr lang="pt-BR" sz="1600" b="1" i="0" u="none" strike="noStrike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6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endParaRPr lang="pt-BR" sz="16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4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1,37%</a:t>
                      </a:r>
                      <a:endParaRPr lang="pt-BR" sz="14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4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7,92%</a:t>
                      </a:r>
                      <a:endParaRPr lang="pt-BR" sz="14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4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23.614,56</a:t>
                      </a:r>
                      <a:endParaRPr lang="pt-BR" sz="14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4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45.285,66 </a:t>
                      </a:r>
                      <a:endParaRPr lang="pt-BR" sz="14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400" b="1" i="0" u="none" strike="noStrike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21.671,10</a:t>
                      </a:r>
                      <a:endParaRPr lang="pt-BR" sz="1400" b="1" i="0" u="none" strike="noStrike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400" b="1" i="0" u="none" strike="noStrike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167</a:t>
                      </a:r>
                      <a:endParaRPr lang="pt-BR" sz="1400" b="1" i="0" u="none" strike="noStrike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996196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8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2 </a:t>
                      </a:r>
                      <a:endParaRPr lang="pt-BR" sz="18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6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Pessoal </a:t>
                      </a:r>
                      <a:r>
                        <a:rPr lang="pt-BR" sz="1600" b="1" i="0" u="none" strike="noStrike" dirty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Mútua x Crédito </a:t>
                      </a:r>
                      <a:r>
                        <a:rPr lang="pt-BR" sz="16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Pessoal  </a:t>
                      </a:r>
                    </a:p>
                    <a:p>
                      <a:pPr algn="ctr" rtl="0" fontAlgn="b"/>
                      <a:r>
                        <a:rPr lang="pt-BR" sz="1600" b="1" i="0" u="none" strike="noStrike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R$</a:t>
                      </a:r>
                      <a:r>
                        <a:rPr lang="pt-BR" sz="1600" b="1" i="0" u="none" strike="noStrike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20.000</a:t>
                      </a:r>
                      <a:endParaRPr lang="pt-BR" sz="1600" b="1" i="0" u="none" strike="noStrike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6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endParaRPr lang="pt-BR" sz="16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4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1,37%</a:t>
                      </a:r>
                      <a:endParaRPr lang="pt-BR" sz="14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4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4,48%</a:t>
                      </a:r>
                      <a:endParaRPr lang="pt-BR" sz="14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4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23.614,56 </a:t>
                      </a:r>
                      <a:endParaRPr lang="pt-BR" sz="14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4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33.047,71 </a:t>
                      </a:r>
                      <a:endParaRPr lang="pt-BR" sz="14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400" b="1" i="0" u="none" strike="noStrike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9.433,15</a:t>
                      </a:r>
                      <a:endParaRPr lang="pt-BR" sz="1400" b="1" i="0" u="none" strike="noStrike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400" b="1" i="0" u="none" strike="noStrike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73</a:t>
                      </a:r>
                      <a:endParaRPr lang="pt-BR" sz="1400" b="1" i="0" u="none" strike="noStrike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877157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8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2 </a:t>
                      </a:r>
                      <a:endParaRPr lang="pt-BR" sz="18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6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Veículos </a:t>
                      </a:r>
                      <a:r>
                        <a:rPr lang="pt-BR" sz="1600" b="1" i="0" u="none" strike="noStrike" dirty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Mútua x </a:t>
                      </a:r>
                      <a:r>
                        <a:rPr lang="pt-BR" sz="16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Veículos Mercado  </a:t>
                      </a:r>
                    </a:p>
                    <a:p>
                      <a:pPr algn="ctr" rtl="0" fontAlgn="b"/>
                      <a:r>
                        <a:rPr lang="pt-BR" sz="1600" b="1" i="0" u="none" strike="noStrike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R$</a:t>
                      </a:r>
                      <a:r>
                        <a:rPr lang="pt-BR" sz="1600" b="1" i="0" u="none" strike="noStrike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20.000</a:t>
                      </a:r>
                      <a:endParaRPr lang="pt-BR" sz="1600" b="1" i="0" u="none" strike="noStrike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6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endParaRPr lang="pt-BR" sz="16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4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1,05%</a:t>
                      </a:r>
                      <a:endParaRPr lang="pt-BR" sz="14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4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1,84%</a:t>
                      </a:r>
                      <a:endParaRPr lang="pt-BR" sz="14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4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22.739,56 </a:t>
                      </a:r>
                      <a:endParaRPr lang="pt-BR" sz="14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400" b="1" i="0" u="none" strike="noStrike" dirty="0" smtClean="0">
                          <a:solidFill>
                            <a:srgbClr val="262699"/>
                          </a:solidFill>
                          <a:latin typeface="Arial" pitchFamily="34" charset="0"/>
                          <a:cs typeface="Arial" pitchFamily="34" charset="0"/>
                        </a:rPr>
                        <a:t>24.920,48 </a:t>
                      </a:r>
                      <a:endParaRPr lang="pt-BR" sz="1400" b="1" i="0" u="none" strike="noStrike" dirty="0">
                        <a:solidFill>
                          <a:srgbClr val="262699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400" b="1" i="0" u="none" strike="noStrike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2.180,92</a:t>
                      </a:r>
                      <a:endParaRPr lang="pt-BR" sz="1400" b="1" i="0" u="none" strike="noStrike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400" b="1" i="0" u="none" strike="noStrike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  <a:endParaRPr lang="pt-BR" sz="1400" b="1" i="0" u="none" strike="noStrike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576" marR="5576" marT="55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12" name="CaixaDeTexto 11"/>
          <p:cNvSpPr txBox="1"/>
          <p:nvPr/>
        </p:nvSpPr>
        <p:spPr>
          <a:xfrm>
            <a:off x="164152" y="6519446"/>
            <a:ext cx="7861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pt-BR" sz="1400" b="1" dirty="0" smtClean="0">
                <a:solidFill>
                  <a:srgbClr val="2D2DB9">
                    <a:lumMod val="75000"/>
                  </a:srgbClr>
                </a:solidFill>
              </a:rPr>
              <a:t>(*) Simulação comparativa para efeito meramente exemplificativo –  AGOSTO / 2015</a:t>
            </a:r>
            <a:r>
              <a:rPr lang="pt-BR" sz="1600" b="1" dirty="0" smtClean="0">
                <a:solidFill>
                  <a:srgbClr val="2D2DB9">
                    <a:lumMod val="75000"/>
                  </a:srgbClr>
                </a:solidFill>
              </a:rPr>
              <a:t>. </a:t>
            </a:r>
            <a:endParaRPr lang="pt-BR" sz="1600" b="1" dirty="0">
              <a:solidFill>
                <a:srgbClr val="2D2DB9">
                  <a:lumMod val="75000"/>
                </a:srgbClr>
              </a:solidFill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166254" y="255903"/>
            <a:ext cx="8811491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00000"/>
              </a:lnSpc>
              <a:defRPr/>
            </a:pPr>
            <a:r>
              <a:rPr lang="pt-BR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</a:rPr>
              <a:t>BENEFÍCIOS REEMBOLSÁVEIS - SIMULAÇÃO</a:t>
            </a:r>
            <a:r>
              <a:rPr lang="pt-BR" sz="1200" b="1" dirty="0" smtClean="0">
                <a:solidFill>
                  <a:srgbClr val="C00000"/>
                </a:solidFill>
                <a:ea typeface="+mn-ea"/>
              </a:rPr>
              <a:t>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589413806"/>
      </p:ext>
    </p:extLst>
  </p:cSld>
  <p:clrMapOvr>
    <a:masterClrMapping/>
  </p:clrMapOvr>
  <p:transition spd="med" advTm="1984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Tahoma"/>
        <a:ea typeface=""/>
        <a:cs typeface="Lucida Sans Unicode"/>
      </a:majorFont>
      <a:minorFont>
        <a:latin typeface="Tahoma"/>
        <a:ea typeface=""/>
        <a:cs typeface="Lucida Sans Unicode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ts val="48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ill Sans MT" pitchFamily="32" charset="0"/>
            <a:cs typeface="Lucida Sans Unicode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449263" rtl="0" eaLnBrk="1" fontAlgn="base" latinLnBrk="0" hangingPunct="1">
          <a:lnSpc>
            <a:spcPts val="48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Gill Sans MT" pitchFamily="32" charset="0"/>
            <a:cs typeface="Lucida Sans Unicode" pitchFamily="32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scritório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6829</TotalTime>
  <Words>571</Words>
  <Application>Microsoft Office PowerPoint</Application>
  <PresentationFormat>Apresentação na tela (4:3)</PresentationFormat>
  <Paragraphs>160</Paragraphs>
  <Slides>11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2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Ohzeki</dc:creator>
  <cp:lastModifiedBy>usuario</cp:lastModifiedBy>
  <cp:revision>980</cp:revision>
  <cp:lastPrinted>2014-03-27T12:39:55Z</cp:lastPrinted>
  <dcterms:created xsi:type="dcterms:W3CDTF">1601-01-01T00:00:00Z</dcterms:created>
  <dcterms:modified xsi:type="dcterms:W3CDTF">2015-08-28T13:13:48Z</dcterms:modified>
</cp:coreProperties>
</file>