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64" r:id="rId4"/>
    <p:sldId id="256" r:id="rId5"/>
    <p:sldId id="259" r:id="rId6"/>
    <p:sldId id="257" r:id="rId7"/>
    <p:sldId id="258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85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F6A1-C492-40BF-9DAE-AC9BC481E5AC}" type="datetimeFigureOut">
              <a:rPr lang="pt-BR" smtClean="0"/>
              <a:pPr/>
              <a:t>16/06/2012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80FCD-18D9-45F8-B19C-2342CFF97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13" Type="http://schemas.openxmlformats.org/officeDocument/2006/relationships/hyperlink" Target="http://www.fepam.rs.gov.br/licenciamento/area1/popup2.asp?titulo1=AGROSSILVIPASTORIL&amp;tipo=1&amp;tabela=1" TargetMode="External"/><Relationship Id="rId3" Type="http://schemas.openxmlformats.org/officeDocument/2006/relationships/hyperlink" Target="http://www.fepam.rs.gov.br/licenciamento/area1/popup2.asp?titulo1=IND%DASTRIA&amp;tipo=3&amp;tabela=1" TargetMode="External"/><Relationship Id="rId7" Type="http://schemas.openxmlformats.org/officeDocument/2006/relationships/image" Target="../media/image2.gif"/><Relationship Id="rId12" Type="http://schemas.openxmlformats.org/officeDocument/2006/relationships/image" Target="../media/image7.gif"/><Relationship Id="rId2" Type="http://schemas.openxmlformats.org/officeDocument/2006/relationships/hyperlink" Target="http://www.fepam.rs.gov.br/licenciamento/area1/popup2.asp?titulo1=MINERA%C7%C3O&amp;tipo=2&amp;tabela=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11" Type="http://schemas.openxmlformats.org/officeDocument/2006/relationships/image" Target="../media/image6.gif"/><Relationship Id="rId5" Type="http://schemas.openxmlformats.org/officeDocument/2006/relationships/hyperlink" Target="http://www.fepam.rs.gov.br/licenciamento/area1/popup2.asp?titulo1=INFRA-ESTRUTURA%20E%20OBRAS%20CIVIS&amp;tipo=9&amp;tabela=1" TargetMode="External"/><Relationship Id="rId15" Type="http://schemas.openxmlformats.org/officeDocument/2006/relationships/hyperlink" Target="http://www.fepam.rs.gov.br/licenciamento/area1/popup2.asp?titulo1=GERAL&amp;tipo=15&amp;tabela=1" TargetMode="External"/><Relationship Id="rId10" Type="http://schemas.openxmlformats.org/officeDocument/2006/relationships/image" Target="../media/image5.gif"/><Relationship Id="rId4" Type="http://schemas.openxmlformats.org/officeDocument/2006/relationships/hyperlink" Target="http://www.fepam.rs.gov.br/licenciamento/area1/popup2.asp?titulo1=TRANSPORTES,%20TERMINAIS%20E%20DEP%D3SITOS&amp;tipo=6&amp;tabela=1" TargetMode="External"/><Relationship Id="rId9" Type="http://schemas.openxmlformats.org/officeDocument/2006/relationships/image" Target="../media/image4.gif"/><Relationship Id="rId14" Type="http://schemas.openxmlformats.org/officeDocument/2006/relationships/hyperlink" Target="http://www.fepam.rs.gov.br/licenciamento/area1/popup2.asp?titulo1=URBANIZA%C7%C3O%20E%20SANEAMENTO&amp;tipo=14&amp;tabela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fepam.rs.gov.br/licenciamento/area1/popup2.asp?titulo1=AGROSSILVIPASTORIL&amp;tipo=1&amp;tabela=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17335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571472" y="2643182"/>
            <a:ext cx="8358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Trebuchet MS" pitchFamily="34" charset="0"/>
              </a:rPr>
              <a:t>LICENCIAMENTO AMBIENTAL NO RS</a:t>
            </a:r>
            <a:endParaRPr lang="pt-BR" sz="4000" b="1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17335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714348" y="1886445"/>
            <a:ext cx="800105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Trebuchet MS" pitchFamily="34" charset="0"/>
              </a:rPr>
              <a:t>A Fundação Estadual de Proteção Ambiental Henrique Luis </a:t>
            </a:r>
            <a:r>
              <a:rPr lang="pt-BR" sz="1400" dirty="0" err="1" smtClean="0">
                <a:latin typeface="Trebuchet MS" pitchFamily="34" charset="0"/>
              </a:rPr>
              <a:t>Roessler</a:t>
            </a:r>
            <a:r>
              <a:rPr lang="pt-BR" sz="1400" dirty="0" smtClean="0">
                <a:latin typeface="Trebuchet MS" pitchFamily="34" charset="0"/>
              </a:rPr>
              <a:t>* - FEPAM, é a instituição responsável pelo licenciamento ambiental** no Rio Grande do Sul. Desde 1999, a FEPAM é vinculada à Secretaria Estadual do Meio Ambiente - SEMA. </a:t>
            </a:r>
            <a:br>
              <a:rPr lang="pt-BR" sz="1400" dirty="0" smtClean="0">
                <a:latin typeface="Trebuchet MS" pitchFamily="34" charset="0"/>
              </a:rPr>
            </a:br>
            <a:r>
              <a:rPr lang="pt-BR" sz="1400" dirty="0" smtClean="0">
                <a:latin typeface="Trebuchet MS" pitchFamily="34" charset="0"/>
              </a:rPr>
              <a:t/>
            </a:r>
            <a:br>
              <a:rPr lang="pt-BR" sz="1400" dirty="0" smtClean="0">
                <a:latin typeface="Trebuchet MS" pitchFamily="34" charset="0"/>
              </a:rPr>
            </a:br>
            <a:r>
              <a:rPr lang="pt-BR" sz="1400" dirty="0" smtClean="0">
                <a:latin typeface="Trebuchet MS" pitchFamily="34" charset="0"/>
              </a:rPr>
              <a:t>Instituída pela Lei 9.077 de 4 de junho de 1990 e implantada em 4 de dezembro de 1991, a FEPAM tem suas origens na Coordenadoria do Controle do Equilíbrio Ecológico do Rio Grande do Sul (criada na década de 70) e no antigo Departamento de Meio Ambiente - DMA - da Secretaria de Saúde e Meio Ambiente (hoje, Secretaria Estadual da Saúde).</a:t>
            </a:r>
            <a:br>
              <a:rPr lang="pt-BR" sz="1400" dirty="0" smtClean="0">
                <a:latin typeface="Trebuchet MS" pitchFamily="34" charset="0"/>
              </a:rPr>
            </a:br>
            <a:r>
              <a:rPr lang="pt-BR" sz="1400" dirty="0" smtClean="0">
                <a:latin typeface="Trebuchet MS" pitchFamily="34" charset="0"/>
              </a:rPr>
              <a:t/>
            </a:r>
            <a:br>
              <a:rPr lang="pt-BR" sz="1400" dirty="0" smtClean="0">
                <a:latin typeface="Trebuchet MS" pitchFamily="34" charset="0"/>
              </a:rPr>
            </a:br>
            <a:r>
              <a:rPr lang="pt-BR" sz="1400" dirty="0" smtClean="0">
                <a:latin typeface="Trebuchet MS" pitchFamily="34" charset="0"/>
              </a:rPr>
              <a:t>É um dos órgãos executivos do Sistema Estadual de Proteção Ambiental (SISEPRA, Lei 10.330 de 27/12/94), que a partir de 1999 passou a ser coordenado pela SEMA (Lei 11.362 de 29/07/99). O SISEPRA prevê a ação integrada dos órgãos ambientais do Estado em articulação com o trabalho dos Municípios.</a:t>
            </a:r>
            <a:br>
              <a:rPr lang="pt-BR" sz="1400" dirty="0" smtClean="0">
                <a:latin typeface="Trebuchet MS" pitchFamily="34" charset="0"/>
              </a:rPr>
            </a:br>
            <a:r>
              <a:rPr lang="pt-BR" sz="1400" dirty="0" smtClean="0">
                <a:latin typeface="Trebuchet MS" pitchFamily="34" charset="0"/>
              </a:rPr>
              <a:t/>
            </a:r>
            <a:br>
              <a:rPr lang="pt-BR" sz="1400" dirty="0" smtClean="0">
                <a:latin typeface="Trebuchet MS" pitchFamily="34" charset="0"/>
              </a:rPr>
            </a:br>
            <a:r>
              <a:rPr lang="pt-BR" sz="1400" dirty="0" smtClean="0">
                <a:latin typeface="Trebuchet MS" pitchFamily="34" charset="0"/>
              </a:rPr>
              <a:t>No Rio Grande do Sul, os Municípios são responsáveis pelo licenciamento ambiental das atividades de impacto local (Código Estadual de Meio Ambiente, Lei 11520/00). A definição destas atividades e o regramento do processo de descentralização do licenciamento foi estabelecido pelo Conselho Estadual de Meio Ambiente (CONSEMA).</a:t>
            </a:r>
            <a:br>
              <a:rPr lang="pt-BR" sz="1400" dirty="0" smtClean="0">
                <a:latin typeface="Trebuchet MS" pitchFamily="34" charset="0"/>
              </a:rPr>
            </a:br>
            <a:endParaRPr lang="pt-BR" sz="1400" dirty="0">
              <a:latin typeface="Trebuchet MS" pitchFamily="34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1214414" y="928670"/>
            <a:ext cx="6599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FEPAM</a:t>
            </a:r>
            <a:r>
              <a:rPr lang="pt-BR" dirty="0" smtClean="0"/>
              <a:t> -</a:t>
            </a:r>
            <a:r>
              <a:rPr lang="pt-BR" dirty="0" smtClean="0">
                <a:latin typeface="Trebuchet MS" pitchFamily="34" charset="0"/>
              </a:rPr>
              <a:t> </a:t>
            </a:r>
            <a:r>
              <a:rPr lang="pt-BR" dirty="0" smtClean="0">
                <a:latin typeface="Trebuchet MS" pitchFamily="34" charset="0"/>
              </a:rPr>
              <a:t> </a:t>
            </a:r>
            <a:r>
              <a:rPr lang="pt-BR" dirty="0" smtClean="0">
                <a:latin typeface="Trebuchet MS" pitchFamily="34" charset="0"/>
              </a:rPr>
              <a:t>Fundação Estadual de Proteção </a:t>
            </a:r>
            <a:r>
              <a:rPr lang="pt-BR" dirty="0" smtClean="0">
                <a:latin typeface="Trebuchet MS" pitchFamily="34" charset="0"/>
              </a:rPr>
              <a:t>Ambiental (RS)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571768" y="2136480"/>
            <a:ext cx="171448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MINERAÇÃO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2571768" y="2565108"/>
            <a:ext cx="1571604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3"/>
              </a:rPr>
              <a:t>IND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  <a:hlinkClick r:id="rId3"/>
              </a:rPr>
              <a:t>Ú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3"/>
              </a:rPr>
              <a:t>STRIA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571768" y="2993736"/>
            <a:ext cx="314324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4"/>
              </a:rPr>
              <a:t>TRANSPORTES, TERMINAIS E DEP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  <a:hlinkClick r:id="rId4"/>
              </a:rPr>
              <a:t>Ó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4"/>
              </a:rPr>
              <a:t>SITOS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17335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2571768" y="3493802"/>
            <a:ext cx="2928926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5"/>
              </a:rPr>
              <a:t>INFRA-ESTRUTURA E OBRAS CIVIS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upo 27"/>
          <p:cNvGrpSpPr/>
          <p:nvPr/>
        </p:nvGrpSpPr>
        <p:grpSpPr>
          <a:xfrm>
            <a:off x="2214548" y="1643050"/>
            <a:ext cx="3143270" cy="3071834"/>
            <a:chOff x="2214548" y="500042"/>
            <a:chExt cx="3143270" cy="3071834"/>
          </a:xfrm>
        </p:grpSpPr>
        <p:pic>
          <p:nvPicPr>
            <p:cNvPr id="1034" name="Imagem 1" descr="http://www.fepam.rs.gov.br/licenciamento/imagens/grupo1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214548" y="528638"/>
              <a:ext cx="285750" cy="285750"/>
            </a:xfrm>
            <a:prstGeom prst="rect">
              <a:avLst/>
            </a:prstGeom>
            <a:noFill/>
          </p:spPr>
        </p:pic>
        <p:pic>
          <p:nvPicPr>
            <p:cNvPr id="1033" name="Imagem 2" descr="http://www.fepam.rs.gov.br/licenciamento/imagens/grupo2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214548" y="1000110"/>
              <a:ext cx="285750" cy="285750"/>
            </a:xfrm>
            <a:prstGeom prst="rect">
              <a:avLst/>
            </a:prstGeom>
            <a:noFill/>
          </p:spPr>
        </p:pic>
        <p:pic>
          <p:nvPicPr>
            <p:cNvPr id="1032" name="Imagem 3" descr="http://www.fepam.rs.gov.br/licenciamento/imagens/grupo3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214548" y="1428738"/>
              <a:ext cx="285750" cy="285750"/>
            </a:xfrm>
            <a:prstGeom prst="rect">
              <a:avLst/>
            </a:prstGeom>
            <a:noFill/>
          </p:spPr>
        </p:pic>
        <p:pic>
          <p:nvPicPr>
            <p:cNvPr id="1031" name="Imagem 4" descr="http://www.fepam.rs.gov.br/licenciamento/imagens/grupo6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214548" y="1857366"/>
              <a:ext cx="285750" cy="285750"/>
            </a:xfrm>
            <a:prstGeom prst="rect">
              <a:avLst/>
            </a:prstGeom>
            <a:noFill/>
          </p:spPr>
        </p:pic>
        <p:pic>
          <p:nvPicPr>
            <p:cNvPr id="1029" name="Imagem 6" descr="http://www.fepam.rs.gov.br/licenciamento/imagens/grupo9.gif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214548" y="2285994"/>
              <a:ext cx="285750" cy="285750"/>
            </a:xfrm>
            <a:prstGeom prst="rect">
              <a:avLst/>
            </a:prstGeom>
            <a:noFill/>
          </p:spPr>
        </p:pic>
        <p:pic>
          <p:nvPicPr>
            <p:cNvPr id="1027" name="Imagem 8" descr="http://www.fepam.rs.gov.br/licenciamento/imagens/grupo14.gif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214548" y="2786060"/>
              <a:ext cx="285750" cy="285750"/>
            </a:xfrm>
            <a:prstGeom prst="rect">
              <a:avLst/>
            </a:prstGeom>
            <a:noFill/>
          </p:spPr>
        </p:pic>
        <p:pic>
          <p:nvPicPr>
            <p:cNvPr id="1025" name="Imagem 10" descr="http://www.fepam.rs.gov.br/licenciamento/imagens/grupo15.gif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214548" y="3286126"/>
              <a:ext cx="285750" cy="285750"/>
            </a:xfrm>
            <a:prstGeom prst="rect">
              <a:avLst/>
            </a:prstGeom>
            <a:noFill/>
          </p:spPr>
        </p:pic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2571768" y="500042"/>
              <a:ext cx="2000232" cy="2769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57200" algn="l"/>
                </a:tabLst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 </a:t>
              </a: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4F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  <a:hlinkClick r:id="rId13"/>
                </a:rPr>
                <a:t>AGROSSILVIPASTORIL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2571768" y="2779422"/>
              <a:ext cx="2786050" cy="2769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 </a:t>
              </a:r>
              <a:r>
                <a:rPr kumimoji="0" lang="pt-BR" sz="1200" b="1" i="0" u="none" strike="noStrike" cap="none" normalizeH="0" baseline="0" dirty="0" err="1" smtClean="0">
                  <a:ln>
                    <a:noFill/>
                  </a:ln>
                  <a:solidFill>
                    <a:srgbClr val="4F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  <a:hlinkClick r:id="rId14"/>
                </a:rPr>
                <a:t>URBANIZA</a:t>
              </a:r>
              <a:r>
                <a:rPr lang="pt-BR" sz="1200" b="1" dirty="0" err="1" smtClean="0">
                  <a:solidFill>
                    <a:srgbClr val="4F0000"/>
                  </a:solidFill>
                  <a:latin typeface="Trebuchet MS" pitchFamily="34" charset="0"/>
                  <a:ea typeface="Times New Roman" pitchFamily="18" charset="0"/>
                  <a:cs typeface="Times New Roman" pitchFamily="18" charset="0"/>
                  <a:hlinkClick r:id="rId14"/>
                </a:rPr>
                <a:t>ç</a:t>
              </a:r>
              <a:r>
                <a:rPr kumimoji="0" lang="pt-BR" sz="1200" b="1" i="0" u="none" strike="noStrike" cap="none" normalizeH="0" baseline="0" dirty="0" err="1" smtClean="0">
                  <a:ln>
                    <a:noFill/>
                  </a:ln>
                  <a:solidFill>
                    <a:srgbClr val="4F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  <a:hlinkClick r:id="rId14"/>
                </a:rPr>
                <a:t>ÃO</a:t>
              </a: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4F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  <a:hlinkClick r:id="rId14"/>
                </a:rPr>
                <a:t> E SANEAMENTO</a:t>
              </a: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 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2571736" y="3279488"/>
              <a:ext cx="2285984" cy="2769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57200" algn="l"/>
                </a:tabLst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 </a:t>
              </a: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4F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  <a:hlinkClick r:id="rId15"/>
                </a:rPr>
                <a:t>GERAL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928926" y="428604"/>
            <a:ext cx="2857520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2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214422"/>
            <a:ext cx="928694" cy="928694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928926" y="1214422"/>
            <a:ext cx="3929090" cy="7078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(AGRONOMIA)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85853" y="2566942"/>
            <a:ext cx="65722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 ano de 2000, houve a publicação da </a:t>
            </a:r>
            <a:r>
              <a:rPr lang="pt-BR" b="1" dirty="0" smtClean="0"/>
              <a:t>Resolução CONSEMA 04/2000</a:t>
            </a:r>
            <a:r>
              <a:rPr lang="pt-BR" dirty="0" smtClean="0"/>
              <a:t>, estabelecendo critérios para o licenciamento ambiental pelos municípios. Em 22 de outubro de 2007, em substituição à Resolução 04/2000, foi publicada a </a:t>
            </a:r>
            <a:r>
              <a:rPr lang="pt-BR" b="1" dirty="0" smtClean="0"/>
              <a:t>Resolução CONSEMA 167/2007</a:t>
            </a:r>
            <a:r>
              <a:rPr lang="pt-BR" dirty="0" smtClean="0"/>
              <a:t>, que dispõe sobre a qualificação dos municípios, atualizando os critérios e as diretrizes para o exercício da competência do licenciamento ambiental das atividades de impacto local, bem como sobre a gestão ambiental compartilhada no Estado. Até o momento estão habilitados pelo CONSEMA, conforme resolução supra citada, 294 municípios.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28596" y="785794"/>
          <a:ext cx="8358246" cy="573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1500198"/>
                <a:gridCol w="642942"/>
                <a:gridCol w="1000132"/>
                <a:gridCol w="857256"/>
                <a:gridCol w="928694"/>
                <a:gridCol w="928694"/>
                <a:gridCol w="928694"/>
                <a:gridCol w="785818"/>
              </a:tblGrid>
              <a:tr h="688599">
                <a:tc gridSpan="3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Atividade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Unidade de Medida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Porte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</a:tr>
              <a:tr h="3442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/>
                        <a:t>Código</a:t>
                      </a:r>
                    </a:p>
                    <a:p>
                      <a:pPr algn="ctr"/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Ramo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Potencial Poluidor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err="1" smtClean="0"/>
                        <a:t>MínImo</a:t>
                      </a:r>
                      <a:r>
                        <a:rPr lang="pt-BR" sz="900" dirty="0" smtClean="0"/>
                        <a:t> 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Pequeno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Médio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Grande 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Excepcional</a:t>
                      </a:r>
                      <a:endParaRPr lang="pt-BR" sz="900" dirty="0"/>
                    </a:p>
                  </a:txBody>
                  <a:tcPr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111,30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IRRIGACAO SUPERFICIAL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Verdana"/>
                          <a:ea typeface="Times New Roman"/>
                          <a:cs typeface="Times New Roman"/>
                        </a:rPr>
                        <a:t>hectares (ha)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100,0001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500,0001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111,40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IRRIGACAO POR ASPERSAO LOCALIZADA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hectares (ha)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100,0001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111,60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DRENAGEM AGRICOLA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área drenada em hectares (ha)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111,70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RECUPERACAO DE AREA DEGRADADA POR IRRIGACAO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área degradada em hectares (ha)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20,0001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111,80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RETIFICACAO DE CURSOS DE AGUA PARA FINS DE IRRIGACAO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comprimento em Km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0,5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0,51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111,91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BARRAGEM ACUDE PARA IRRIGACAO - APENAS PARA FORNECIMENTO DE AGUA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área alagada em hectares (ha)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111,92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FORNECIMENTO DE AGUA DE RECURSOS HIDRICOS NATURAIS SUPERFICIAIS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hectares (ha)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2000,0001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8000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8000,0001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112,11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AVES DE CORTE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14000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14000,01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36000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36000,01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48000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48000,01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60000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112,12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AVES DE POSTURA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30000,01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60000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60000,01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90000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90000,01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120000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671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112,13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MATRIZES E OVOS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36000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36000,01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60000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60000,01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90000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90000,01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120000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800" b="1" i="0" u="none" strike="noStrike" cap="none" normalizeH="0" baseline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285750" cy="28575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00364" y="285728"/>
            <a:ext cx="235745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(AGRONOMIA)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28596" y="785795"/>
          <a:ext cx="8501121" cy="6026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251"/>
                <a:gridCol w="1525843"/>
                <a:gridCol w="653932"/>
                <a:gridCol w="1017227"/>
                <a:gridCol w="871910"/>
                <a:gridCol w="944569"/>
                <a:gridCol w="944569"/>
                <a:gridCol w="944569"/>
                <a:gridCol w="799251"/>
              </a:tblGrid>
              <a:tr h="742092">
                <a:tc gridSpan="3"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Atividade</a:t>
                      </a:r>
                      <a:endParaRPr lang="pt-BR" sz="1200" dirty="0"/>
                    </a:p>
                  </a:txBody>
                  <a:tcPr marL="75446" marR="75446" marT="37721" marB="37721"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Unidade de Medida</a:t>
                      </a:r>
                    </a:p>
                    <a:p>
                      <a:pPr algn="ctr"/>
                      <a:endParaRPr lang="pt-BR" sz="1200" dirty="0"/>
                    </a:p>
                  </a:txBody>
                  <a:tcPr marL="75446" marR="75446" marT="37721" marB="37721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Porte</a:t>
                      </a:r>
                      <a:endParaRPr lang="pt-BR" sz="1200" dirty="0"/>
                    </a:p>
                  </a:txBody>
                  <a:tcPr marL="75446" marR="75446" marT="37721" marB="37721" anchor="ctr"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</a:tr>
              <a:tr h="4369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>
                          <a:latin typeface="Trebuchet MS" pitchFamily="34" charset="0"/>
                        </a:rPr>
                        <a:t>Código</a:t>
                      </a:r>
                    </a:p>
                    <a:p>
                      <a:pPr algn="ctr"/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Ramo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Potencial Poluidor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err="1" smtClean="0">
                          <a:latin typeface="Trebuchet MS" pitchFamily="34" charset="0"/>
                        </a:rPr>
                        <a:t>MínImo</a:t>
                      </a:r>
                      <a:r>
                        <a:rPr lang="pt-BR" sz="900" dirty="0" smtClean="0">
                          <a:latin typeface="Trebuchet MS" pitchFamily="34" charset="0"/>
                        </a:rPr>
                        <a:t> 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Pequeno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Médio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Grande 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Excepcional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75446" marR="75446" marT="37721" marB="37721" anchor="ctr"/>
                </a:tc>
              </a:tr>
              <a:tr h="436903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112,14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INCUBATORIO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pintos/</a:t>
                      </a:r>
                      <a:r>
                        <a:rPr lang="pt-BR" sz="900" dirty="0" err="1">
                          <a:latin typeface="Trebuchet MS" pitchFamily="34" charset="0"/>
                          <a:ea typeface="Times New Roman"/>
                          <a:cs typeface="Times New Roman"/>
                        </a:rPr>
                        <a:t>mes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600000,01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6903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112,21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CUNICULTURA E OUTROS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cabeças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6000,01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12000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12000,01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36000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18186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114,21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CICLO COMPLETO - COM MANEJO DEJETOS LIQUIDOS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matrizes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60,01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64773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114,22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UNIDADE PRODUTORA DE LEITOES ATE 21 DIAS - COM MANEJO DEJETOS LIQUIDOS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matrizes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70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70,01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280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280,01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420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420,01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700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64773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114,23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UNIDADE PRODUTORA DE LEITOES ATE 63 DIAS - COM MANEJO DEJETOS LIQUIDOS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matrizes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18186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114,24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TERMINACAO - COM MANEJO DEJETOS LIQUIDOS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cabeças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600,01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6903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114,25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CRECHE - COM MANEJO DEJETOS LIQUIDOS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cabeças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18186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114,26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CENTRAL DE INSEMINACAO - COM MANEJO DEJETOS LIQUIDOS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cabeças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130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130,01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390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390,01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780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780,01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1300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18186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114,31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SUINOS - CICLO COMPLETO - COM MANEJO DE DEJETOS SOBRE CAMAS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matrizes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75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75,01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800" b="1" i="0" u="none" strike="noStrike" cap="none" normalizeH="0" baseline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285750" cy="28575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00364" y="285728"/>
            <a:ext cx="235745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(AGRONOMIA)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28596" y="714356"/>
          <a:ext cx="8358246" cy="6144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1500198"/>
                <a:gridCol w="642942"/>
                <a:gridCol w="1000132"/>
                <a:gridCol w="857256"/>
                <a:gridCol w="928694"/>
                <a:gridCol w="928694"/>
                <a:gridCol w="928694"/>
                <a:gridCol w="785818"/>
              </a:tblGrid>
              <a:tr h="705645">
                <a:tc gridSpan="3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Atividade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smtClean="0"/>
                        <a:t>Unidade de Medida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Porte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</a:tr>
              <a:tr h="3528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/>
                        <a:t>Código</a:t>
                      </a:r>
                    </a:p>
                    <a:p>
                      <a:pPr algn="ctr"/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Ramo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Potencial Poluidor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err="1" smtClean="0"/>
                        <a:t>MínImo</a:t>
                      </a:r>
                      <a:r>
                        <a:rPr lang="pt-BR" sz="900" dirty="0" smtClean="0"/>
                        <a:t> 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Pequeno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Médio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Grande </a:t>
                      </a:r>
                      <a:endParaRPr lang="pt-BR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Excepcional</a:t>
                      </a:r>
                      <a:endParaRPr lang="pt-BR" sz="900" dirty="0"/>
                    </a:p>
                  </a:txBody>
                  <a:tcPr anchor="ctr"/>
                </a:tc>
              </a:tr>
              <a:tr h="75103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114,32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SUINOS - UNIDADE PRODUTORA DE LEITOES ATE 21 DIAS - COM MANEJO DE DEJETOS SOBRE CAMAS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Verdana"/>
                          <a:ea typeface="Times New Roman"/>
                          <a:cs typeface="Times New Roman"/>
                        </a:rPr>
                        <a:t>nº de matrizes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70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70,01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280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280,01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420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420,01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700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75103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114,33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SUINOS - UNIDADE PRODUTORA DE LEITOES ATE 63 DIAS - COM MANEJO DE DEJETOS SOBRE CAMAS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matrizes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300,01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752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114,34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SUINOS - TERMINACAO - COM MANEJO DE DEJETOS SOBRE CAMAS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750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750,01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752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114,35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SUINOS - CRECHE - COM MANEJO DE DEJETOS SOBRE CAMAS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1600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1600,01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3000,01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9888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114,36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SUINOS - CENTRAL DE INSEMINACAO - COM MANEJO DE DEJETOS SOBRE CAMAS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130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130,01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390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390,01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780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780,01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1300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752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114,40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CRIAÇÃO DE OVINOS DE CORTE EM SISTEMA EXTENSIVO A CAMPO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99999999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752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114,90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OUTROS ANIMAIS DE MEDIO PORTE CONFINADOS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450,01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1800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1800,01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4500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752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116,10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BOVINOS CONFINADOS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600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752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116,20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CRIACAO DE OUTROS ANIMAIS DE GRANDE PORTE CONFINADOS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Verdana"/>
                          <a:ea typeface="Times New Roman"/>
                          <a:cs typeface="Times New Roman"/>
                        </a:rPr>
                        <a:t>nº de cabeças</a:t>
                      </a: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100,01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200,01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 500,01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até 2000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8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285750" cy="28575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00364" y="285728"/>
            <a:ext cx="235745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(AGRONOMIA)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28596" y="714356"/>
          <a:ext cx="8501121" cy="616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251"/>
                <a:gridCol w="1525842"/>
                <a:gridCol w="653932"/>
                <a:gridCol w="1017228"/>
                <a:gridCol w="871910"/>
                <a:gridCol w="944569"/>
                <a:gridCol w="944569"/>
                <a:gridCol w="944569"/>
                <a:gridCol w="799251"/>
              </a:tblGrid>
              <a:tr h="703781">
                <a:tc gridSpan="3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Atividade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smtClean="0"/>
                        <a:t>Unidade de Medida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Porte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</a:tr>
              <a:tr h="483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>
                          <a:latin typeface="Trebuchet MS" pitchFamily="34" charset="0"/>
                        </a:rPr>
                        <a:t>Código</a:t>
                      </a:r>
                    </a:p>
                    <a:p>
                      <a:pPr algn="ctr"/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Ramo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Potencial Poluidor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err="1" smtClean="0">
                          <a:latin typeface="Trebuchet MS" pitchFamily="34" charset="0"/>
                        </a:rPr>
                        <a:t>MínImo</a:t>
                      </a:r>
                      <a:r>
                        <a:rPr lang="pt-BR" sz="900" dirty="0" smtClean="0">
                          <a:latin typeface="Trebuchet MS" pitchFamily="34" charset="0"/>
                        </a:rPr>
                        <a:t> 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Pequeno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Médio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Grande 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Excepcional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anchor="ctr"/>
                </a:tc>
              </a:tr>
              <a:tr h="44255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117,10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CRIACAO DE BOVINOS (SEMI-EXTENSIVO)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cabeças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255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117,20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AÇUDE PARA DESSEDENTAÇÃO ANIMAL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99999999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255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117,30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CRIAÇÃO DE BOVINOS DE CORTE EM SISTEMA EXTENSIVO A CAMPO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cabeças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99999999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9430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123,11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CADASTRO DE PRODUTOS AGROTOXICOS E OUTROS BIOCIDAS - CLASSE TOXICOLOGICA I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produtos cadastrados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9430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123,12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CADASTRO DE PRODUTOS AGROTOXICOS E OUTROS BIOCIDAS - CLASSE TOXICOLOGICA II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produtos cadastrados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9430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123,13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CADASTRO DE PRODUTOS AGROTOXICOS E OUTROS BIOCIDAS - CLASSE TOXICOLOGICA III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produtos cadastrados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9430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123,14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CADASTRO DE PRODUTOS AGROTOXICOS E OUTROS BIOCIDAS - CLASSE TOXICOLOGICA IV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nº de produtos cadastrados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42551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123,20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AVIACAO AGRICOLA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útil em m²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800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800,0001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9430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126,10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SILVICULTURA DE EXOTICAS COM ALTA CAPACIDADE INVASORA ( PINUS SP E OUTRAS)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útil em hectares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8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285750" cy="28575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00364" y="285728"/>
            <a:ext cx="235745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(AGRONOMIA)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85720" y="759586"/>
          <a:ext cx="8643997" cy="6098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684"/>
                <a:gridCol w="1551491"/>
                <a:gridCol w="664925"/>
                <a:gridCol w="1034323"/>
                <a:gridCol w="886564"/>
                <a:gridCol w="960442"/>
                <a:gridCol w="960442"/>
                <a:gridCol w="960442"/>
                <a:gridCol w="812684"/>
              </a:tblGrid>
              <a:tr h="627948">
                <a:tc gridSpan="3">
                  <a:txBody>
                    <a:bodyPr/>
                    <a:lstStyle/>
                    <a:p>
                      <a:pPr algn="ctr"/>
                      <a:r>
                        <a:rPr lang="pt-BR" sz="1300" dirty="0" smtClean="0"/>
                        <a:t>Atividade</a:t>
                      </a:r>
                      <a:endParaRPr lang="pt-BR" sz="1300" dirty="0"/>
                    </a:p>
                  </a:txBody>
                  <a:tcPr marL="83328" marR="83328" marT="41663" marB="41663"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smtClean="0"/>
                        <a:t>Unidade de Medida</a:t>
                      </a:r>
                    </a:p>
                    <a:p>
                      <a:pPr algn="ctr"/>
                      <a:endParaRPr lang="pt-BR" sz="1300" dirty="0"/>
                    </a:p>
                  </a:txBody>
                  <a:tcPr marL="83328" marR="83328" marT="41663" marB="41663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t-BR" sz="1300" dirty="0" smtClean="0"/>
                        <a:t>Porte</a:t>
                      </a:r>
                      <a:endParaRPr lang="pt-BR" sz="1300" dirty="0"/>
                    </a:p>
                  </a:txBody>
                  <a:tcPr marL="83328" marR="83328" marT="41663" marB="41663" anchor="ctr"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</a:tr>
              <a:tr h="4323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>
                          <a:latin typeface="Trebuchet MS" pitchFamily="34" charset="0"/>
                        </a:rPr>
                        <a:t>Código</a:t>
                      </a:r>
                    </a:p>
                    <a:p>
                      <a:pPr algn="ctr"/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Ramo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Potencial Poluidor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err="1" smtClean="0">
                          <a:latin typeface="Trebuchet MS" pitchFamily="34" charset="0"/>
                        </a:rPr>
                        <a:t>Mínmo</a:t>
                      </a:r>
                      <a:r>
                        <a:rPr lang="pt-BR" sz="900" dirty="0" smtClean="0">
                          <a:latin typeface="Trebuchet MS" pitchFamily="34" charset="0"/>
                        </a:rPr>
                        <a:t> 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Pequeno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Médio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Grande 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>
                          <a:latin typeface="Trebuchet MS" pitchFamily="34" charset="0"/>
                        </a:rPr>
                        <a:t>Excepcional</a:t>
                      </a:r>
                      <a:endParaRPr lang="pt-BR" sz="900" dirty="0">
                        <a:latin typeface="Trebuchet MS" pitchFamily="34" charset="0"/>
                      </a:endParaRPr>
                    </a:p>
                  </a:txBody>
                  <a:tcPr marL="83328" marR="83328" marT="41663" marB="41663" anchor="ctr"/>
                </a:tc>
              </a:tr>
              <a:tr h="584629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126,20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SILVICULTURA DE EXOTICAS COM BAIXA CAPACIDADE INVASORA ( EUCALYPTUS SP, ACACIA MEARNSII E OUTRAS )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útil em hectares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84629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118,10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CENTRAIS DE BENEFICIAMENTO DE DEJETOS SECOS DE CRIACOES DE ANIMAIS CONFINADOS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 err="1">
                          <a:latin typeface="Trebuchet MS" pitchFamily="34" charset="0"/>
                          <a:ea typeface="Times New Roman"/>
                          <a:cs typeface="Times New Roman"/>
                        </a:rPr>
                        <a:t>m²</a:t>
                      </a: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 de pátio de </a:t>
                      </a:r>
                      <a:r>
                        <a:rPr lang="pt-BR" sz="900" dirty="0" err="1">
                          <a:latin typeface="Trebuchet MS" pitchFamily="34" charset="0"/>
                          <a:ea typeface="Times New Roman"/>
                          <a:cs typeface="Times New Roman"/>
                        </a:rPr>
                        <a:t>compostagem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67754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118,20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CENTRAIS DE BENEFICIAMENTO DE DEJETOS LIQUIDOS DE CRIACOES DE ANIMAIS CONFINADOS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m² de pátio de compostagem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119,11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UNIDADES DE PRODUCAO DE ALEVINOS (SISTEMA INTENSIVO)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0,5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0,51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84629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119,12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UNIDADES DE PRODUCAO DE ALEVINOS - SOMENTE ESPECIES NATIVAS - SISTEMA INTENSIVO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0,5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0,51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84629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119,13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UNIDADES DE PRODUCAO DE ALEVINOS - ESPECIES EXOTICAS (SISTEMA INTENSIVO)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0,5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0,51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119,21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PISCICULTURA DE ESPECIES NATIVAS PARA ENGORDA (SISTEMA INTENSIVO)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119,22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PISCICULTURA DE ESPECIES EXOTICAS PARA ENGORDA (SISTEMA INTENSIVO)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119,31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PISCICULTURA DE ESPECIES NATIVAS (SISTEMA SEMI-INTENSIVO)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8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285750" cy="28575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00364" y="285728"/>
            <a:ext cx="235745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(AGRONOMIA)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85720" y="759586"/>
          <a:ext cx="8643997" cy="5959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684"/>
                <a:gridCol w="1551491"/>
                <a:gridCol w="664925"/>
                <a:gridCol w="1034323"/>
                <a:gridCol w="886564"/>
                <a:gridCol w="960442"/>
                <a:gridCol w="960442"/>
                <a:gridCol w="960442"/>
                <a:gridCol w="812684"/>
              </a:tblGrid>
              <a:tr h="627948">
                <a:tc gridSpan="3">
                  <a:txBody>
                    <a:bodyPr/>
                    <a:lstStyle/>
                    <a:p>
                      <a:pPr algn="ctr"/>
                      <a:r>
                        <a:rPr lang="pt-BR" sz="1300" dirty="0" smtClean="0"/>
                        <a:t>Atividade</a:t>
                      </a:r>
                      <a:endParaRPr lang="pt-BR" sz="1300" dirty="0"/>
                    </a:p>
                  </a:txBody>
                  <a:tcPr marL="83328" marR="83328" marT="41663" marB="41663"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smtClean="0"/>
                        <a:t>Unidade de Medida</a:t>
                      </a:r>
                    </a:p>
                    <a:p>
                      <a:pPr algn="ctr"/>
                      <a:endParaRPr lang="pt-BR" sz="1300" dirty="0"/>
                    </a:p>
                  </a:txBody>
                  <a:tcPr marL="83328" marR="83328" marT="41663" marB="41663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t-BR" sz="1300" dirty="0" smtClean="0"/>
                        <a:t>Porte</a:t>
                      </a:r>
                      <a:endParaRPr lang="pt-BR" sz="1300" dirty="0"/>
                    </a:p>
                  </a:txBody>
                  <a:tcPr marL="83328" marR="83328" marT="41663" marB="41663" anchor="ctr"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000" dirty="0"/>
                    </a:p>
                  </a:txBody>
                  <a:tcPr/>
                </a:tc>
              </a:tr>
              <a:tr h="432324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119,32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PISCICUTURA DE ESPECIES EXOTICAS (SISTEMA SEMI-INTENSIVO)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84629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119,41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PISCICULTURA DE ESPECIES NATIVAS (SISTEMA EXTENSIVO)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677540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119,42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PISCICULTURA DE ESPECIES EXOTICAS (SISTEMA EXTENSIVO)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84629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b="1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120,00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RANICULTURA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útil em </a:t>
                      </a:r>
                      <a:r>
                        <a:rPr lang="pt-BR" sz="900" dirty="0" err="1">
                          <a:latin typeface="Trebuchet MS" pitchFamily="34" charset="0"/>
                          <a:ea typeface="Times New Roman"/>
                          <a:cs typeface="Times New Roman"/>
                        </a:rPr>
                        <a:t>m²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121,00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CARCINOCULTURA (CRUSTACEOS)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1,0001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50,0001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b="1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122,00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b="1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MALACOCULTURA (MOLUSCOS) E OUTROS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alagada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2,5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2,51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124,30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SERVICO DE APLICACAO DE AGROTOXICOS E AFINS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ALTO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volume máximo de produto aplicado/ano em Kilograma ou litro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500,01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1500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1500,01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3000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3000,01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6000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133,00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b="1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AREA DE PESQUISA AGRICOLA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MÉDIO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área total em hectares (ha)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100,01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400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400,01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500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138,10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PROPRIEDADE RURAL DE AGRICULTURA FAMILIAR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módulo rural do incra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38472"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138,20</a:t>
                      </a: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PROPRIEDADE RURAL COM PRODUÇÃO AGRICOLA ORGÂNICA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830" marR="36830" algn="ctr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BAIXO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latin typeface="Trebuchet MS" pitchFamily="34" charset="0"/>
                          <a:ea typeface="Times New Roman"/>
                          <a:cs typeface="Times New Roman"/>
                        </a:rPr>
                        <a:t>módulo rural do incra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4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 - </a:t>
                      </a: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4,01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15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 15,01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até 25 </a:t>
                      </a:r>
                      <a:br>
                        <a:rPr lang="pt-BR" sz="90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  <a:t>demais </a:t>
                      </a:r>
                      <a:br>
                        <a:rPr lang="pt-BR" sz="900" dirty="0">
                          <a:solidFill>
                            <a:srgbClr val="000000"/>
                          </a:solidFill>
                          <a:latin typeface="Trebuchet MS" pitchFamily="34" charset="0"/>
                          <a:ea typeface="Times New Roman"/>
                          <a:cs typeface="Times New Roman"/>
                        </a:rPr>
                      </a:br>
                      <a:endParaRPr lang="pt-BR" sz="9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800" b="1" i="0" u="none" strike="noStrike" cap="none" normalizeH="0" baseline="0" dirty="0" smtClean="0">
                <a:ln>
                  <a:noFill/>
                </a:ln>
                <a:solidFill>
                  <a:srgbClr val="4F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  <a:hlinkClick r:id="rId2"/>
              </a:rPr>
              <a:t>AGROSSILVIPASTORIL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Imagem 1" descr="http://www.fepam.rs.gov.br/licenciamento/imagens/grup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285750" cy="28575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00364" y="285728"/>
            <a:ext cx="235745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(AGRONOMIA)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1476</Words>
  <Application>Microsoft Office PowerPoint</Application>
  <PresentationFormat>Apresentação na tela (4:3)</PresentationFormat>
  <Paragraphs>587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Juarez</dc:creator>
  <cp:lastModifiedBy>Juarez</cp:lastModifiedBy>
  <cp:revision>50</cp:revision>
  <dcterms:created xsi:type="dcterms:W3CDTF">2012-06-14T14:07:57Z</dcterms:created>
  <dcterms:modified xsi:type="dcterms:W3CDTF">2012-06-17T19:23:22Z</dcterms:modified>
</cp:coreProperties>
</file>