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469" r:id="rId2"/>
    <p:sldId id="669" r:id="rId3"/>
    <p:sldId id="654" r:id="rId4"/>
    <p:sldId id="670" r:id="rId5"/>
    <p:sldId id="655" r:id="rId6"/>
    <p:sldId id="631" r:id="rId7"/>
    <p:sldId id="649" r:id="rId8"/>
    <p:sldId id="648" r:id="rId9"/>
    <p:sldId id="656" r:id="rId10"/>
    <p:sldId id="632" r:id="rId11"/>
    <p:sldId id="665" r:id="rId12"/>
    <p:sldId id="666" r:id="rId13"/>
    <p:sldId id="606" r:id="rId14"/>
    <p:sldId id="608" r:id="rId15"/>
    <p:sldId id="547" r:id="rId16"/>
    <p:sldId id="659" r:id="rId17"/>
    <p:sldId id="660" r:id="rId18"/>
    <p:sldId id="661" r:id="rId19"/>
    <p:sldId id="662" r:id="rId20"/>
    <p:sldId id="387" r:id="rId21"/>
    <p:sldId id="667" r:id="rId22"/>
    <p:sldId id="668" r:id="rId23"/>
    <p:sldId id="663" r:id="rId24"/>
    <p:sldId id="664" r:id="rId25"/>
    <p:sldId id="657" r:id="rId26"/>
    <p:sldId id="658" r:id="rId27"/>
    <p:sldId id="602" r:id="rId28"/>
    <p:sldId id="601" r:id="rId29"/>
    <p:sldId id="595" r:id="rId30"/>
    <p:sldId id="597" r:id="rId31"/>
    <p:sldId id="477" r:id="rId32"/>
  </p:sldIdLst>
  <p:sldSz cx="12192000" cy="6858000"/>
  <p:notesSz cx="7099300" cy="102346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FFFFFF"/>
    <a:srgbClr val="7C8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3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06A3FE0-6BD6-4D95-B100-9EDC776AC52F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164448F-DCD2-4580-A32E-5F202CAD50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317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48656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38100"/>
            <a:ext cx="12192000" cy="48656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992" y="4831649"/>
            <a:ext cx="5135215" cy="2193039"/>
          </a:xfrm>
          <a:prstGeom prst="rect">
            <a:avLst/>
          </a:prstGeom>
        </p:spPr>
      </p:pic>
      <p:sp>
        <p:nvSpPr>
          <p:cNvPr id="11" name="Subtítulo 2"/>
          <p:cNvSpPr>
            <a:spLocks noGrp="1"/>
          </p:cNvSpPr>
          <p:nvPr>
            <p:ph type="subTitle" idx="1"/>
          </p:nvPr>
        </p:nvSpPr>
        <p:spPr>
          <a:xfrm>
            <a:off x="393357" y="5402990"/>
            <a:ext cx="8166027" cy="71806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/>
            </a:lvl1pPr>
          </a:lstStyle>
          <a:p>
            <a:pPr>
              <a:lnSpc>
                <a:spcPct val="130000"/>
              </a:lnSpc>
              <a:buFont typeface="Segoe UI" pitchFamily="34" charset="0"/>
              <a:buNone/>
            </a:pPr>
            <a:endParaRPr lang="pt-BR" sz="3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2" name="Título 1"/>
          <p:cNvSpPr txBox="1">
            <a:spLocks/>
          </p:cNvSpPr>
          <p:nvPr userDrawn="1"/>
        </p:nvSpPr>
        <p:spPr bwMode="auto">
          <a:xfrm>
            <a:off x="6781800" y="2499249"/>
            <a:ext cx="4738013" cy="208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2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9pPr>
          </a:lstStyle>
          <a:p>
            <a:pPr algn="ctr">
              <a:buSzPct val="100000"/>
            </a:pPr>
            <a:endParaRPr lang="pt-BR" sz="1600" i="1" dirty="0" smtClea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  <a:p>
            <a:pPr algn="ctr">
              <a:buSzPct val="100000"/>
            </a:pPr>
            <a:r>
              <a:rPr lang="pt-BR" sz="6600" dirty="0" smtClean="0">
                <a:solidFill>
                  <a:srgbClr val="FFFFFF"/>
                </a:solidFill>
              </a:rPr>
              <a:t>LWT Sistemas</a:t>
            </a:r>
          </a:p>
          <a:p>
            <a:pPr algn="ctr">
              <a:buSzPct val="100000"/>
            </a:pPr>
            <a:endParaRPr lang="pt-BR" sz="1300" dirty="0" smtClean="0">
              <a:solidFill>
                <a:srgbClr val="FFFFFF"/>
              </a:solidFill>
            </a:endParaRPr>
          </a:p>
          <a:p>
            <a:pPr algn="ctr">
              <a:buSzPct val="100000"/>
            </a:pPr>
            <a:r>
              <a:rPr lang="pt-BR" sz="1600" i="1" dirty="0" smtClean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Soluções Inovadoras e Inteligentes para o Desenvolvimento e Manufatura do seu Produto</a:t>
            </a:r>
            <a:endParaRPr lang="pt-BR" sz="1600" i="1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0137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376" y="5892800"/>
            <a:ext cx="226011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662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5656263" y="1709738"/>
            <a:ext cx="6535737" cy="357505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5656263" y="1709738"/>
            <a:ext cx="6535737" cy="3575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323308" y="2402237"/>
            <a:ext cx="5269424" cy="218722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50000"/>
              </a:lnSpc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pt-BR" dirty="0" smtClean="0"/>
              <a:t>Clique para editar o texto mestre</a:t>
            </a:r>
          </a:p>
        </p:txBody>
      </p:sp>
      <p:pic>
        <p:nvPicPr>
          <p:cNvPr id="14" name="Imagem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25" y="1709738"/>
            <a:ext cx="5135215" cy="2193039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376" y="5892800"/>
            <a:ext cx="2260110" cy="965200"/>
          </a:xfrm>
          <a:prstGeom prst="rect">
            <a:avLst/>
          </a:prstGeom>
        </p:spPr>
      </p:pic>
      <p:sp>
        <p:nvSpPr>
          <p:cNvPr id="9" name="Título 1"/>
          <p:cNvSpPr txBox="1">
            <a:spLocks/>
          </p:cNvSpPr>
          <p:nvPr userDrawn="1"/>
        </p:nvSpPr>
        <p:spPr bwMode="auto">
          <a:xfrm>
            <a:off x="647753" y="3796550"/>
            <a:ext cx="4508500" cy="5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9pPr>
          </a:lstStyle>
          <a:p>
            <a:pPr algn="ctr">
              <a:buSzPct val="100000"/>
            </a:pPr>
            <a:r>
              <a:rPr lang="pt-BR" sz="1600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Soluções Inovadoras e Inteligentes para o Desenvolvimento e Manufatura do seu Produto</a:t>
            </a:r>
            <a:endParaRPr lang="pt-BR" sz="1600" i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46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1" y="1825625"/>
            <a:ext cx="4167753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Aft>
                <a:spcPts val="1200"/>
              </a:spcAft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>
              <a:lnSpc>
                <a:spcPct val="150000"/>
              </a:lnSpc>
              <a:spcAft>
                <a:spcPts val="1200"/>
              </a:spcAft>
              <a:defRPr sz="1400">
                <a:solidFill>
                  <a:schemeClr val="bg1">
                    <a:lumMod val="50000"/>
                  </a:schemeClr>
                </a:solidFill>
              </a:defRPr>
            </a:lvl2pPr>
            <a:lvl3pPr>
              <a:lnSpc>
                <a:spcPct val="150000"/>
              </a:lnSpc>
              <a:spcAft>
                <a:spcPts val="1200"/>
              </a:spcAft>
              <a:defRPr sz="1200">
                <a:solidFill>
                  <a:schemeClr val="bg1">
                    <a:lumMod val="50000"/>
                  </a:schemeClr>
                </a:solidFill>
              </a:defRPr>
            </a:lvl3pPr>
            <a:lvl4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4pPr>
            <a:lvl5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 dirty="0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52242" y="6345555"/>
            <a:ext cx="1203118" cy="46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05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376" y="5892800"/>
            <a:ext cx="226011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952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376" y="5892800"/>
            <a:ext cx="226011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37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376" y="5892800"/>
            <a:ext cx="226011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65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376" y="5892800"/>
            <a:ext cx="226011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794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5" name="Retângulo 4"/>
          <p:cNvSpPr/>
          <p:nvPr userDrawn="1"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pt-BR" dirty="0"/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376" y="5892800"/>
            <a:ext cx="226011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01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802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62" r:id="rId4"/>
    <p:sldLayoutId id="2147483682" r:id="rId5"/>
    <p:sldLayoutId id="2147483684" r:id="rId6"/>
    <p:sldLayoutId id="2147483685" r:id="rId7"/>
    <p:sldLayoutId id="2147483686" r:id="rId8"/>
    <p:sldLayoutId id="2147483687" r:id="rId9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Segoe U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dnatives.com/en/gartner-hype-cycle-3dprintingpredictions-150120194/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wtsistemas.com.br/produtos/impressoras-3d-stratasys-fdm-e-polyjet/" TargetMode="External"/><Relationship Id="rId13" Type="http://schemas.openxmlformats.org/officeDocument/2006/relationships/image" Target="../media/image72.png"/><Relationship Id="rId3" Type="http://schemas.openxmlformats.org/officeDocument/2006/relationships/image" Target="../media/image67.jpeg"/><Relationship Id="rId7" Type="http://schemas.openxmlformats.org/officeDocument/2006/relationships/image" Target="../media/image69.png"/><Relationship Id="rId12" Type="http://schemas.openxmlformats.org/officeDocument/2006/relationships/hyperlink" Target="http://www.lwtsistemas.com.br/produtos/enovia/" TargetMode="External"/><Relationship Id="rId2" Type="http://schemas.openxmlformats.org/officeDocument/2006/relationships/hyperlink" Target="http://www.lwtsistemas.com.br/produtos/catia-v5-e-o-catia-3dexperience-catia-v6/" TargetMode="External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lwtsistemas.com.br/produtos/impressoras-3d-makerbot/" TargetMode="External"/><Relationship Id="rId11" Type="http://schemas.openxmlformats.org/officeDocument/2006/relationships/image" Target="../media/image71.png"/><Relationship Id="rId5" Type="http://schemas.openxmlformats.org/officeDocument/2006/relationships/image" Target="../media/image68.jpeg"/><Relationship Id="rId15" Type="http://schemas.openxmlformats.org/officeDocument/2006/relationships/hyperlink" Target="http://www.lwtsistemas.com.br/produtos/catia-composer/" TargetMode="External"/><Relationship Id="rId10" Type="http://schemas.openxmlformats.org/officeDocument/2006/relationships/hyperlink" Target="http://www.lwtsistemas.com.br/produtos/delmia/" TargetMode="External"/><Relationship Id="rId4" Type="http://schemas.openxmlformats.org/officeDocument/2006/relationships/hyperlink" Target="http://www.lwtsistemas.com.br/produtos/magics-software-impressao-3d/" TargetMode="External"/><Relationship Id="rId9" Type="http://schemas.openxmlformats.org/officeDocument/2006/relationships/image" Target="../media/image70.jpeg"/><Relationship Id="rId1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5.png"/><Relationship Id="rId7" Type="http://schemas.openxmlformats.org/officeDocument/2006/relationships/image" Target="../media/image78.png"/><Relationship Id="rId2" Type="http://schemas.openxmlformats.org/officeDocument/2006/relationships/hyperlink" Target="http://www.lwtsistemas.com.br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hyperlink" Target="https://twitter.com/lwtsistemas" TargetMode="External"/><Relationship Id="rId5" Type="http://schemas.openxmlformats.org/officeDocument/2006/relationships/image" Target="../media/image76.png"/><Relationship Id="rId10" Type="http://schemas.openxmlformats.org/officeDocument/2006/relationships/hyperlink" Target="https://www.youtube.com/channel/UC3JMW57G_SQalaBlvs7eGcw" TargetMode="External"/><Relationship Id="rId4" Type="http://schemas.openxmlformats.org/officeDocument/2006/relationships/hyperlink" Target="https://www.facebook.com/LWT-Sistemas-146071072112170/?ref=hl" TargetMode="External"/><Relationship Id="rId9" Type="http://schemas.openxmlformats.org/officeDocument/2006/relationships/hyperlink" Target="https://www.linkedin.com/company-beta/1809122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mailto:vitor@lwtsistemas.com.br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496387" y="5097284"/>
            <a:ext cx="8166027" cy="1651245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30000"/>
              </a:lnSpc>
              <a:buNone/>
            </a:pPr>
            <a:r>
              <a:rPr lang="pt-BR" sz="3200" dirty="0" smtClean="0">
                <a:solidFill>
                  <a:srgbClr val="002060"/>
                </a:solidFill>
              </a:rPr>
              <a:t>Manufatura </a:t>
            </a:r>
            <a:r>
              <a:rPr lang="pt-BR" sz="3200" dirty="0" smtClean="0">
                <a:solidFill>
                  <a:srgbClr val="002060"/>
                </a:solidFill>
              </a:rPr>
              <a:t>Aditiva</a:t>
            </a:r>
            <a:endParaRPr lang="pt-BR" sz="3200" dirty="0">
              <a:solidFill>
                <a:srgbClr val="002060"/>
              </a:solidFill>
            </a:endParaRPr>
          </a:p>
          <a:p>
            <a:pPr>
              <a:lnSpc>
                <a:spcPct val="130000"/>
              </a:lnSpc>
              <a:buFont typeface="Segoe UI" pitchFamily="34" charset="0"/>
              <a:buNone/>
            </a:pPr>
            <a:r>
              <a:rPr lang="pt-BR" sz="3200" dirty="0" smtClean="0">
                <a:solidFill>
                  <a:srgbClr val="002060"/>
                </a:solidFill>
              </a:rPr>
              <a:t>Vitor Hugo Jacob </a:t>
            </a:r>
            <a:endParaRPr lang="pt-BR" sz="3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340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Uma nova forma de manufaturar</a:t>
            </a:r>
            <a:endParaRPr lang="pt-BR" dirty="0"/>
          </a:p>
        </p:txBody>
      </p:sp>
      <p:pic>
        <p:nvPicPr>
          <p:cNvPr id="3" name="Picture 2" descr="Fábrica da BMW, em Leipzig, na Aleman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34" y="1847088"/>
            <a:ext cx="5015254" cy="28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www.tctmagazine.com/downloads/2656/download/image%201.jpg?cb=93295f8540622cf34d6346512337689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292" y="1515236"/>
            <a:ext cx="5274124" cy="352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magem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061" y="3914931"/>
            <a:ext cx="5546788" cy="277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92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sultado de imagem para gartner hype cycle for emerging technologies 3d prin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000" y="1446704"/>
            <a:ext cx="8228088" cy="522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err="1" smtClean="0"/>
              <a:t>Gartner</a:t>
            </a:r>
            <a:r>
              <a:rPr lang="pt-BR" dirty="0" smtClean="0"/>
              <a:t> </a:t>
            </a:r>
            <a:r>
              <a:rPr lang="pt-BR" dirty="0" err="1" smtClean="0"/>
              <a:t>Hype</a:t>
            </a:r>
            <a:r>
              <a:rPr lang="pt-BR" dirty="0" smtClean="0"/>
              <a:t> </a:t>
            </a:r>
            <a:r>
              <a:rPr lang="pt-BR" dirty="0" err="1" smtClean="0"/>
              <a:t>Cycle</a:t>
            </a:r>
            <a:r>
              <a:rPr lang="pt-BR" dirty="0" smtClean="0"/>
              <a:t> 2011 – Novas tecnologias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059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Gartner</a:t>
            </a:r>
            <a:r>
              <a:rPr lang="pt-BR" dirty="0" smtClean="0"/>
              <a:t> </a:t>
            </a:r>
            <a:r>
              <a:rPr lang="pt-BR" dirty="0" err="1" smtClean="0"/>
              <a:t>Hype</a:t>
            </a:r>
            <a:r>
              <a:rPr lang="pt-BR" dirty="0" smtClean="0"/>
              <a:t> </a:t>
            </a:r>
            <a:r>
              <a:rPr lang="pt-BR" dirty="0" err="1" smtClean="0"/>
              <a:t>Cycle</a:t>
            </a:r>
            <a:r>
              <a:rPr lang="pt-BR" dirty="0" smtClean="0"/>
              <a:t> 2018/2019 – Manufatura Aditiva</a:t>
            </a:r>
            <a:endParaRPr lang="pt-BR" dirty="0"/>
          </a:p>
        </p:txBody>
      </p:sp>
      <p:pic>
        <p:nvPicPr>
          <p:cNvPr id="1026" name="Picture 2" descr="https://www.3dnatives.com/en/wp-content/uploads/sites/2/gartnerrepo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363" y="1485016"/>
            <a:ext cx="8695508" cy="496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899160" y="6315379"/>
            <a:ext cx="94701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200" dirty="0">
                <a:hlinkClick r:id="rId3"/>
              </a:rPr>
              <a:t>https://www.3dnatives.com/en/gartner-hype-cycle-3dprintingpredictions-150120194/</a:t>
            </a:r>
            <a:endParaRPr lang="pt-BR" sz="1200" dirty="0"/>
          </a:p>
        </p:txBody>
      </p:sp>
    </p:spTree>
    <p:extLst>
      <p:ext uri="{BB962C8B-B14F-4D97-AF65-F5344CB8AC3E}">
        <p14:creationId xmlns:p14="http://schemas.microsoft.com/office/powerpoint/2010/main" val="267324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128" y="1449471"/>
            <a:ext cx="9212239" cy="4923942"/>
          </a:xfrm>
          <a:prstGeom prst="rect">
            <a:avLst/>
          </a:prstGeom>
        </p:spPr>
      </p:pic>
      <p:sp>
        <p:nvSpPr>
          <p:cNvPr id="3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Diferentes tecnologias de impressão 3D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7091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Diferentes materiais de impressão 3D</a:t>
            </a:r>
            <a:endParaRPr lang="pt-BR" dirty="0"/>
          </a:p>
        </p:txBody>
      </p:sp>
      <p:pic>
        <p:nvPicPr>
          <p:cNvPr id="3" name="Picture 4" descr="5_materials 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363" y="2704476"/>
            <a:ext cx="561975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Resultado de image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827" y="4314201"/>
            <a:ext cx="3203546" cy="165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827" y="1753278"/>
            <a:ext cx="3287974" cy="156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Resultado de image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35" y="1891451"/>
            <a:ext cx="2684675" cy="161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55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Resultado de imagem para canivete suiç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57" y="2208097"/>
            <a:ext cx="4083476" cy="3426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Imagem relaciona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852" y="4418525"/>
            <a:ext cx="2794716" cy="222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iPhone 7 Plus Photo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645" y="1731578"/>
            <a:ext cx="2150011" cy="160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Resultado de image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568" y="2668021"/>
            <a:ext cx="4125017" cy="2062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604434" y="9144"/>
            <a:ext cx="10749367" cy="1208868"/>
          </a:xfrm>
        </p:spPr>
        <p:txBody>
          <a:bodyPr/>
          <a:lstStyle/>
          <a:p>
            <a:r>
              <a:rPr lang="pt-BR" dirty="0" smtClean="0"/>
              <a:t>Diferentes aplicações de impressão 3D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3234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I3D hoje - Prototipagem</a:t>
            </a:r>
            <a:endParaRPr lang="pt-BR" dirty="0"/>
          </a:p>
        </p:txBody>
      </p:sp>
      <p:pic>
        <p:nvPicPr>
          <p:cNvPr id="7" name="Picture 2" descr="Resultado de imagem para stratasys prototyp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46" y="1705371"/>
            <a:ext cx="3258903" cy="240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Resultado de imagem para stratasys prototyp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966" y="4605316"/>
            <a:ext cx="2014400" cy="208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Objet bendy joystic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42850" y="2690267"/>
            <a:ext cx="1710951" cy="2284119"/>
          </a:xfrm>
          <a:prstGeom prst="rect">
            <a:avLst/>
          </a:prstGeom>
          <a:noFill/>
        </p:spPr>
      </p:pic>
      <p:pic>
        <p:nvPicPr>
          <p:cNvPr id="11266" name="Picture 2" descr="https://s3-eu-west-1.amazonaws.com/3dhubs-knowledgebase/automotive-applications/photo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137" y="1719537"/>
            <a:ext cx="3799055" cy="237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magem relacionad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718" y="4412072"/>
            <a:ext cx="3216780" cy="200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26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Resultado de imagem para 3d printing  jigs fixtu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201" y="1523178"/>
            <a:ext cx="2696643" cy="272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I3D hoje – </a:t>
            </a:r>
            <a:r>
              <a:rPr lang="pt-BR" dirty="0" err="1" smtClean="0"/>
              <a:t>Jigs</a:t>
            </a:r>
            <a:r>
              <a:rPr lang="pt-BR" dirty="0" smtClean="0"/>
              <a:t> + </a:t>
            </a:r>
            <a:r>
              <a:rPr lang="pt-BR" dirty="0" err="1" smtClean="0"/>
              <a:t>Fixtures</a:t>
            </a:r>
            <a:endParaRPr lang="pt-BR" dirty="0"/>
          </a:p>
        </p:txBody>
      </p:sp>
      <p:pic>
        <p:nvPicPr>
          <p:cNvPr id="10" name="Picture 4" descr="Impressão 3D e inventário Digit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58" y="2159042"/>
            <a:ext cx="3178386" cy="223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m para 3d printing ore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20" y="1744350"/>
            <a:ext cx="2430237" cy="256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sultado de imagem para 3d printing  jigs fixtur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281" y="3475726"/>
            <a:ext cx="2688837" cy="313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Imagem relacionad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731" y="3886867"/>
            <a:ext cx="3576377" cy="250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07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10"/>
          <p:cNvSpPr>
            <a:spLocks noGrp="1"/>
          </p:cNvSpPr>
          <p:nvPr>
            <p:ph type="title"/>
          </p:nvPr>
        </p:nvSpPr>
        <p:spPr>
          <a:xfrm>
            <a:off x="604433" y="0"/>
            <a:ext cx="10749369" cy="1208868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I3D hoje – </a:t>
            </a:r>
            <a:r>
              <a:rPr lang="pt-BR" dirty="0" smtClean="0"/>
              <a:t>Braços de Robôs</a:t>
            </a:r>
            <a:endParaRPr dirty="0"/>
          </a:p>
        </p:txBody>
      </p:sp>
      <p:pic>
        <p:nvPicPr>
          <p:cNvPr id="12290" name="Picture 2" descr="http://www.advancedtek.com/wp-content/uploads/2016/08/Manf_Tool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49" y="4278361"/>
            <a:ext cx="2336583" cy="218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encrypted-tbn0.gstatic.com/images?q=tbn:ANd9GcT4a_0-Sd8kOQ9xhOaRyPJMkNS_uK_LTDYWGi_jf9mEBEttM7a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17" y="4009473"/>
            <a:ext cx="2247900" cy="20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www.stratasys.com/-/media/features/video/infotile-genesis-vid_480x221.png?h=221&amp;w=480&amp;la=en&amp;hash=DD4A5D94394038662A191ABEF6CB98CDDA310A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17" y="1904447"/>
            <a:ext cx="4572000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Imagem relacionad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267" y="1545990"/>
            <a:ext cx="4381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54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I3D hoje – Manutenção de Equipamentos</a:t>
            </a:r>
            <a:endParaRPr lang="pt-BR" dirty="0"/>
          </a:p>
        </p:txBody>
      </p:sp>
      <p:pic>
        <p:nvPicPr>
          <p:cNvPr id="14338" name="Picture 2" descr="https://3dprintingindustry.com/wp-content/uploads/2018/12/DSC_3294_Small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34" y="1772258"/>
            <a:ext cx="4417260" cy="294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Imagem relaciona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492" y="3590518"/>
            <a:ext cx="2960514" cy="289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Imagem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619" y="1802381"/>
            <a:ext cx="3331468" cy="222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05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tratasys - Make the Impossible Possible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1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1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http://blog.stratasys.com/wp-content/uploads/2015/03/stratasys-direct-manufacturing-air-duct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757" y="3668086"/>
            <a:ext cx="2382696" cy="2329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vião AirBus A350 branco partindo de aeroporto. Continue lendo nosso post sobre impressão de peças finais em 3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228" y="1728833"/>
            <a:ext cx="3926623" cy="273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I3D </a:t>
            </a:r>
            <a:r>
              <a:rPr lang="pt-BR" dirty="0" smtClean="0"/>
              <a:t>hoje - P</a:t>
            </a:r>
            <a:r>
              <a:rPr lang="pt-BR" dirty="0" smtClean="0"/>
              <a:t>eças </a:t>
            </a:r>
            <a:r>
              <a:rPr lang="pt-BR" dirty="0" smtClean="0"/>
              <a:t>para uso final</a:t>
            </a:r>
            <a:endParaRPr lang="pt-BR" dirty="0"/>
          </a:p>
        </p:txBody>
      </p:sp>
      <p:pic>
        <p:nvPicPr>
          <p:cNvPr id="11" name="Picture 6" descr="Peças para impressora 3D impressas por impressoras 3D. Modelos de impressora com todas as peças que ela consegue imprimir para seu modelo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151" y="1824367"/>
            <a:ext cx="2829636" cy="396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27800" y="5867844"/>
            <a:ext cx="82250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rgbClr val="002060"/>
                </a:solidFill>
              </a:rPr>
              <a:t>http://</a:t>
            </a:r>
            <a:r>
              <a:rPr lang="pt-BR" sz="1600" dirty="0" smtClean="0">
                <a:solidFill>
                  <a:srgbClr val="002060"/>
                </a:solidFill>
              </a:rPr>
              <a:t>www.lwtsistemas.com.br/airbus-escolhe-stratasys-produzir-pecas-3d/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1512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ar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952" y="2224052"/>
            <a:ext cx="2980854" cy="66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ar-fea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061" y="3430033"/>
            <a:ext cx="4094453" cy="269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esultado de imagem para maersk spare par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429" y="1698950"/>
            <a:ext cx="5715000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6342775" y="5358269"/>
            <a:ext cx="47041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dirty="0">
                <a:solidFill>
                  <a:srgbClr val="002060"/>
                </a:solidFill>
              </a:rPr>
              <a:t>https://www.youtube.com/watch?v=DeH4SEnKt7o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I3D </a:t>
            </a:r>
            <a:r>
              <a:rPr lang="pt-BR" dirty="0" smtClean="0"/>
              <a:t>hoje </a:t>
            </a:r>
            <a:r>
              <a:rPr lang="pt-BR" dirty="0" smtClean="0"/>
              <a:t>– Digitalização de estoques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1481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ersk Tankers - Spare parts via 3D printing-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71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I3D amanhã – Customização em massa</a:t>
            </a:r>
            <a:endParaRPr lang="pt-BR" dirty="0"/>
          </a:p>
        </p:txBody>
      </p:sp>
      <p:pic>
        <p:nvPicPr>
          <p:cNvPr id="15362" name="Picture 2" descr="https://www.stratasys.com/-/media/features/tabbed-billboard/tab-bboard_auto_customize.png?h=285&amp;w=460&amp;la=en&amp;hash=2A621809904EE567B8D60BD3FE2DC1F5AC4784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34" y="1978875"/>
            <a:ext cx="5521446" cy="3420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Sample metal 3D printed water connectors for the Audi W12 engine. Photo via Volkswagen 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546" y="1603490"/>
            <a:ext cx="5204060" cy="292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Imagem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815" y="4350298"/>
            <a:ext cx="3731462" cy="209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04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ultado de imagem para dassault additive manufacturing optimiz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17" y="1828744"/>
            <a:ext cx="4719607" cy="233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508" y="1795990"/>
            <a:ext cx="3158293" cy="236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I3D amanhã – Otimização estrutural</a:t>
            </a:r>
            <a:endParaRPr lang="pt-BR" dirty="0"/>
          </a:p>
        </p:txBody>
      </p:sp>
      <p:pic>
        <p:nvPicPr>
          <p:cNvPr id="9" name="Picture 4" descr="https://3d2go.com.ph/wp-content/uploads/2017/06/3d-replacement-parts-for-vehicles-image-1024x5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052" y="3597070"/>
            <a:ext cx="5170311" cy="290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49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Impressão 4D </a:t>
            </a:r>
            <a:endParaRPr lang="pt-BR" dirty="0"/>
          </a:p>
        </p:txBody>
      </p:sp>
      <p:pic>
        <p:nvPicPr>
          <p:cNvPr id="6146" name="Picture 2" descr="Resultado de imagem para 4d aditive manufactur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34" y="1726981"/>
            <a:ext cx="3829182" cy="255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Resultado de imagem para 4d aditive manufactur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383" y="3848397"/>
            <a:ext cx="3473745" cy="173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Resultado de imagem para 4d aditive manufactur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535" y="1986023"/>
            <a:ext cx="2017154" cy="436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322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Impressão 4D </a:t>
            </a:r>
            <a:endParaRPr lang="pt-BR" dirty="0"/>
          </a:p>
        </p:txBody>
      </p:sp>
      <p:pic>
        <p:nvPicPr>
          <p:cNvPr id="5" name="4D Printing in Actio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6555" end="34636.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3645" y="1408176"/>
            <a:ext cx="9330944" cy="524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52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O que levar daqui?</a:t>
            </a:r>
            <a:endParaRPr lang="pt-BR" dirty="0"/>
          </a:p>
        </p:txBody>
      </p:sp>
      <p:sp>
        <p:nvSpPr>
          <p:cNvPr id="16" name="Retângulo 15"/>
          <p:cNvSpPr/>
          <p:nvPr/>
        </p:nvSpPr>
        <p:spPr>
          <a:xfrm>
            <a:off x="719329" y="1631409"/>
            <a:ext cx="106344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</a:rPr>
              <a:t>Há diversas tecnologias e materiais na MA - </a:t>
            </a:r>
            <a:r>
              <a:rPr lang="pt-BR" sz="2000" dirty="0">
                <a:solidFill>
                  <a:srgbClr val="002060"/>
                </a:solidFill>
              </a:rPr>
              <a:t>N</a:t>
            </a:r>
            <a:r>
              <a:rPr lang="pt-BR" sz="2000" dirty="0" smtClean="0">
                <a:solidFill>
                  <a:srgbClr val="002060"/>
                </a:solidFill>
              </a:rPr>
              <a:t>ão se limite a uma tecnologia; 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endParaRPr lang="pt-BR" sz="2000" dirty="0">
              <a:solidFill>
                <a:srgbClr val="00206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</a:rPr>
              <a:t>Há muita diferença entre valores – Aplicação x Qualidade x Preço;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endParaRPr lang="pt-BR" sz="2000" dirty="0">
              <a:solidFill>
                <a:srgbClr val="00206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</a:rPr>
              <a:t>“Surpresas” em tecnologias </a:t>
            </a:r>
            <a:r>
              <a:rPr lang="pt-BR" sz="2000" dirty="0" err="1" smtClean="0">
                <a:solidFill>
                  <a:srgbClr val="002060"/>
                </a:solidFill>
              </a:rPr>
              <a:t>disruptivas</a:t>
            </a:r>
            <a:r>
              <a:rPr lang="pt-BR" sz="2000" dirty="0" smtClean="0">
                <a:solidFill>
                  <a:srgbClr val="002060"/>
                </a:solidFill>
              </a:rPr>
              <a:t> sempre acontecem – Não se traumatize;</a:t>
            </a:r>
          </a:p>
          <a:p>
            <a:pPr algn="just"/>
            <a:endParaRPr lang="pt-BR" sz="2000" dirty="0">
              <a:solidFill>
                <a:srgbClr val="00206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</a:rPr>
              <a:t>Use, teste, entenda, arrisque – A experimentação é a melhor alternativa;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pt-BR" sz="2000" dirty="0">
              <a:solidFill>
                <a:srgbClr val="00206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</a:rPr>
              <a:t>  MA é um novo processo – Muda a sua forma de pensar;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endParaRPr lang="pt-BR" sz="2000" dirty="0">
              <a:solidFill>
                <a:srgbClr val="00206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</a:rPr>
              <a:t>Nem todas as aplicações de MA tem </a:t>
            </a:r>
            <a:r>
              <a:rPr lang="pt-BR" sz="2000" dirty="0" err="1" smtClean="0">
                <a:solidFill>
                  <a:srgbClr val="002060"/>
                </a:solidFill>
              </a:rPr>
              <a:t>payback</a:t>
            </a:r>
            <a:r>
              <a:rPr lang="pt-BR" sz="2000" dirty="0">
                <a:solidFill>
                  <a:srgbClr val="002060"/>
                </a:solidFill>
              </a:rPr>
              <a:t> </a:t>
            </a:r>
            <a:r>
              <a:rPr lang="pt-BR" sz="2000" dirty="0" smtClean="0">
                <a:solidFill>
                  <a:srgbClr val="002060"/>
                </a:solidFill>
              </a:rPr>
              <a:t>– Faça contas;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endParaRPr lang="pt-BR" sz="2000" dirty="0" smtClean="0">
              <a:solidFill>
                <a:srgbClr val="00206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pt-BR" sz="2000" dirty="0" smtClean="0">
                <a:solidFill>
                  <a:srgbClr val="002060"/>
                </a:solidFill>
              </a:rPr>
              <a:t>Há muitas oportunidades de utilização de MA – Pense fora da caixa;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endParaRPr lang="pt-BR" sz="2000" dirty="0">
              <a:solidFill>
                <a:srgbClr val="00206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pt-BR" sz="2000" dirty="0">
                <a:solidFill>
                  <a:srgbClr val="002060"/>
                </a:solidFill>
              </a:rPr>
              <a:t>A cada dia aparece algo novo – Mantenha-se atualizado</a:t>
            </a:r>
            <a:r>
              <a:rPr lang="pt-BR" sz="2000" dirty="0" smtClean="0">
                <a:solidFill>
                  <a:srgbClr val="002060"/>
                </a:solidFill>
              </a:rPr>
              <a:t>;</a:t>
            </a:r>
            <a:endParaRPr lang="pt-BR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49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ABNT/CEE-261</a:t>
            </a:r>
            <a:endParaRPr lang="pt-BR" dirty="0"/>
          </a:p>
        </p:txBody>
      </p:sp>
      <p:sp>
        <p:nvSpPr>
          <p:cNvPr id="3" name="Retângulo 2"/>
          <p:cNvSpPr/>
          <p:nvPr/>
        </p:nvSpPr>
        <p:spPr>
          <a:xfrm>
            <a:off x="742681" y="1853653"/>
            <a:ext cx="84528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0E4470"/>
                </a:solidFill>
                <a:latin typeface="Merriweather Sans"/>
              </a:rPr>
              <a:t>ABNT/CEE- 261 - Comissão de Estudo Especial de Manufatura Aditiva</a:t>
            </a:r>
            <a:endParaRPr lang="pt-BR" b="1" i="0" dirty="0">
              <a:solidFill>
                <a:srgbClr val="0E4470"/>
              </a:solidFill>
              <a:effectLst/>
              <a:latin typeface="Merriweather Sans"/>
            </a:endParaRPr>
          </a:p>
        </p:txBody>
      </p:sp>
      <p:pic>
        <p:nvPicPr>
          <p:cNvPr id="2050" name="Picture 2" descr="http://www.abnt.org.br/images/headers/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5514" y="1761082"/>
            <a:ext cx="2163651" cy="92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845712" y="3329673"/>
            <a:ext cx="106680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spc="-5" dirty="0">
                <a:solidFill>
                  <a:srgbClr val="002060"/>
                </a:solidFill>
                <a:latin typeface="Segoe UI Light"/>
                <a:cs typeface="Segoe UI Light"/>
              </a:rPr>
              <a:t>Normalização no campo da manufatura aditiva, compreendendo os processos, cadeias de processos (Hardware e Software), contratos de fornecimento, parâmetros de qualidade e todos os tipos de fundamentos, no que concerne a terminologia, requisitos, métodos de ensaio e generalidades</a:t>
            </a:r>
            <a:r>
              <a:rPr lang="pt-BR" sz="2000" spc="-5" dirty="0" smtClean="0">
                <a:solidFill>
                  <a:srgbClr val="002060"/>
                </a:solidFill>
                <a:latin typeface="Segoe UI Light"/>
                <a:cs typeface="Segoe UI Light"/>
              </a:rPr>
              <a:t>.</a:t>
            </a:r>
          </a:p>
          <a:p>
            <a:pPr algn="just"/>
            <a:endParaRPr lang="pt-BR" sz="2000" spc="-5" dirty="0">
              <a:solidFill>
                <a:srgbClr val="002060"/>
              </a:solidFill>
              <a:latin typeface="Segoe UI Light"/>
              <a:cs typeface="Segoe UI Light"/>
            </a:endParaRPr>
          </a:p>
          <a:p>
            <a:pPr algn="just"/>
            <a:r>
              <a:rPr lang="pt-BR" sz="2000" spc="-5" dirty="0">
                <a:solidFill>
                  <a:srgbClr val="002060"/>
                </a:solidFill>
                <a:latin typeface="Segoe UI Light"/>
                <a:cs typeface="Segoe UI Light"/>
              </a:rPr>
              <a:t>Nota: Esta comissão é espelho do ISO/TC 261- </a:t>
            </a:r>
            <a:r>
              <a:rPr lang="pt-BR" sz="2000" spc="-5" dirty="0" err="1">
                <a:solidFill>
                  <a:srgbClr val="002060"/>
                </a:solidFill>
                <a:latin typeface="Segoe UI Light"/>
                <a:cs typeface="Segoe UI Light"/>
              </a:rPr>
              <a:t>Additive</a:t>
            </a:r>
            <a:r>
              <a:rPr lang="pt-BR" sz="2000" spc="-5" dirty="0">
                <a:solidFill>
                  <a:srgbClr val="002060"/>
                </a:solidFill>
                <a:latin typeface="Segoe UI Light"/>
                <a:cs typeface="Segoe UI Light"/>
              </a:rPr>
              <a:t> </a:t>
            </a:r>
            <a:r>
              <a:rPr lang="pt-BR" sz="2000" spc="-5" dirty="0" err="1">
                <a:solidFill>
                  <a:srgbClr val="002060"/>
                </a:solidFill>
                <a:latin typeface="Segoe UI Light"/>
                <a:cs typeface="Segoe UI Light"/>
              </a:rPr>
              <a:t>manufacturing</a:t>
            </a:r>
            <a:r>
              <a:rPr lang="pt-BR" sz="2000" spc="-5" dirty="0">
                <a:solidFill>
                  <a:srgbClr val="002060"/>
                </a:solidFill>
                <a:latin typeface="Segoe UI Light"/>
                <a:cs typeface="Segoe UI Ligh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635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445" y="1719568"/>
            <a:ext cx="3293747" cy="924517"/>
          </a:xfrm>
          <a:prstGeom prst="rect">
            <a:avLst/>
          </a:prstGeom>
        </p:spPr>
      </p:pic>
      <p:pic>
        <p:nvPicPr>
          <p:cNvPr id="4" name="Imagem 3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656" y="4580191"/>
            <a:ext cx="3051326" cy="1441389"/>
          </a:xfrm>
          <a:prstGeom prst="rect">
            <a:avLst/>
          </a:prstGeom>
        </p:spPr>
      </p:pic>
      <p:sp>
        <p:nvSpPr>
          <p:cNvPr id="5" name="object 3">
            <a:hlinkClick r:id="rId6"/>
          </p:cNvPr>
          <p:cNvSpPr/>
          <p:nvPr/>
        </p:nvSpPr>
        <p:spPr>
          <a:xfrm>
            <a:off x="6172055" y="3270225"/>
            <a:ext cx="3756660" cy="15392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pic>
        <p:nvPicPr>
          <p:cNvPr id="6" name="Imagem 5">
            <a:hlinkClick r:id="rId8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048" y="3668381"/>
            <a:ext cx="3189485" cy="707770"/>
          </a:xfrm>
          <a:prstGeom prst="rect">
            <a:avLst/>
          </a:prstGeom>
        </p:spPr>
      </p:pic>
      <p:sp>
        <p:nvSpPr>
          <p:cNvPr id="7" name="object 4">
            <a:hlinkClick r:id="rId10"/>
          </p:cNvPr>
          <p:cNvSpPr/>
          <p:nvPr/>
        </p:nvSpPr>
        <p:spPr>
          <a:xfrm>
            <a:off x="3670525" y="2759898"/>
            <a:ext cx="1456944" cy="3246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8" name="object 5">
            <a:hlinkClick r:id="rId12"/>
          </p:cNvPr>
          <p:cNvSpPr/>
          <p:nvPr/>
        </p:nvSpPr>
        <p:spPr>
          <a:xfrm>
            <a:off x="5907543" y="2763225"/>
            <a:ext cx="1513331" cy="32461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9" name="object 6">
            <a:hlinkClick r:id="rId2"/>
          </p:cNvPr>
          <p:cNvSpPr/>
          <p:nvPr/>
        </p:nvSpPr>
        <p:spPr>
          <a:xfrm>
            <a:off x="1651439" y="2762879"/>
            <a:ext cx="1239012" cy="32461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pic>
        <p:nvPicPr>
          <p:cNvPr id="10" name="Picture 2" descr="Resultado de imagem para catia composer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948" y="2747974"/>
            <a:ext cx="2337822" cy="35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604838" y="0"/>
            <a:ext cx="10748962" cy="1208088"/>
          </a:xfrm>
        </p:spPr>
        <p:txBody>
          <a:bodyPr/>
          <a:lstStyle/>
          <a:p>
            <a:pPr>
              <a:buSzPct val="100000"/>
            </a:pPr>
            <a:r>
              <a:rPr lang="pt-BR" dirty="0" smtClean="0">
                <a:solidFill>
                  <a:srgbClr val="FFFFFF"/>
                </a:solidFill>
              </a:rPr>
              <a:t>Quem é a LWT Sistemas</a:t>
            </a:r>
          </a:p>
        </p:txBody>
      </p:sp>
    </p:spTree>
    <p:extLst>
      <p:ext uri="{BB962C8B-B14F-4D97-AF65-F5344CB8AC3E}">
        <p14:creationId xmlns:p14="http://schemas.microsoft.com/office/powerpoint/2010/main" val="105345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mundo está mudando rápido demais</a:t>
            </a:r>
            <a:endParaRPr lang="pt-BR" dirty="0"/>
          </a:p>
        </p:txBody>
      </p:sp>
      <p:pic>
        <p:nvPicPr>
          <p:cNvPr id="3" name="Picture 10" descr="THE WORLD IS CHANGING  VERY FAST. BIG WILL NOT  BEAT SMALL ANYMORE.  IT WILL BE THE FAST  BEATING THE SLOW. Rupert Murdoch, 21st Century F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71" y="1738715"/>
            <a:ext cx="6261084" cy="3519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4"/>
          <p:cNvSpPr/>
          <p:nvPr/>
        </p:nvSpPr>
        <p:spPr>
          <a:xfrm>
            <a:off x="7600297" y="3805801"/>
            <a:ext cx="3625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b="1" spc="-5" dirty="0" smtClean="0">
                <a:solidFill>
                  <a:srgbClr val="002060"/>
                </a:solidFill>
                <a:latin typeface="Segoe UI Light"/>
                <a:cs typeface="Segoe UI Light"/>
              </a:rPr>
              <a:t>O mundo está mudando muito rápido. Os grandes não irão vencer mais os menores. Será o rápido batendo o lento. </a:t>
            </a:r>
            <a:endParaRPr lang="pt-BR" sz="2400" b="1" spc="-5" dirty="0">
              <a:solidFill>
                <a:srgbClr val="00206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0639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/>
          <a:lstStyle/>
          <a:p>
            <a:r>
              <a:rPr lang="pt-BR" dirty="0" smtClean="0"/>
              <a:t>Para mais informações</a:t>
            </a:r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2890883" y="2580749"/>
            <a:ext cx="3886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hlinkClick r:id="rId2"/>
              </a:rPr>
              <a:t>http://www.lwtsistemas.com.br/</a:t>
            </a:r>
            <a:endParaRPr lang="pt-BR" sz="2000" dirty="0"/>
          </a:p>
        </p:txBody>
      </p:sp>
      <p:pic>
        <p:nvPicPr>
          <p:cNvPr id="5" name="Picture 10" descr="http://files.ensinarparamudar.com.br/200000512-137d114770/Facebook.png?hash=02/04/20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236" y="3148585"/>
            <a:ext cx="504779" cy="50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890882" y="3216308"/>
            <a:ext cx="2358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 smtClean="0">
                <a:solidFill>
                  <a:srgbClr val="002060"/>
                </a:solidFill>
                <a:hlinkClick r:id="rId4"/>
              </a:rPr>
              <a:t>/LWT Sistemas</a:t>
            </a:r>
            <a:endParaRPr lang="pt-BR" sz="2000" dirty="0">
              <a:solidFill>
                <a:srgbClr val="002060"/>
              </a:solidFill>
            </a:endParaRPr>
          </a:p>
        </p:txBody>
      </p:sp>
      <p:pic>
        <p:nvPicPr>
          <p:cNvPr id="7" name="Picture 12" descr="File:Linkedin icon.sv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387" y="3779441"/>
            <a:ext cx="504779" cy="50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031" y="4499673"/>
            <a:ext cx="506748" cy="356803"/>
          </a:xfrm>
          <a:prstGeom prst="rect">
            <a:avLst/>
          </a:prstGeom>
        </p:spPr>
      </p:pic>
      <p:pic>
        <p:nvPicPr>
          <p:cNvPr id="9" name="Picture 18" descr="http://icons.iconarchive.com/icons/graphics-vibe/simple-rounded-social/256/twitter-ic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022357"/>
            <a:ext cx="504779" cy="50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6" descr="http://www.thiagobianco.com.br/wp-content/uploads/2014/04/materias-onlin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237" y="2513026"/>
            <a:ext cx="504779" cy="50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tângulo 10"/>
          <p:cNvSpPr/>
          <p:nvPr/>
        </p:nvSpPr>
        <p:spPr>
          <a:xfrm>
            <a:off x="2890883" y="3847164"/>
            <a:ext cx="24821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>
                <a:solidFill>
                  <a:srgbClr val="002060"/>
                </a:solidFill>
                <a:hlinkClick r:id="rId9"/>
              </a:rPr>
              <a:t>LWT Sistemas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2905716" y="4478020"/>
            <a:ext cx="22601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>
                <a:solidFill>
                  <a:srgbClr val="002060"/>
                </a:solidFill>
                <a:hlinkClick r:id="rId10"/>
              </a:rPr>
              <a:t>LWT Sistemas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2890882" y="5074692"/>
            <a:ext cx="19381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>
                <a:solidFill>
                  <a:srgbClr val="002060"/>
                </a:solidFill>
                <a:hlinkClick r:id="rId11"/>
              </a:rPr>
              <a:t>@</a:t>
            </a:r>
            <a:r>
              <a:rPr lang="pt-BR" sz="2000" dirty="0" err="1" smtClean="0">
                <a:solidFill>
                  <a:srgbClr val="002060"/>
                </a:solidFill>
                <a:hlinkClick r:id="rId11"/>
              </a:rPr>
              <a:t>lwtsistemas</a:t>
            </a:r>
            <a:endParaRPr lang="pt-BR" sz="2000" dirty="0">
              <a:solidFill>
                <a:srgbClr val="002060"/>
              </a:solidFill>
            </a:endParaRPr>
          </a:p>
        </p:txBody>
      </p:sp>
      <p:sp>
        <p:nvSpPr>
          <p:cNvPr id="14" name="AutoShape 2" descr="Resultado de imagem para icone google +"/>
          <p:cNvSpPr>
            <a:spLocks noChangeAspect="1" noChangeArrowheads="1"/>
          </p:cNvSpPr>
          <p:nvPr/>
        </p:nvSpPr>
        <p:spPr bwMode="auto">
          <a:xfrm>
            <a:off x="1857312" y="2410509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711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 bwMode="auto">
          <a:xfrm>
            <a:off x="5679584" y="1700010"/>
            <a:ext cx="6473780" cy="357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Segoe UI Light" pitchFamily="34" charset="0"/>
              </a:defRPr>
            </a:lvl9pPr>
          </a:lstStyle>
          <a:p>
            <a:pPr algn="ctr"/>
            <a:endParaRPr lang="pt-BR" sz="2800" dirty="0" smtClean="0">
              <a:solidFill>
                <a:srgbClr val="FFFFFF"/>
              </a:solidFill>
            </a:endParaRPr>
          </a:p>
          <a:p>
            <a:pPr algn="ctr"/>
            <a:endParaRPr lang="pt-BR" sz="2800" dirty="0">
              <a:solidFill>
                <a:srgbClr val="FFFFFF"/>
              </a:solidFill>
            </a:endParaRPr>
          </a:p>
          <a:p>
            <a:pPr algn="ctr"/>
            <a:endParaRPr lang="pt-BR" sz="2800" dirty="0" smtClean="0">
              <a:solidFill>
                <a:srgbClr val="FFFFFF"/>
              </a:solidFill>
            </a:endParaRPr>
          </a:p>
          <a:p>
            <a:pPr algn="ctr"/>
            <a:endParaRPr lang="pt-BR" sz="2800" dirty="0">
              <a:solidFill>
                <a:srgbClr val="FFFFFF"/>
              </a:solidFill>
            </a:endParaRPr>
          </a:p>
          <a:p>
            <a:pPr algn="ctr"/>
            <a:endParaRPr lang="pt-BR" sz="2800" dirty="0" smtClean="0">
              <a:solidFill>
                <a:srgbClr val="FFFFFF"/>
              </a:solidFill>
            </a:endParaRPr>
          </a:p>
          <a:p>
            <a:pPr algn="ctr"/>
            <a:endParaRPr lang="pt-BR" sz="2800" dirty="0">
              <a:solidFill>
                <a:srgbClr val="FFFFFF"/>
              </a:solidFill>
            </a:endParaRPr>
          </a:p>
          <a:p>
            <a:pPr algn="ctr"/>
            <a:endParaRPr lang="pt-BR" sz="2800" dirty="0" smtClean="0">
              <a:solidFill>
                <a:srgbClr val="FFFFFF"/>
              </a:solidFill>
            </a:endParaRPr>
          </a:p>
          <a:p>
            <a:pPr algn="ctr"/>
            <a:r>
              <a:rPr lang="pt-BR" sz="2800" dirty="0" smtClean="0">
                <a:solidFill>
                  <a:srgbClr val="FFFFFF"/>
                </a:solidFill>
              </a:rPr>
              <a:t>Vitor </a:t>
            </a:r>
            <a:r>
              <a:rPr lang="pt-BR" sz="2800" dirty="0">
                <a:solidFill>
                  <a:srgbClr val="FFFFFF"/>
                </a:solidFill>
              </a:rPr>
              <a:t>Hugo Jacob</a:t>
            </a:r>
          </a:p>
          <a:p>
            <a:pPr algn="ctr"/>
            <a:r>
              <a:rPr lang="pt-BR" sz="2800" dirty="0" smtClean="0">
                <a:solidFill>
                  <a:srgbClr val="FFFFFF"/>
                </a:solidFill>
                <a:hlinkClick r:id="rId2"/>
              </a:rPr>
              <a:t>vitor@lwtsistemas.com.br</a:t>
            </a:r>
            <a:endParaRPr lang="pt-BR" sz="2800" dirty="0" smtClean="0">
              <a:solidFill>
                <a:srgbClr val="FFFFFF"/>
              </a:solidFill>
            </a:endParaRPr>
          </a:p>
          <a:p>
            <a:pPr algn="ctr"/>
            <a:r>
              <a:rPr lang="pt-BR" sz="2800" dirty="0" smtClean="0">
                <a:solidFill>
                  <a:srgbClr val="FFFFFF"/>
                </a:solidFill>
              </a:rPr>
              <a:t>(11) 99191-8487</a:t>
            </a:r>
            <a:endParaRPr lang="pt-BR" sz="2800" dirty="0">
              <a:solidFill>
                <a:srgbClr val="FFFFFF"/>
              </a:solidFill>
            </a:endParaRPr>
          </a:p>
          <a:p>
            <a:pPr algn="ctr"/>
            <a:endParaRPr lang="pt-BR" sz="2800" dirty="0">
              <a:solidFill>
                <a:srgbClr val="FFFFFF"/>
              </a:solidFill>
            </a:endParaRPr>
          </a:p>
          <a:p>
            <a:pPr algn="ctr"/>
            <a:r>
              <a:rPr lang="pt-BR" sz="2800" dirty="0">
                <a:solidFill>
                  <a:srgbClr val="FFFFFF"/>
                </a:solidFill>
              </a:rPr>
              <a:t>www.lwtsistemas.com.br</a:t>
            </a:r>
          </a:p>
          <a:p>
            <a:pPr algn="ctr"/>
            <a:endParaRPr lang="pt-BR" sz="2800" dirty="0" smtClean="0">
              <a:solidFill>
                <a:srgbClr val="FFFFFF"/>
              </a:solidFill>
            </a:endParaRPr>
          </a:p>
          <a:p>
            <a:pPr algn="ctr"/>
            <a:endParaRPr lang="pt-BR" sz="28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22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kern="0" dirty="0" smtClean="0"/>
              <a:t>Mudanças profundas </a:t>
            </a:r>
            <a:r>
              <a:rPr lang="pt-BR" kern="0" dirty="0"/>
              <a:t>no </a:t>
            </a:r>
            <a:r>
              <a:rPr lang="pt-BR" kern="0" dirty="0" smtClean="0"/>
              <a:t>mundo</a:t>
            </a:r>
            <a:endParaRPr lang="pt-BR" dirty="0"/>
          </a:p>
        </p:txBody>
      </p:sp>
      <p:pic>
        <p:nvPicPr>
          <p:cNvPr id="3" name="Picture 2" descr="Resultado de imagem para ub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80" y="1624239"/>
            <a:ext cx="2530878" cy="253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Resultado de imagem para airbn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272" y="2166491"/>
            <a:ext cx="2697951" cy="141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Imagem relaciona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22" y="4119164"/>
            <a:ext cx="3345594" cy="1624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sultado de imagem para tesl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682" y="4157215"/>
            <a:ext cx="1703388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Resultado de imagem para nuban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188" y="4238976"/>
            <a:ext cx="1535833" cy="1538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Resultado de imagem para carros autonomo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307" y="1560196"/>
            <a:ext cx="2697251" cy="2023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16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kern="0" dirty="0" smtClean="0"/>
              <a:t>Adoção de novas tecnologias cada vez mais rápido</a:t>
            </a:r>
            <a:endParaRPr lang="pt-BR" dirty="0"/>
          </a:p>
        </p:txBody>
      </p:sp>
      <p:pic>
        <p:nvPicPr>
          <p:cNvPr id="3" name="Picture 2" descr="Resultado de imagem para tempo para alcancar tecnologi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483" y="1337656"/>
            <a:ext cx="8585268" cy="48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29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kern="0" dirty="0"/>
              <a:t>Uma nova forma de </a:t>
            </a:r>
            <a:r>
              <a:rPr lang="pt-BR" kern="0" dirty="0" smtClean="0"/>
              <a:t>projetar</a:t>
            </a:r>
            <a:endParaRPr lang="pt-BR" dirty="0"/>
          </a:p>
        </p:txBody>
      </p:sp>
      <p:pic>
        <p:nvPicPr>
          <p:cNvPr id="3" name="Picture 10" descr="Imagem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46" y="1780478"/>
            <a:ext cx="5525770" cy="3557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Resultado de imagem para design user experie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553" y="2843784"/>
            <a:ext cx="5613612" cy="3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551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kern="0" dirty="0"/>
              <a:t>Uma nova forma de </a:t>
            </a:r>
            <a:r>
              <a:rPr lang="pt-BR" kern="0" dirty="0" smtClean="0"/>
              <a:t>projetar – Redução de itens</a:t>
            </a:r>
            <a:endParaRPr lang="pt-BR" dirty="0"/>
          </a:p>
        </p:txBody>
      </p:sp>
      <p:pic>
        <p:nvPicPr>
          <p:cNvPr id="1028" name="Picture 4" descr="Imagem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321" y="1923489"/>
            <a:ext cx="8665591" cy="395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7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inge Bracket A3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426" y="3684933"/>
            <a:ext cx="4680789" cy="288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kern="0" dirty="0"/>
              <a:t>Uma nova forma de projetar – </a:t>
            </a:r>
            <a:r>
              <a:rPr lang="pt-BR" dirty="0" smtClean="0"/>
              <a:t>Otimização Estrutural</a:t>
            </a:r>
            <a:endParaRPr lang="pt-BR" dirty="0"/>
          </a:p>
        </p:txBody>
      </p:sp>
      <p:pic>
        <p:nvPicPr>
          <p:cNvPr id="4098" name="Picture 2" descr="Resultado de imagem para dassault additive manufacturing optimiz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17" y="1828744"/>
            <a:ext cx="4719607" cy="233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Resultado de image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508" y="1795990"/>
            <a:ext cx="3158293" cy="236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45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timizacao_Topologica_Dassaul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54000"/>
            <a:ext cx="12192000" cy="69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0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8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elcome to PowerPoint_TP10292394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comeDoc" id="{E1E7EDF9-8B79-4E5D-B508-2301E35CD219}" vid="{4342E303-0389-44F2-B6F0-C13C203CC598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11631</TotalTime>
  <Words>369</Words>
  <Application>Microsoft Office PowerPoint</Application>
  <PresentationFormat>Widescreen</PresentationFormat>
  <Paragraphs>68</Paragraphs>
  <Slides>31</Slides>
  <Notes>0</Notes>
  <HiddenSlides>0</HiddenSlides>
  <MMClips>4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38" baseType="lpstr">
      <vt:lpstr>Arial</vt:lpstr>
      <vt:lpstr>Calibri</vt:lpstr>
      <vt:lpstr>Merriweather Sans</vt:lpstr>
      <vt:lpstr>Segoe UI</vt:lpstr>
      <vt:lpstr>Segoe UI Light</vt:lpstr>
      <vt:lpstr>Wingdings</vt:lpstr>
      <vt:lpstr>Welcome to PowerPoint_TP102923943</vt:lpstr>
      <vt:lpstr>Apresentação do PowerPoint</vt:lpstr>
      <vt:lpstr>Apresentação do PowerPoint</vt:lpstr>
      <vt:lpstr>O mundo está mudando rápido demais</vt:lpstr>
      <vt:lpstr>Mudanças profundas no mundo</vt:lpstr>
      <vt:lpstr>Adoção de novas tecnologias cada vez mais rápido</vt:lpstr>
      <vt:lpstr>Uma nova forma de projetar</vt:lpstr>
      <vt:lpstr>Uma nova forma de projetar – Redução de itens</vt:lpstr>
      <vt:lpstr>Uma nova forma de projetar – Otimização Estrutural</vt:lpstr>
      <vt:lpstr>Apresentação do PowerPoint</vt:lpstr>
      <vt:lpstr>Uma nova forma de manufaturar</vt:lpstr>
      <vt:lpstr>Gartner Hype Cycle 2011 – Novas tecnologias</vt:lpstr>
      <vt:lpstr>Gartner Hype Cycle 2018/2019 – Manufatura Aditiva</vt:lpstr>
      <vt:lpstr>Diferentes tecnologias de impressão 3D</vt:lpstr>
      <vt:lpstr>Diferentes materiais de impressão 3D</vt:lpstr>
      <vt:lpstr>Diferentes aplicações de impressão 3D</vt:lpstr>
      <vt:lpstr>I3D hoje - Prototipagem</vt:lpstr>
      <vt:lpstr>I3D hoje – Jigs + Fixtures</vt:lpstr>
      <vt:lpstr>I3D hoje – Braços de Robôs</vt:lpstr>
      <vt:lpstr>I3D hoje – Manutenção de Equipamentos</vt:lpstr>
      <vt:lpstr>I3D hoje - Peças para uso final</vt:lpstr>
      <vt:lpstr>I3D hoje – Digitalização de estoques</vt:lpstr>
      <vt:lpstr>Apresentação do PowerPoint</vt:lpstr>
      <vt:lpstr>I3D amanhã – Customização em massa</vt:lpstr>
      <vt:lpstr>I3D amanhã – Otimização estrutural</vt:lpstr>
      <vt:lpstr>Impressão 4D </vt:lpstr>
      <vt:lpstr>Impressão 4D </vt:lpstr>
      <vt:lpstr>O que levar daqui?</vt:lpstr>
      <vt:lpstr>ABNT/CEE-261</vt:lpstr>
      <vt:lpstr>Quem é a LWT Sistemas</vt:lpstr>
      <vt:lpstr>Para mais informações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LWT Sistemas</dc:title>
  <dc:creator>Vinícius Caravante</dc:creator>
  <cp:lastModifiedBy>Vitor Jacob</cp:lastModifiedBy>
  <cp:revision>320</cp:revision>
  <cp:lastPrinted>2015-02-11T21:00:25Z</cp:lastPrinted>
  <dcterms:created xsi:type="dcterms:W3CDTF">2015-01-30T02:28:08Z</dcterms:created>
  <dcterms:modified xsi:type="dcterms:W3CDTF">2019-10-05T10:41:40Z</dcterms:modified>
</cp:coreProperties>
</file>