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1" r:id="rId1"/>
    <p:sldMasterId id="2147484146" r:id="rId2"/>
  </p:sldMasterIdLst>
  <p:notesMasterIdLst>
    <p:notesMasterId r:id="rId65"/>
  </p:notesMasterIdLst>
  <p:sldIdLst>
    <p:sldId id="638" r:id="rId3"/>
    <p:sldId id="673" r:id="rId4"/>
    <p:sldId id="707" r:id="rId5"/>
    <p:sldId id="680" r:id="rId6"/>
    <p:sldId id="674" r:id="rId7"/>
    <p:sldId id="677" r:id="rId8"/>
    <p:sldId id="678" r:id="rId9"/>
    <p:sldId id="657" r:id="rId10"/>
    <p:sldId id="682" r:id="rId11"/>
    <p:sldId id="684" r:id="rId12"/>
    <p:sldId id="642" r:id="rId13"/>
    <p:sldId id="683" r:id="rId14"/>
    <p:sldId id="656" r:id="rId15"/>
    <p:sldId id="658" r:id="rId16"/>
    <p:sldId id="692" r:id="rId17"/>
    <p:sldId id="659" r:id="rId18"/>
    <p:sldId id="688" r:id="rId19"/>
    <p:sldId id="689" r:id="rId20"/>
    <p:sldId id="691" r:id="rId21"/>
    <p:sldId id="690" r:id="rId22"/>
    <p:sldId id="686" r:id="rId23"/>
    <p:sldId id="698" r:id="rId24"/>
    <p:sldId id="693" r:id="rId25"/>
    <p:sldId id="702" r:id="rId26"/>
    <p:sldId id="694" r:id="rId27"/>
    <p:sldId id="700" r:id="rId28"/>
    <p:sldId id="703" r:id="rId29"/>
    <p:sldId id="695" r:id="rId30"/>
    <p:sldId id="701" r:id="rId31"/>
    <p:sldId id="706" r:id="rId32"/>
    <p:sldId id="697" r:id="rId33"/>
    <p:sldId id="663" r:id="rId34"/>
    <p:sldId id="665" r:id="rId35"/>
    <p:sldId id="672" r:id="rId36"/>
    <p:sldId id="671" r:id="rId37"/>
    <p:sldId id="704" r:id="rId38"/>
    <p:sldId id="685" r:id="rId39"/>
    <p:sldId id="676" r:id="rId40"/>
    <p:sldId id="675" r:id="rId41"/>
    <p:sldId id="679" r:id="rId42"/>
    <p:sldId id="705" r:id="rId43"/>
    <p:sldId id="723" r:id="rId44"/>
    <p:sldId id="724" r:id="rId45"/>
    <p:sldId id="725" r:id="rId46"/>
    <p:sldId id="726" r:id="rId47"/>
    <p:sldId id="727" r:id="rId48"/>
    <p:sldId id="728" r:id="rId49"/>
    <p:sldId id="729" r:id="rId50"/>
    <p:sldId id="730" r:id="rId51"/>
    <p:sldId id="731" r:id="rId52"/>
    <p:sldId id="732" r:id="rId53"/>
    <p:sldId id="733" r:id="rId54"/>
    <p:sldId id="734" r:id="rId55"/>
    <p:sldId id="735" r:id="rId56"/>
    <p:sldId id="736" r:id="rId57"/>
    <p:sldId id="737" r:id="rId58"/>
    <p:sldId id="738" r:id="rId59"/>
    <p:sldId id="739" r:id="rId60"/>
    <p:sldId id="740" r:id="rId61"/>
    <p:sldId id="741" r:id="rId62"/>
    <p:sldId id="742" r:id="rId63"/>
    <p:sldId id="566" r:id="rId64"/>
  </p:sldIdLst>
  <p:sldSz cx="9906000" cy="6858000" type="A4"/>
  <p:notesSz cx="7099300" cy="10234613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ヒラギノ角ゴ Pro W3" pitchFamily="123" charset="-128"/>
        <a:cs typeface="+mn-cs"/>
      </a:defRPr>
    </a:lvl1pPr>
    <a:lvl2pPr marL="40213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ヒラギノ角ゴ Pro W3" pitchFamily="123" charset="-128"/>
        <a:cs typeface="+mn-cs"/>
      </a:defRPr>
    </a:lvl2pPr>
    <a:lvl3pPr marL="80426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ヒラギノ角ゴ Pro W3" pitchFamily="123" charset="-128"/>
        <a:cs typeface="+mn-cs"/>
      </a:defRPr>
    </a:lvl3pPr>
    <a:lvl4pPr marL="120639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ヒラギノ角ゴ Pro W3" pitchFamily="123" charset="-128"/>
        <a:cs typeface="+mn-cs"/>
      </a:defRPr>
    </a:lvl4pPr>
    <a:lvl5pPr marL="1608532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ヒラギノ角ゴ Pro W3" pitchFamily="123" charset="-128"/>
        <a:cs typeface="+mn-cs"/>
      </a:defRPr>
    </a:lvl5pPr>
    <a:lvl6pPr marL="2010665" algn="l" defTabSz="804267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ヒラギノ角ゴ Pro W3" pitchFamily="123" charset="-128"/>
        <a:cs typeface="+mn-cs"/>
      </a:defRPr>
    </a:lvl6pPr>
    <a:lvl7pPr marL="2412799" algn="l" defTabSz="804267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ヒラギノ角ゴ Pro W3" pitchFamily="123" charset="-128"/>
        <a:cs typeface="+mn-cs"/>
      </a:defRPr>
    </a:lvl7pPr>
    <a:lvl8pPr marL="2814932" algn="l" defTabSz="804267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ヒラギノ角ゴ Pro W3" pitchFamily="123" charset="-128"/>
        <a:cs typeface="+mn-cs"/>
      </a:defRPr>
    </a:lvl8pPr>
    <a:lvl9pPr marL="3217066" algn="l" defTabSz="804267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ヒラギノ角ゴ Pro W3" pitchFamily="123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1" userDrawn="1">
          <p15:clr>
            <a:srgbClr val="A4A3A4"/>
          </p15:clr>
        </p15:guide>
        <p15:guide id="3" orient="horz" pos="2160">
          <p15:clr>
            <a:srgbClr val="A4A3A4"/>
          </p15:clr>
        </p15:guide>
        <p15:guide id="4" pos="312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celo Pierossi" initials="MP" lastIdx="1" clrIdx="0">
    <p:extLst>
      <p:ext uri="{19B8F6BF-5375-455C-9EA6-DF929625EA0E}">
        <p15:presenceInfo xmlns:p15="http://schemas.microsoft.com/office/powerpoint/2012/main" userId="1a8ced4c8940a0e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7F"/>
    <a:srgbClr val="DF6421"/>
    <a:srgbClr val="00FF00"/>
    <a:srgbClr val="40AC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79" autoAdjust="0"/>
    <p:restoredTop sz="94434" autoAdjust="0"/>
  </p:normalViewPr>
  <p:slideViewPr>
    <p:cSldViewPr>
      <p:cViewPr varScale="1">
        <p:scale>
          <a:sx n="109" d="100"/>
          <a:sy n="109" d="100"/>
        </p:scale>
        <p:origin x="1254" y="96"/>
      </p:cViewPr>
      <p:guideLst>
        <p:guide orient="horz" pos="2161"/>
        <p:guide pos="3841"/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commentAuthors" Target="commentAuthor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Planilha_do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Planilha_do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Planilha_do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t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Plan1!$A$2:$A$7</c:f>
              <c:numCache>
                <c:formatCode>General</c:formatCode>
                <c:ptCount val="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</c:numCache>
            </c:numRef>
          </c:cat>
          <c:val>
            <c:numRef>
              <c:f>Plan1!$B$2:$B$7</c:f>
              <c:numCache>
                <c:formatCode>General</c:formatCode>
                <c:ptCount val="6"/>
                <c:pt idx="0">
                  <c:v>3</c:v>
                </c:pt>
                <c:pt idx="1">
                  <c:v>2.2999999999999998</c:v>
                </c:pt>
                <c:pt idx="2">
                  <c:v>5.0999999999999996</c:v>
                </c:pt>
                <c:pt idx="3">
                  <c:v>8.6</c:v>
                </c:pt>
                <c:pt idx="4">
                  <c:v>7.8</c:v>
                </c:pt>
                <c:pt idx="5">
                  <c:v>10.1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D5-4BD7-86EB-2AB9950FE181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372699816"/>
        <c:axId val="372695896"/>
      </c:barChart>
      <c:catAx>
        <c:axId val="372699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72695896"/>
        <c:crosses val="autoZero"/>
        <c:auto val="1"/>
        <c:lblAlgn val="ctr"/>
        <c:lblOffset val="100"/>
        <c:noMultiLvlLbl val="0"/>
      </c:catAx>
      <c:valAx>
        <c:axId val="372695896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72699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EUA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</c:f>
              <c:numCache>
                <c:formatCode>General</c:formatCode>
                <c:ptCount val="1"/>
              </c:numCache>
            </c:numRef>
          </c:cat>
          <c:val>
            <c:numRef>
              <c:f>Plan1!$B$2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5A-4C57-A351-FFFEA1ABC3DE}"/>
            </c:ext>
          </c:extLst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Califórnia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pt-BR"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</c:f>
              <c:numCache>
                <c:formatCode>General</c:formatCode>
                <c:ptCount val="1"/>
              </c:numCache>
            </c:numRef>
          </c:cat>
          <c:val>
            <c:numRef>
              <c:f>Plan1!$C$2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D5A-4C57-A351-FFFEA1ABC3DE}"/>
            </c:ext>
          </c:extLst>
        </c:ser>
        <c:ser>
          <c:idx val="2"/>
          <c:order val="2"/>
          <c:tx>
            <c:strRef>
              <c:f>Plan1!$D$1</c:f>
              <c:strCache>
                <c:ptCount val="1"/>
                <c:pt idx="0">
                  <c:v>Canada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pt-BR"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</c:f>
              <c:numCache>
                <c:formatCode>General</c:formatCode>
                <c:ptCount val="1"/>
              </c:numCache>
            </c:numRef>
          </c:cat>
          <c:val>
            <c:numRef>
              <c:f>Plan1!$D$2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D5A-4C57-A351-FFFEA1ABC3DE}"/>
            </c:ext>
          </c:extLst>
        </c:ser>
        <c:ser>
          <c:idx val="3"/>
          <c:order val="3"/>
          <c:tx>
            <c:strRef>
              <c:f>Plan1!$E$1</c:f>
              <c:strCache>
                <c:ptCount val="1"/>
                <c:pt idx="0">
                  <c:v>Israel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pt-BR"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</c:f>
              <c:numCache>
                <c:formatCode>General</c:formatCode>
                <c:ptCount val="1"/>
              </c:numCache>
            </c:numRef>
          </c:cat>
          <c:val>
            <c:numRef>
              <c:f>Plan1!$E$2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D5A-4C57-A351-FFFEA1ABC3DE}"/>
            </c:ext>
          </c:extLst>
        </c:ser>
        <c:ser>
          <c:idx val="4"/>
          <c:order val="4"/>
          <c:tx>
            <c:strRef>
              <c:f>Plan1!$F$1</c:f>
              <c:strCache>
                <c:ptCount val="1"/>
                <c:pt idx="0">
                  <c:v>Noruega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pt-BR"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Plan1!$A$2</c:f>
              <c:numCache>
                <c:formatCode>General</c:formatCode>
                <c:ptCount val="1"/>
              </c:numCache>
            </c:numRef>
          </c:cat>
          <c:val>
            <c:numRef>
              <c:f>Plan1!$F$2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D5A-4C57-A351-FFFEA1ABC3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2702952"/>
        <c:axId val="372698640"/>
      </c:barChart>
      <c:catAx>
        <c:axId val="372702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72698640"/>
        <c:crosses val="autoZero"/>
        <c:auto val="1"/>
        <c:lblAlgn val="ctr"/>
        <c:lblOffset val="100"/>
        <c:noMultiLvlLbl val="0"/>
      </c:catAx>
      <c:valAx>
        <c:axId val="3726986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72702952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57653134463961231"/>
          <c:y val="4.9623330585756319E-2"/>
          <c:w val="0.28116096305269533"/>
          <c:h val="0.5918387650031220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414862420503443E-2"/>
          <c:y val="0"/>
          <c:w val="0.95317027515899311"/>
          <c:h val="0.822476434122917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t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Plan1!$A$2:$A$7</c:f>
              <c:numCache>
                <c:formatCode>General</c:formatCode>
                <c:ptCount val="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</c:numCache>
            </c:numRef>
          </c:cat>
          <c:val>
            <c:numRef>
              <c:f>Plan1!$B$2:$B$7</c:f>
              <c:numCache>
                <c:formatCode>General</c:formatCode>
                <c:ptCount val="6"/>
                <c:pt idx="0">
                  <c:v>3</c:v>
                </c:pt>
                <c:pt idx="1">
                  <c:v>2.2999999999999998</c:v>
                </c:pt>
                <c:pt idx="2">
                  <c:v>5.0999999999999996</c:v>
                </c:pt>
                <c:pt idx="3">
                  <c:v>8.6</c:v>
                </c:pt>
                <c:pt idx="4">
                  <c:v>7.8</c:v>
                </c:pt>
                <c:pt idx="5">
                  <c:v>10.1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EE-4DAA-B5C4-E17E3084D66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372700992"/>
        <c:axId val="372703344"/>
      </c:barChart>
      <c:catAx>
        <c:axId val="372700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72703344"/>
        <c:crosses val="autoZero"/>
        <c:auto val="1"/>
        <c:lblAlgn val="ctr"/>
        <c:lblOffset val="100"/>
        <c:noMultiLvlLbl val="0"/>
      </c:catAx>
      <c:valAx>
        <c:axId val="372703344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72700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A28A674-A7C0-43DB-85D2-8203039C037B}" type="datetimeFigureOut">
              <a:rPr lang="pt-BR" altLang="pt-BR"/>
              <a:pPr>
                <a:defRPr/>
              </a:pPr>
              <a:t>05/10/2019</a:t>
            </a:fld>
            <a:endParaRPr lang="pt-BR" alt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768350"/>
            <a:ext cx="554355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noProof="0"/>
              <a:t>Clique para editar o texto mestre</a:t>
            </a:r>
          </a:p>
          <a:p>
            <a:pPr lvl="1"/>
            <a:r>
              <a:rPr lang="pt-BR" altLang="pt-BR" noProof="0"/>
              <a:t>Segundo nível</a:t>
            </a:r>
          </a:p>
          <a:p>
            <a:pPr lvl="2"/>
            <a:r>
              <a:rPr lang="pt-BR" altLang="pt-BR" noProof="0"/>
              <a:t>Terceiro nível</a:t>
            </a:r>
          </a:p>
          <a:p>
            <a:pPr lvl="3"/>
            <a:r>
              <a:rPr lang="pt-BR" altLang="pt-BR" noProof="0"/>
              <a:t>Quarto nível</a:t>
            </a:r>
          </a:p>
          <a:p>
            <a:pPr lvl="4"/>
            <a:r>
              <a:rPr lang="pt-BR" altLang="pt-BR" noProof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16B1002-F8D3-49C7-8436-9B60681852B0}" type="slidenum">
              <a:rPr lang="pt-BR" altLang="pt-BR"/>
              <a:pPr/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6936699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ヒラギノ角ゴ Pro W3" charset="0"/>
        <a:cs typeface="Geneva" charset="0"/>
      </a:defRPr>
    </a:lvl1pPr>
    <a:lvl2pPr marL="402133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Geneva" charset="0"/>
        <a:cs typeface="Geneva" charset="0"/>
      </a:defRPr>
    </a:lvl2pPr>
    <a:lvl3pPr marL="804267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Geneva" charset="0"/>
        <a:cs typeface="Geneva" charset="0"/>
      </a:defRPr>
    </a:lvl3pPr>
    <a:lvl4pPr marL="1206399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Geneva" charset="0"/>
        <a:cs typeface="Geneva" charset="0"/>
      </a:defRPr>
    </a:lvl4pPr>
    <a:lvl5pPr marL="1608532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Geneva" charset="0"/>
        <a:cs typeface="Geneva" charset="0"/>
      </a:defRPr>
    </a:lvl5pPr>
    <a:lvl6pPr marL="2010665" algn="l" defTabSz="80426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12799" algn="l" defTabSz="80426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14932" algn="l" defTabSz="80426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17066" algn="l" defTabSz="80426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B1002-F8D3-49C7-8436-9B60681852B0}" type="slidenum">
              <a:rPr lang="pt-BR" altLang="pt-BR" smtClean="0"/>
              <a:pPr/>
              <a:t>2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691744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" name="Google Shape;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10922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B1002-F8D3-49C7-8436-9B60681852B0}" type="slidenum">
              <a:rPr lang="pt-BR" altLang="pt-BR" smtClean="0"/>
              <a:pPr/>
              <a:t>17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055115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B1002-F8D3-49C7-8436-9B60681852B0}" type="slidenum">
              <a:rPr lang="pt-BR" altLang="pt-BR" smtClean="0"/>
              <a:pPr/>
              <a:t>24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6549649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B1002-F8D3-49C7-8436-9B60681852B0}" type="slidenum">
              <a:rPr lang="pt-BR" altLang="pt-BR" smtClean="0"/>
              <a:pPr/>
              <a:t>27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6562323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B1002-F8D3-49C7-8436-9B60681852B0}" type="slidenum">
              <a:rPr lang="pt-BR" altLang="pt-BR" smtClean="0"/>
              <a:pPr/>
              <a:t>30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3730785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B1002-F8D3-49C7-8436-9B60681852B0}" type="slidenum">
              <a:rPr lang="pt-BR" altLang="pt-BR" smtClean="0"/>
              <a:pPr/>
              <a:t>35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0136487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B1002-F8D3-49C7-8436-9B60681852B0}" type="slidenum">
              <a:rPr lang="pt-BR" altLang="pt-BR" smtClean="0"/>
              <a:pPr/>
              <a:t>36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0703325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B1002-F8D3-49C7-8436-9B60681852B0}" type="slidenum">
              <a:rPr lang="pt-BR" altLang="pt-BR" smtClean="0"/>
              <a:pPr/>
              <a:t>39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314984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2757" y="2129932"/>
            <a:ext cx="8420487" cy="1471272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85513" y="3886888"/>
            <a:ext cx="6934974" cy="175219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2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04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6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8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109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131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153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17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0283-D96A-491A-91FA-143F4655F878}" type="datetimeFigureOut">
              <a:rPr lang="pt-BR" smtClean="0"/>
              <a:t>05/10/2019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8236B-6561-438E-9DA7-70182214E36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0649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0283-D96A-491A-91FA-143F4655F878}" type="datetimeFigureOut">
              <a:rPr lang="pt-BR" smtClean="0"/>
              <a:t>05/10/2019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8236B-6561-438E-9DA7-70182214E36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3271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182559" y="274574"/>
            <a:ext cx="2228270" cy="5851757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95172" y="274574"/>
            <a:ext cx="6563595" cy="5851757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0283-D96A-491A-91FA-143F4655F878}" type="datetimeFigureOut">
              <a:rPr lang="pt-BR" smtClean="0"/>
              <a:t>05/10/2019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8236B-6561-438E-9DA7-70182214E36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8369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utro" type="title">
  <p:cSld name="Neutro">
    <p:bg>
      <p:bgPr>
        <a:solidFill>
          <a:srgbClr val="FFFFFF"/>
        </a:solidFill>
        <a:effectLst/>
      </p:bgPr>
    </p:bg>
    <p:spTree>
      <p:nvGrpSpPr>
        <p:cNvPr id="1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51960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F1C23-B99B-B74B-9AB4-111512391766}" type="datetimeFigureOut">
              <a:rPr lang="pt-BR" smtClean="0"/>
              <a:t>05/10/2019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D5D52-2AC6-1945-BCAA-0D59A8D85DA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269118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F1C23-B99B-B74B-9AB4-111512391766}" type="datetimeFigureOut">
              <a:rPr lang="pt-BR" smtClean="0"/>
              <a:t>05/10/2019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D5D52-2AC6-1945-BCAA-0D59A8D85DAE}" type="slidenum">
              <a:rPr lang="pt-BR" smtClean="0"/>
              <a:t>‹nº›</a:t>
            </a:fld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125" y="6329919"/>
            <a:ext cx="1541750" cy="41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422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F1C23-B99B-B74B-9AB4-111512391766}" type="datetimeFigureOut">
              <a:rPr lang="pt-BR" smtClean="0"/>
              <a:t>05/10/2019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D5D52-2AC6-1945-BCAA-0D59A8D85DA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32260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F1C23-B99B-B74B-9AB4-111512391766}" type="datetimeFigureOut">
              <a:rPr lang="pt-BR" smtClean="0"/>
              <a:t>05/10/2019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D5D52-2AC6-1945-BCAA-0D59A8D85DA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94072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F1C23-B99B-B74B-9AB4-111512391766}" type="datetimeFigureOut">
              <a:rPr lang="pt-BR" smtClean="0"/>
              <a:t>05/10/2019</a:t>
            </a:fld>
            <a:endParaRPr lang="pt-B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D5D52-2AC6-1945-BCAA-0D59A8D85DA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70855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F1C23-B99B-B74B-9AB4-111512391766}" type="datetimeFigureOut">
              <a:rPr lang="pt-BR" smtClean="0"/>
              <a:t>05/10/2019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D5D52-2AC6-1945-BCAA-0D59A8D85DA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488911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F1C23-B99B-B74B-9AB4-111512391766}" type="datetimeFigureOut">
              <a:rPr lang="pt-BR" smtClean="0"/>
              <a:t>05/10/2019</a:t>
            </a:fld>
            <a:endParaRPr lang="pt-B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D5D52-2AC6-1945-BCAA-0D59A8D85DA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692890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0283-D96A-491A-91FA-143F4655F878}" type="datetimeFigureOut">
              <a:rPr lang="pt-BR" smtClean="0"/>
              <a:t>05/10/2019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8236B-6561-438E-9DA7-70182214E36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093296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F1C23-B99B-B74B-9AB4-111512391766}" type="datetimeFigureOut">
              <a:rPr lang="pt-BR" smtClean="0"/>
              <a:t>05/10/2019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D5D52-2AC6-1945-BCAA-0D59A8D85DA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319034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dirty="0" smtClean="0"/>
              <a:t>Arraste a imagem para o espaço reservado ou clique no ícone para adicionar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F1C23-B99B-B74B-9AB4-111512391766}" type="datetimeFigureOut">
              <a:rPr lang="pt-BR" smtClean="0"/>
              <a:t>05/10/2019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D5D52-2AC6-1945-BCAA-0D59A8D85DA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520559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F1C23-B99B-B74B-9AB4-111512391766}" type="datetimeFigureOut">
              <a:rPr lang="pt-BR" smtClean="0"/>
              <a:t>05/10/2019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D5D52-2AC6-1945-BCAA-0D59A8D85DA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708460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F1C23-B99B-B74B-9AB4-111512391766}" type="datetimeFigureOut">
              <a:rPr lang="pt-BR" smtClean="0"/>
              <a:t>05/10/2019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D5D52-2AC6-1945-BCAA-0D59A8D85DA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90546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2732" y="4407468"/>
            <a:ext cx="8420487" cy="1361760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82732" y="2906041"/>
            <a:ext cx="8420487" cy="1501427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219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0439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065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6087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201099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41319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81539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21759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0283-D96A-491A-91FA-143F4655F878}" type="datetimeFigureOut">
              <a:rPr lang="pt-BR" smtClean="0"/>
              <a:t>05/10/2019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8236B-6561-438E-9DA7-70182214E36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5892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95171" y="1599829"/>
            <a:ext cx="4395933" cy="4526502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014897" y="1599829"/>
            <a:ext cx="4395932" cy="4526502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0283-D96A-491A-91FA-143F4655F878}" type="datetimeFigureOut">
              <a:rPr lang="pt-BR" smtClean="0"/>
              <a:t>05/10/2019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8236B-6561-438E-9DA7-70182214E36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8892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171" y="1534758"/>
            <a:ext cx="4376590" cy="639614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2199" indent="0">
              <a:buNone/>
              <a:defRPr sz="1800" b="1"/>
            </a:lvl2pPr>
            <a:lvl3pPr marL="804398" indent="0">
              <a:buNone/>
              <a:defRPr sz="1600" b="1"/>
            </a:lvl3pPr>
            <a:lvl4pPr marL="1206597" indent="0">
              <a:buNone/>
              <a:defRPr sz="1400" b="1"/>
            </a:lvl4pPr>
            <a:lvl5pPr marL="1608795" indent="0">
              <a:buNone/>
              <a:defRPr sz="1400" b="1"/>
            </a:lvl5pPr>
            <a:lvl6pPr marL="2010994" indent="0">
              <a:buNone/>
              <a:defRPr sz="1400" b="1"/>
            </a:lvl6pPr>
            <a:lvl7pPr marL="2413193" indent="0">
              <a:buNone/>
              <a:defRPr sz="1400" b="1"/>
            </a:lvl7pPr>
            <a:lvl8pPr marL="2815392" indent="0">
              <a:buNone/>
              <a:defRPr sz="1400" b="1"/>
            </a:lvl8pPr>
            <a:lvl9pPr marL="3217591" indent="0">
              <a:buNone/>
              <a:defRPr sz="14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95171" y="2174372"/>
            <a:ext cx="4376590" cy="395196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031660" y="1534758"/>
            <a:ext cx="4379169" cy="639614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2199" indent="0">
              <a:buNone/>
              <a:defRPr sz="1800" b="1"/>
            </a:lvl2pPr>
            <a:lvl3pPr marL="804398" indent="0">
              <a:buNone/>
              <a:defRPr sz="1600" b="1"/>
            </a:lvl3pPr>
            <a:lvl4pPr marL="1206597" indent="0">
              <a:buNone/>
              <a:defRPr sz="1400" b="1"/>
            </a:lvl4pPr>
            <a:lvl5pPr marL="1608795" indent="0">
              <a:buNone/>
              <a:defRPr sz="1400" b="1"/>
            </a:lvl5pPr>
            <a:lvl6pPr marL="2010994" indent="0">
              <a:buNone/>
              <a:defRPr sz="1400" b="1"/>
            </a:lvl6pPr>
            <a:lvl7pPr marL="2413193" indent="0">
              <a:buNone/>
              <a:defRPr sz="1400" b="1"/>
            </a:lvl7pPr>
            <a:lvl8pPr marL="2815392" indent="0">
              <a:buNone/>
              <a:defRPr sz="1400" b="1"/>
            </a:lvl8pPr>
            <a:lvl9pPr marL="3217591" indent="0">
              <a:buNone/>
              <a:defRPr sz="14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031660" y="2174372"/>
            <a:ext cx="4379169" cy="395196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0283-D96A-491A-91FA-143F4655F878}" type="datetimeFigureOut">
              <a:rPr lang="pt-BR" smtClean="0"/>
              <a:t>05/10/2019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8236B-6561-438E-9DA7-70182214E36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06613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0283-D96A-491A-91FA-143F4655F878}" type="datetimeFigureOut">
              <a:rPr lang="pt-BR" smtClean="0"/>
              <a:t>05/10/2019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8236B-6561-438E-9DA7-70182214E36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26536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0283-D96A-491A-91FA-143F4655F878}" type="datetimeFigureOut">
              <a:rPr lang="pt-BR" smtClean="0"/>
              <a:t>05/10/2019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8236B-6561-438E-9DA7-70182214E36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77305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171" y="272987"/>
            <a:ext cx="3258587" cy="1161781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872393" y="272987"/>
            <a:ext cx="5538436" cy="5853345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95171" y="1434768"/>
            <a:ext cx="3258587" cy="4691564"/>
          </a:xfrm>
        </p:spPr>
        <p:txBody>
          <a:bodyPr/>
          <a:lstStyle>
            <a:lvl1pPr marL="0" indent="0">
              <a:buNone/>
              <a:defRPr sz="1200"/>
            </a:lvl1pPr>
            <a:lvl2pPr marL="402199" indent="0">
              <a:buNone/>
              <a:defRPr sz="1100"/>
            </a:lvl2pPr>
            <a:lvl3pPr marL="804398" indent="0">
              <a:buNone/>
              <a:defRPr sz="900"/>
            </a:lvl3pPr>
            <a:lvl4pPr marL="1206597" indent="0">
              <a:buNone/>
              <a:defRPr sz="800"/>
            </a:lvl4pPr>
            <a:lvl5pPr marL="1608795" indent="0">
              <a:buNone/>
              <a:defRPr sz="800"/>
            </a:lvl5pPr>
            <a:lvl6pPr marL="2010994" indent="0">
              <a:buNone/>
              <a:defRPr sz="800"/>
            </a:lvl6pPr>
            <a:lvl7pPr marL="2413193" indent="0">
              <a:buNone/>
              <a:defRPr sz="800"/>
            </a:lvl7pPr>
            <a:lvl8pPr marL="2815392" indent="0">
              <a:buNone/>
              <a:defRPr sz="800"/>
            </a:lvl8pPr>
            <a:lvl9pPr marL="3217591" indent="0">
              <a:buNone/>
              <a:defRPr sz="8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0283-D96A-491A-91FA-143F4655F878}" type="datetimeFigureOut">
              <a:rPr lang="pt-BR" smtClean="0"/>
              <a:t>05/10/2019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8236B-6561-438E-9DA7-70182214E36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7974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1999" y="4801077"/>
            <a:ext cx="5943343" cy="566606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941999" y="612633"/>
            <a:ext cx="5943343" cy="4115435"/>
          </a:xfrm>
        </p:spPr>
        <p:txBody>
          <a:bodyPr/>
          <a:lstStyle>
            <a:lvl1pPr marL="0" indent="0">
              <a:buNone/>
              <a:defRPr sz="2800"/>
            </a:lvl1pPr>
            <a:lvl2pPr marL="402199" indent="0">
              <a:buNone/>
              <a:defRPr sz="2500"/>
            </a:lvl2pPr>
            <a:lvl3pPr marL="804398" indent="0">
              <a:buNone/>
              <a:defRPr sz="2100"/>
            </a:lvl3pPr>
            <a:lvl4pPr marL="1206597" indent="0">
              <a:buNone/>
              <a:defRPr sz="1800"/>
            </a:lvl4pPr>
            <a:lvl5pPr marL="1608795" indent="0">
              <a:buNone/>
              <a:defRPr sz="1800"/>
            </a:lvl5pPr>
            <a:lvl6pPr marL="2010994" indent="0">
              <a:buNone/>
              <a:defRPr sz="1800"/>
            </a:lvl6pPr>
            <a:lvl7pPr marL="2413193" indent="0">
              <a:buNone/>
              <a:defRPr sz="1800"/>
            </a:lvl7pPr>
            <a:lvl8pPr marL="2815392" indent="0">
              <a:buNone/>
              <a:defRPr sz="1800"/>
            </a:lvl8pPr>
            <a:lvl9pPr marL="3217591" indent="0">
              <a:buNone/>
              <a:defRPr sz="18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941999" y="5367682"/>
            <a:ext cx="5943343" cy="804677"/>
          </a:xfrm>
        </p:spPr>
        <p:txBody>
          <a:bodyPr/>
          <a:lstStyle>
            <a:lvl1pPr marL="0" indent="0">
              <a:buNone/>
              <a:defRPr sz="1200"/>
            </a:lvl1pPr>
            <a:lvl2pPr marL="402199" indent="0">
              <a:buNone/>
              <a:defRPr sz="1100"/>
            </a:lvl2pPr>
            <a:lvl3pPr marL="804398" indent="0">
              <a:buNone/>
              <a:defRPr sz="900"/>
            </a:lvl3pPr>
            <a:lvl4pPr marL="1206597" indent="0">
              <a:buNone/>
              <a:defRPr sz="800"/>
            </a:lvl4pPr>
            <a:lvl5pPr marL="1608795" indent="0">
              <a:buNone/>
              <a:defRPr sz="800"/>
            </a:lvl5pPr>
            <a:lvl6pPr marL="2010994" indent="0">
              <a:buNone/>
              <a:defRPr sz="800"/>
            </a:lvl6pPr>
            <a:lvl7pPr marL="2413193" indent="0">
              <a:buNone/>
              <a:defRPr sz="800"/>
            </a:lvl7pPr>
            <a:lvl8pPr marL="2815392" indent="0">
              <a:buNone/>
              <a:defRPr sz="800"/>
            </a:lvl8pPr>
            <a:lvl9pPr marL="3217591" indent="0">
              <a:buNone/>
              <a:defRPr sz="8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0283-D96A-491A-91FA-143F4655F878}" type="datetimeFigureOut">
              <a:rPr lang="pt-BR" smtClean="0"/>
              <a:t>05/10/2019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8236B-6561-438E-9DA7-70182214E36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3187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95171" y="274575"/>
            <a:ext cx="8915658" cy="1142735"/>
          </a:xfrm>
          <a:prstGeom prst="rect">
            <a:avLst/>
          </a:prstGeom>
        </p:spPr>
        <p:txBody>
          <a:bodyPr vert="horz" lIns="80440" tIns="40220" rIns="80440" bIns="402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95171" y="1599829"/>
            <a:ext cx="8915658" cy="4526502"/>
          </a:xfrm>
          <a:prstGeom prst="rect">
            <a:avLst/>
          </a:prstGeom>
        </p:spPr>
        <p:txBody>
          <a:bodyPr vert="horz" lIns="80440" tIns="40220" rIns="80440" bIns="402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95171" y="6356467"/>
            <a:ext cx="2312088" cy="365040"/>
          </a:xfrm>
          <a:prstGeom prst="rect">
            <a:avLst/>
          </a:prstGeom>
        </p:spPr>
        <p:txBody>
          <a:bodyPr vert="horz" lIns="80440" tIns="40220" rIns="80440" bIns="402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C70283-D96A-491A-91FA-143F4655F878}" type="datetimeFigureOut">
              <a:rPr lang="pt-BR" smtClean="0"/>
              <a:t>05/10/2019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384959" y="6356467"/>
            <a:ext cx="3136083" cy="365040"/>
          </a:xfrm>
          <a:prstGeom prst="rect">
            <a:avLst/>
          </a:prstGeom>
        </p:spPr>
        <p:txBody>
          <a:bodyPr vert="horz" lIns="80440" tIns="40220" rIns="80440" bIns="402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7098742" y="6356467"/>
            <a:ext cx="2312087" cy="365040"/>
          </a:xfrm>
          <a:prstGeom prst="rect">
            <a:avLst/>
          </a:prstGeom>
        </p:spPr>
        <p:txBody>
          <a:bodyPr vert="horz" lIns="80440" tIns="40220" rIns="80440" bIns="402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8236B-6561-438E-9DA7-70182214E36F}" type="slidenum">
              <a:rPr lang="pt-BR" smtClean="0"/>
              <a:t>‹nº›</a:t>
            </a:fld>
            <a:endParaRPr lang="pt-BR"/>
          </a:p>
        </p:txBody>
      </p:sp>
      <p:pic>
        <p:nvPicPr>
          <p:cNvPr id="8" name="Imagem 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28"/>
            <a:ext cx="9906000" cy="6829544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8575" y="92015"/>
            <a:ext cx="310969" cy="411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10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2" r:id="rId1"/>
    <p:sldLayoutId id="2147484123" r:id="rId2"/>
    <p:sldLayoutId id="2147484124" r:id="rId3"/>
    <p:sldLayoutId id="2147484125" r:id="rId4"/>
    <p:sldLayoutId id="2147484126" r:id="rId5"/>
    <p:sldLayoutId id="2147484127" r:id="rId6"/>
    <p:sldLayoutId id="2147484128" r:id="rId7"/>
    <p:sldLayoutId id="2147484129" r:id="rId8"/>
    <p:sldLayoutId id="2147484130" r:id="rId9"/>
    <p:sldLayoutId id="2147484131" r:id="rId10"/>
    <p:sldLayoutId id="2147484132" r:id="rId11"/>
    <p:sldLayoutId id="2147484133" r:id="rId12"/>
  </p:sldLayoutIdLst>
  <p:txStyles>
    <p:titleStyle>
      <a:lvl1pPr algn="ctr" defTabSz="804398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1649" indent="-301649" algn="l" defTabSz="8043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3573" indent="-251374" algn="l" defTabSz="804398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497" indent="-201099" algn="l" defTabSz="8043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07696" indent="-201099" algn="l" defTabSz="804398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9895" indent="-201099" algn="l" defTabSz="804398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12094" indent="-201099" algn="l" defTabSz="8043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14292" indent="-201099" algn="l" defTabSz="8043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16491" indent="-201099" algn="l" defTabSz="8043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18690" indent="-201099" algn="l" defTabSz="8043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80439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2199" algn="l" defTabSz="80439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4398" algn="l" defTabSz="80439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6597" algn="l" defTabSz="80439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8795" algn="l" defTabSz="80439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0994" algn="l" defTabSz="80439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13193" algn="l" defTabSz="80439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15392" algn="l" defTabSz="80439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17591" algn="l" defTabSz="80439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F1C23-B99B-B74B-9AB4-111512391766}" type="datetimeFigureOut">
              <a:rPr lang="pt-BR" smtClean="0"/>
              <a:t>05/10/2019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FD5D52-2AC6-1945-BCAA-0D59A8D85DA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72131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7" r:id="rId1"/>
    <p:sldLayoutId id="2147484148" r:id="rId2"/>
    <p:sldLayoutId id="2147484149" r:id="rId3"/>
    <p:sldLayoutId id="2147484150" r:id="rId4"/>
    <p:sldLayoutId id="2147484151" r:id="rId5"/>
    <p:sldLayoutId id="2147484152" r:id="rId6"/>
    <p:sldLayoutId id="2147484153" r:id="rId7"/>
    <p:sldLayoutId id="2147484154" r:id="rId8"/>
    <p:sldLayoutId id="2147484155" r:id="rId9"/>
    <p:sldLayoutId id="2147484156" r:id="rId10"/>
    <p:sldLayoutId id="2147484157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f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8.jpeg"/><Relationship Id="rId4" Type="http://schemas.openxmlformats.org/officeDocument/2006/relationships/image" Target="../media/image67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gif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1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9.jpg"/><Relationship Id="rId4" Type="http://schemas.openxmlformats.org/officeDocument/2006/relationships/image" Target="../media/image7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9.jp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13" Type="http://schemas.openxmlformats.org/officeDocument/2006/relationships/image" Target="../media/image92.jpeg"/><Relationship Id="rId18" Type="http://schemas.openxmlformats.org/officeDocument/2006/relationships/image" Target="../media/image97.jpeg"/><Relationship Id="rId3" Type="http://schemas.openxmlformats.org/officeDocument/2006/relationships/image" Target="../media/image82.png"/><Relationship Id="rId21" Type="http://schemas.openxmlformats.org/officeDocument/2006/relationships/image" Target="../media/image100.jpeg"/><Relationship Id="rId7" Type="http://schemas.openxmlformats.org/officeDocument/2006/relationships/image" Target="../media/image86.jpeg"/><Relationship Id="rId12" Type="http://schemas.openxmlformats.org/officeDocument/2006/relationships/image" Target="../media/image91.jpeg"/><Relationship Id="rId17" Type="http://schemas.openxmlformats.org/officeDocument/2006/relationships/image" Target="../media/image96.png"/><Relationship Id="rId2" Type="http://schemas.openxmlformats.org/officeDocument/2006/relationships/image" Target="../media/image79.png"/><Relationship Id="rId16" Type="http://schemas.openxmlformats.org/officeDocument/2006/relationships/image" Target="../media/image95.jpg"/><Relationship Id="rId20" Type="http://schemas.openxmlformats.org/officeDocument/2006/relationships/image" Target="../media/image99.gi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5.jpeg"/><Relationship Id="rId11" Type="http://schemas.openxmlformats.org/officeDocument/2006/relationships/image" Target="../media/image90.png"/><Relationship Id="rId24" Type="http://schemas.openxmlformats.org/officeDocument/2006/relationships/image" Target="../media/image81.png"/><Relationship Id="rId5" Type="http://schemas.openxmlformats.org/officeDocument/2006/relationships/image" Target="../media/image84.png"/><Relationship Id="rId15" Type="http://schemas.openxmlformats.org/officeDocument/2006/relationships/image" Target="../media/image94.jpeg"/><Relationship Id="rId23" Type="http://schemas.openxmlformats.org/officeDocument/2006/relationships/image" Target="../media/image102.png"/><Relationship Id="rId10" Type="http://schemas.openxmlformats.org/officeDocument/2006/relationships/image" Target="../media/image89.jpeg"/><Relationship Id="rId19" Type="http://schemas.openxmlformats.org/officeDocument/2006/relationships/image" Target="../media/image98.jpg"/><Relationship Id="rId4" Type="http://schemas.openxmlformats.org/officeDocument/2006/relationships/image" Target="../media/image83.jpeg"/><Relationship Id="rId9" Type="http://schemas.openxmlformats.org/officeDocument/2006/relationships/image" Target="../media/image88.jpeg"/><Relationship Id="rId14" Type="http://schemas.openxmlformats.org/officeDocument/2006/relationships/image" Target="../media/image93.jpeg"/><Relationship Id="rId22" Type="http://schemas.openxmlformats.org/officeDocument/2006/relationships/image" Target="../media/image101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jpg"/><Relationship Id="rId13" Type="http://schemas.openxmlformats.org/officeDocument/2006/relationships/image" Target="../media/image114.jpg"/><Relationship Id="rId3" Type="http://schemas.openxmlformats.org/officeDocument/2006/relationships/image" Target="../media/image104.jpg"/><Relationship Id="rId7" Type="http://schemas.openxmlformats.org/officeDocument/2006/relationships/image" Target="../media/image108.jpg"/><Relationship Id="rId12" Type="http://schemas.openxmlformats.org/officeDocument/2006/relationships/image" Target="../media/image113.jpeg"/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07.jpg"/><Relationship Id="rId11" Type="http://schemas.openxmlformats.org/officeDocument/2006/relationships/image" Target="../media/image112.jpg"/><Relationship Id="rId5" Type="http://schemas.openxmlformats.org/officeDocument/2006/relationships/image" Target="../media/image106.jpg"/><Relationship Id="rId10" Type="http://schemas.openxmlformats.org/officeDocument/2006/relationships/image" Target="../media/image111.png"/><Relationship Id="rId4" Type="http://schemas.openxmlformats.org/officeDocument/2006/relationships/image" Target="../media/image105.jpg"/><Relationship Id="rId9" Type="http://schemas.openxmlformats.org/officeDocument/2006/relationships/image" Target="../media/image110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0.jpeg"/><Relationship Id="rId5" Type="http://schemas.openxmlformats.org/officeDocument/2006/relationships/image" Target="../media/image119.jpeg"/><Relationship Id="rId4" Type="http://schemas.openxmlformats.org/officeDocument/2006/relationships/image" Target="../media/image11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5.png"/><Relationship Id="rId5" Type="http://schemas.openxmlformats.org/officeDocument/2006/relationships/image" Target="../media/image124.jpeg"/><Relationship Id="rId4" Type="http://schemas.openxmlformats.org/officeDocument/2006/relationships/image" Target="../media/image123.jpeg"/></Relationships>
</file>

<file path=ppt/slides/_rels/slide5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6.png"/><Relationship Id="rId18" Type="http://schemas.openxmlformats.org/officeDocument/2006/relationships/image" Target="../media/image141.jpeg"/><Relationship Id="rId26" Type="http://schemas.openxmlformats.org/officeDocument/2006/relationships/image" Target="../media/image149.jpeg"/><Relationship Id="rId39" Type="http://schemas.openxmlformats.org/officeDocument/2006/relationships/image" Target="../media/image162.tiff"/><Relationship Id="rId21" Type="http://schemas.openxmlformats.org/officeDocument/2006/relationships/image" Target="../media/image144.jpeg"/><Relationship Id="rId34" Type="http://schemas.openxmlformats.org/officeDocument/2006/relationships/image" Target="../media/image157.png"/><Relationship Id="rId42" Type="http://schemas.openxmlformats.org/officeDocument/2006/relationships/image" Target="../media/image116.png"/><Relationship Id="rId7" Type="http://schemas.openxmlformats.org/officeDocument/2006/relationships/image" Target="../media/image130.jpeg"/><Relationship Id="rId2" Type="http://schemas.openxmlformats.org/officeDocument/2006/relationships/image" Target="../media/image125.png"/><Relationship Id="rId16" Type="http://schemas.openxmlformats.org/officeDocument/2006/relationships/image" Target="../media/image139.png"/><Relationship Id="rId20" Type="http://schemas.openxmlformats.org/officeDocument/2006/relationships/image" Target="../media/image143.png"/><Relationship Id="rId29" Type="http://schemas.openxmlformats.org/officeDocument/2006/relationships/image" Target="../media/image152.png"/><Relationship Id="rId41" Type="http://schemas.openxmlformats.org/officeDocument/2006/relationships/image" Target="../media/image16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9.jpeg"/><Relationship Id="rId11" Type="http://schemas.openxmlformats.org/officeDocument/2006/relationships/image" Target="../media/image134.jpeg"/><Relationship Id="rId24" Type="http://schemas.openxmlformats.org/officeDocument/2006/relationships/image" Target="../media/image147.png"/><Relationship Id="rId32" Type="http://schemas.openxmlformats.org/officeDocument/2006/relationships/image" Target="../media/image155.png"/><Relationship Id="rId37" Type="http://schemas.openxmlformats.org/officeDocument/2006/relationships/image" Target="../media/image160.tiff"/><Relationship Id="rId40" Type="http://schemas.openxmlformats.org/officeDocument/2006/relationships/image" Target="../media/image163.tiff"/><Relationship Id="rId5" Type="http://schemas.openxmlformats.org/officeDocument/2006/relationships/image" Target="../media/image128.png"/><Relationship Id="rId15" Type="http://schemas.openxmlformats.org/officeDocument/2006/relationships/image" Target="../media/image138.jpeg"/><Relationship Id="rId23" Type="http://schemas.openxmlformats.org/officeDocument/2006/relationships/image" Target="../media/image146.jpeg"/><Relationship Id="rId28" Type="http://schemas.openxmlformats.org/officeDocument/2006/relationships/image" Target="../media/image151.png"/><Relationship Id="rId36" Type="http://schemas.openxmlformats.org/officeDocument/2006/relationships/image" Target="../media/image159.tiff"/><Relationship Id="rId10" Type="http://schemas.openxmlformats.org/officeDocument/2006/relationships/image" Target="../media/image133.png"/><Relationship Id="rId19" Type="http://schemas.openxmlformats.org/officeDocument/2006/relationships/image" Target="../media/image142.jpeg"/><Relationship Id="rId31" Type="http://schemas.openxmlformats.org/officeDocument/2006/relationships/image" Target="../media/image154.png"/><Relationship Id="rId4" Type="http://schemas.openxmlformats.org/officeDocument/2006/relationships/image" Target="../media/image127.jpeg"/><Relationship Id="rId9" Type="http://schemas.openxmlformats.org/officeDocument/2006/relationships/image" Target="../media/image132.png"/><Relationship Id="rId14" Type="http://schemas.openxmlformats.org/officeDocument/2006/relationships/image" Target="../media/image137.png"/><Relationship Id="rId22" Type="http://schemas.openxmlformats.org/officeDocument/2006/relationships/image" Target="../media/image145.png"/><Relationship Id="rId27" Type="http://schemas.openxmlformats.org/officeDocument/2006/relationships/image" Target="../media/image150.png"/><Relationship Id="rId30" Type="http://schemas.openxmlformats.org/officeDocument/2006/relationships/image" Target="../media/image153.png"/><Relationship Id="rId35" Type="http://schemas.openxmlformats.org/officeDocument/2006/relationships/image" Target="../media/image158.emf"/><Relationship Id="rId8" Type="http://schemas.openxmlformats.org/officeDocument/2006/relationships/image" Target="../media/image131.png"/><Relationship Id="rId3" Type="http://schemas.openxmlformats.org/officeDocument/2006/relationships/image" Target="../media/image126.png"/><Relationship Id="rId12" Type="http://schemas.openxmlformats.org/officeDocument/2006/relationships/image" Target="../media/image135.png"/><Relationship Id="rId17" Type="http://schemas.openxmlformats.org/officeDocument/2006/relationships/image" Target="../media/image140.png"/><Relationship Id="rId25" Type="http://schemas.openxmlformats.org/officeDocument/2006/relationships/image" Target="../media/image148.png"/><Relationship Id="rId33" Type="http://schemas.openxmlformats.org/officeDocument/2006/relationships/image" Target="../media/image156.png"/><Relationship Id="rId38" Type="http://schemas.openxmlformats.org/officeDocument/2006/relationships/image" Target="../media/image161.tif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jpe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9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jpg"/><Relationship Id="rId3" Type="http://schemas.openxmlformats.org/officeDocument/2006/relationships/image" Target="../media/image167.png"/><Relationship Id="rId7" Type="http://schemas.openxmlformats.org/officeDocument/2006/relationships/image" Target="../media/image171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70.png"/><Relationship Id="rId5" Type="http://schemas.openxmlformats.org/officeDocument/2006/relationships/image" Target="../media/image169.png"/><Relationship Id="rId4" Type="http://schemas.openxmlformats.org/officeDocument/2006/relationships/image" Target="../media/image168.png"/><Relationship Id="rId9" Type="http://schemas.openxmlformats.org/officeDocument/2006/relationships/image" Target="../media/image11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jpg"/><Relationship Id="rId2" Type="http://schemas.openxmlformats.org/officeDocument/2006/relationships/image" Target="../media/image173.jp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16.png"/><Relationship Id="rId5" Type="http://schemas.openxmlformats.org/officeDocument/2006/relationships/image" Target="../media/image176.jpg"/><Relationship Id="rId4" Type="http://schemas.openxmlformats.org/officeDocument/2006/relationships/image" Target="../media/image175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77.jp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78.jpg"/><Relationship Id="rId1" Type="http://schemas.openxmlformats.org/officeDocument/2006/relationships/slideLayout" Target="../slideLayouts/slideLayout1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emf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0.png"/><Relationship Id="rId4" Type="http://schemas.openxmlformats.org/officeDocument/2006/relationships/image" Target="../media/image77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35"/>
          <a:stretch/>
        </p:blipFill>
        <p:spPr>
          <a:xfrm>
            <a:off x="0" y="0"/>
            <a:ext cx="6465168" cy="6857999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465168" y="692696"/>
            <a:ext cx="3440832" cy="1471272"/>
          </a:xfrm>
        </p:spPr>
        <p:txBody>
          <a:bodyPr>
            <a:noAutofit/>
          </a:bodyPr>
          <a:lstStyle/>
          <a:p>
            <a:r>
              <a:rPr lang="pt-BR" sz="4800" dirty="0" err="1" smtClean="0"/>
              <a:t>AgTechs</a:t>
            </a:r>
            <a:r>
              <a:rPr lang="pt-BR" sz="4800" dirty="0" smtClean="0"/>
              <a:t> e as Engenharias</a:t>
            </a:r>
            <a:endParaRPr lang="pt-BR" sz="48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673416" y="2492896"/>
            <a:ext cx="3024336" cy="3888432"/>
          </a:xfrm>
        </p:spPr>
        <p:txBody>
          <a:bodyPr>
            <a:normAutofit fontScale="85000" lnSpcReduction="20000"/>
          </a:bodyPr>
          <a:lstStyle/>
          <a:p>
            <a:r>
              <a:rPr lang="pt-BR" sz="4400" dirty="0" smtClean="0"/>
              <a:t>Marcelo </a:t>
            </a:r>
            <a:r>
              <a:rPr lang="pt-BR" sz="4400" dirty="0" err="1" smtClean="0"/>
              <a:t>Pierossi</a:t>
            </a:r>
            <a:endParaRPr lang="pt-BR" sz="4400" dirty="0" smtClean="0"/>
          </a:p>
          <a:p>
            <a:endParaRPr lang="pt-BR" sz="4400" dirty="0" smtClean="0"/>
          </a:p>
          <a:p>
            <a:r>
              <a:rPr lang="pt-BR" sz="4400" dirty="0" smtClean="0"/>
              <a:t>X CREA Jovem</a:t>
            </a:r>
          </a:p>
          <a:p>
            <a:endParaRPr lang="pt-BR" sz="4400" dirty="0" smtClean="0"/>
          </a:p>
          <a:p>
            <a:r>
              <a:rPr lang="pt-BR" sz="4400" dirty="0" smtClean="0"/>
              <a:t>São Paulo</a:t>
            </a:r>
          </a:p>
          <a:p>
            <a:r>
              <a:rPr lang="pt-BR" sz="4400" dirty="0" smtClean="0"/>
              <a:t>5/10/2019</a:t>
            </a:r>
            <a:endParaRPr lang="pt-BR" sz="4400" dirty="0"/>
          </a:p>
        </p:txBody>
      </p:sp>
    </p:spTree>
    <p:extLst>
      <p:ext uri="{BB962C8B-B14F-4D97-AF65-F5344CB8AC3E}">
        <p14:creationId xmlns:p14="http://schemas.microsoft.com/office/powerpoint/2010/main" val="94942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0" y="116632"/>
            <a:ext cx="9435599" cy="6558375"/>
          </a:xfrm>
        </p:spPr>
      </p:pic>
      <p:sp>
        <p:nvSpPr>
          <p:cNvPr id="5" name="CaixaDeTexto 4"/>
          <p:cNvSpPr txBox="1"/>
          <p:nvPr/>
        </p:nvSpPr>
        <p:spPr>
          <a:xfrm>
            <a:off x="422054" y="6310358"/>
            <a:ext cx="2290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Fonte: KPMG </a:t>
            </a:r>
            <a:r>
              <a:rPr lang="pt-BR" dirty="0" err="1" smtClean="0"/>
              <a:t>Australia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3949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2054" y="0"/>
            <a:ext cx="8915658" cy="1142735"/>
          </a:xfrm>
        </p:spPr>
        <p:txBody>
          <a:bodyPr>
            <a:normAutofit/>
          </a:bodyPr>
          <a:lstStyle/>
          <a:p>
            <a:r>
              <a:rPr lang="en-US" b="1" dirty="0" err="1" smtClean="0"/>
              <a:t>Áreas</a:t>
            </a:r>
            <a:r>
              <a:rPr lang="en-US" b="1" dirty="0" smtClean="0"/>
              <a:t> da </a:t>
            </a:r>
            <a:r>
              <a:rPr lang="en-US" b="1" dirty="0" err="1" smtClean="0"/>
              <a:t>AgTech</a:t>
            </a:r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8" y="836712"/>
            <a:ext cx="8225370" cy="5454515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422054" y="6310358"/>
            <a:ext cx="1828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Fonte: </a:t>
            </a:r>
            <a:r>
              <a:rPr lang="pt-BR" dirty="0" err="1" smtClean="0"/>
              <a:t>AgFunders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3554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Impactos da </a:t>
            </a:r>
            <a:r>
              <a:rPr lang="pt-BR" dirty="0" err="1" smtClean="0"/>
              <a:t>Agtech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95171" y="1417310"/>
            <a:ext cx="8915658" cy="4853507"/>
          </a:xfrm>
        </p:spPr>
        <p:txBody>
          <a:bodyPr>
            <a:normAutofit fontScale="92500" lnSpcReduction="20000"/>
          </a:bodyPr>
          <a:lstStyle/>
          <a:p>
            <a:pPr algn="just" fontAlgn="t"/>
            <a:r>
              <a:rPr lang="pt-BR" b="1" dirty="0"/>
              <a:t>PRODUTIVIDADE E EFICIÊNCIA AGRONÔMICAS</a:t>
            </a:r>
            <a:r>
              <a:rPr lang="pt-BR" dirty="0"/>
              <a:t>: </a:t>
            </a:r>
            <a:r>
              <a:rPr lang="pt-BR" dirty="0" smtClean="0"/>
              <a:t>gera </a:t>
            </a:r>
            <a:r>
              <a:rPr lang="pt-BR" dirty="0"/>
              <a:t>mais </a:t>
            </a:r>
            <a:r>
              <a:rPr lang="pt-BR" dirty="0" smtClean="0"/>
              <a:t>produtividade </a:t>
            </a:r>
            <a:r>
              <a:rPr lang="pt-BR" dirty="0"/>
              <a:t>usando informações orientadas por dados e os equipamentos e sistemas certos para aprimorar </a:t>
            </a:r>
            <a:r>
              <a:rPr lang="pt-BR" dirty="0" smtClean="0"/>
              <a:t>produto </a:t>
            </a:r>
            <a:r>
              <a:rPr lang="pt-BR" dirty="0"/>
              <a:t>certo, taxa certa, hora </a:t>
            </a:r>
            <a:r>
              <a:rPr lang="pt-BR" dirty="0" smtClean="0"/>
              <a:t>certa e no local </a:t>
            </a:r>
            <a:r>
              <a:rPr lang="pt-BR" dirty="0"/>
              <a:t>certo</a:t>
            </a:r>
            <a:r>
              <a:rPr lang="pt-BR" dirty="0" smtClean="0"/>
              <a:t>.</a:t>
            </a:r>
          </a:p>
          <a:p>
            <a:pPr algn="just" fontAlgn="t"/>
            <a:r>
              <a:rPr lang="pt-BR" b="1" dirty="0" smtClean="0"/>
              <a:t>OPERAÇÕES </a:t>
            </a:r>
            <a:r>
              <a:rPr lang="pt-BR" b="1" dirty="0"/>
              <a:t>E LOGÍSTICA </a:t>
            </a:r>
            <a:r>
              <a:rPr lang="pt-BR" b="1" dirty="0" smtClean="0"/>
              <a:t>DAS ATIVIDADES AGRÍCOLAS</a:t>
            </a:r>
            <a:r>
              <a:rPr lang="pt-BR" dirty="0" smtClean="0"/>
              <a:t>: Otimiza </a:t>
            </a:r>
            <a:r>
              <a:rPr lang="pt-BR" dirty="0"/>
              <a:t>equipamentos, pessoal e ordens de serviço para maximizar a utilização dos equipamentos, minimizar os custos de transporte e limitar o tempo de inatividade da equipe.</a:t>
            </a:r>
          </a:p>
          <a:p>
            <a:pPr algn="just" fontAlgn="t"/>
            <a:r>
              <a:rPr lang="pt-BR" b="1" dirty="0" smtClean="0"/>
              <a:t>PLANEJAMENTO </a:t>
            </a:r>
            <a:r>
              <a:rPr lang="pt-BR" b="1" dirty="0"/>
              <a:t>FINANCEIRO, ANÁLISE E GERENCIAMENTO DE NEGÓCIOS: </a:t>
            </a:r>
            <a:r>
              <a:rPr lang="pt-BR" dirty="0" smtClean="0"/>
              <a:t>Usa </a:t>
            </a:r>
            <a:r>
              <a:rPr lang="pt-BR" dirty="0"/>
              <a:t>plataformas integradas de TI e planejamento de recursos empresariais para aproveitar o tempo de gerenciamento e melhorar a tomada de decisões econômicas e </a:t>
            </a:r>
            <a:r>
              <a:rPr lang="pt-BR" dirty="0" smtClean="0"/>
              <a:t>operacionais e melhores </a:t>
            </a:r>
            <a:r>
              <a:rPr lang="pt-BR" dirty="0"/>
              <a:t>análises e previsões </a:t>
            </a:r>
            <a:r>
              <a:rPr lang="pt-BR" dirty="0" smtClean="0"/>
              <a:t>que permitam </a:t>
            </a:r>
            <a:r>
              <a:rPr lang="pt-BR" dirty="0"/>
              <a:t>melhor </a:t>
            </a:r>
            <a:r>
              <a:rPr lang="pt-BR" dirty="0" smtClean="0"/>
              <a:t>comercialização das mercadorias.</a:t>
            </a: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422054" y="6310358"/>
            <a:ext cx="1828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Fonte: </a:t>
            </a:r>
            <a:r>
              <a:rPr lang="pt-BR" dirty="0" err="1" smtClean="0"/>
              <a:t>AgFunders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0591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9897" y="1341"/>
            <a:ext cx="8915658" cy="1142735"/>
          </a:xfrm>
        </p:spPr>
        <p:txBody>
          <a:bodyPr/>
          <a:lstStyle/>
          <a:p>
            <a:r>
              <a:rPr lang="pt-BR" dirty="0" smtClean="0"/>
              <a:t>Investimentos em US$ Bilhões</a:t>
            </a:r>
            <a:endParaRPr lang="pt-BR" dirty="0"/>
          </a:p>
        </p:txBody>
      </p:sp>
      <p:graphicFrame>
        <p:nvGraphicFramePr>
          <p:cNvPr id="6" name="Gráfico 5"/>
          <p:cNvGraphicFramePr/>
          <p:nvPr>
            <p:extLst>
              <p:ext uri="{D42A27DB-BD31-4B8C-83A1-F6EECF244321}">
                <p14:modId xmlns:p14="http://schemas.microsoft.com/office/powerpoint/2010/main" val="1338623111"/>
              </p:ext>
            </p:extLst>
          </p:nvPr>
        </p:nvGraphicFramePr>
        <p:xfrm>
          <a:off x="1136576" y="980728"/>
          <a:ext cx="8126536" cy="5153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422054" y="6310358"/>
            <a:ext cx="1828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Fonte: </a:t>
            </a:r>
            <a:r>
              <a:rPr lang="pt-BR" dirty="0" err="1" smtClean="0"/>
              <a:t>AgFunders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171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02098" y="0"/>
            <a:ext cx="8915658" cy="1142735"/>
          </a:xfrm>
        </p:spPr>
        <p:txBody>
          <a:bodyPr/>
          <a:lstStyle/>
          <a:p>
            <a:r>
              <a:rPr lang="pt-BR" dirty="0" smtClean="0"/>
              <a:t>Quem se interessa por </a:t>
            </a:r>
            <a:r>
              <a:rPr lang="pt-BR" dirty="0" err="1" smtClean="0"/>
              <a:t>AgTech</a:t>
            </a:r>
            <a:r>
              <a:rPr lang="pt-BR" dirty="0" smtClean="0"/>
              <a:t>?</a:t>
            </a:r>
            <a:endParaRPr lang="pt-BR" dirty="0"/>
          </a:p>
        </p:txBody>
      </p:sp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93" y="908720"/>
            <a:ext cx="2770221" cy="2836912"/>
          </a:xfr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004" y="1039977"/>
            <a:ext cx="5202557" cy="1107641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669" y="2432135"/>
            <a:ext cx="5256584" cy="913721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096" y="4650493"/>
            <a:ext cx="3848718" cy="1128841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5" t="6467" r="12061" b="2994"/>
          <a:stretch/>
        </p:blipFill>
        <p:spPr>
          <a:xfrm>
            <a:off x="418253" y="3863890"/>
            <a:ext cx="5040560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85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6459285" cy="2430101"/>
          </a:xfrm>
        </p:spPr>
      </p:pic>
      <p:graphicFrame>
        <p:nvGraphicFramePr>
          <p:cNvPr id="10" name="Gráfico 9"/>
          <p:cNvGraphicFramePr/>
          <p:nvPr>
            <p:extLst>
              <p:ext uri="{D42A27DB-BD31-4B8C-83A1-F6EECF244321}">
                <p14:modId xmlns:p14="http://schemas.microsoft.com/office/powerpoint/2010/main" val="2914364614"/>
              </p:ext>
            </p:extLst>
          </p:nvPr>
        </p:nvGraphicFramePr>
        <p:xfrm>
          <a:off x="3008784" y="2618741"/>
          <a:ext cx="6604000" cy="4402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5201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1" r="17038"/>
          <a:stretch/>
        </p:blipFill>
        <p:spPr>
          <a:xfrm>
            <a:off x="-15551" y="-26179"/>
            <a:ext cx="9921552" cy="6858000"/>
          </a:xfrm>
          <a:prstGeom prst="rect">
            <a:avLst/>
          </a:prstGeom>
        </p:spPr>
      </p:pic>
      <p:sp>
        <p:nvSpPr>
          <p:cNvPr id="6" name="Retângulo 5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tx1"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/>
          <p:cNvSpPr txBox="1"/>
          <p:nvPr/>
        </p:nvSpPr>
        <p:spPr>
          <a:xfrm>
            <a:off x="1581662" y="3044279"/>
            <a:ext cx="6696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000" dirty="0" smtClean="0">
                <a:solidFill>
                  <a:schemeClr val="bg1"/>
                </a:solidFill>
              </a:rPr>
              <a:t>AGTECH BRASILEIRO</a:t>
            </a:r>
            <a:endParaRPr lang="pt-BR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28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ço Reservado para Conteúdo 6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42" t="29269" r="41428" b="13059"/>
          <a:stretch/>
        </p:blipFill>
        <p:spPr>
          <a:xfrm>
            <a:off x="2576736" y="461571"/>
            <a:ext cx="4392488" cy="6368901"/>
          </a:xfrm>
        </p:spPr>
      </p:pic>
      <p:sp>
        <p:nvSpPr>
          <p:cNvPr id="9" name="CaixaDeTexto 8"/>
          <p:cNvSpPr txBox="1"/>
          <p:nvPr/>
        </p:nvSpPr>
        <p:spPr>
          <a:xfrm>
            <a:off x="7257256" y="2780928"/>
            <a:ext cx="20882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/>
              <a:t>1125 startups</a:t>
            </a: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120051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Investimentos </a:t>
            </a:r>
            <a:r>
              <a:rPr lang="pt-BR" dirty="0" err="1" smtClean="0"/>
              <a:t>AgTech</a:t>
            </a:r>
            <a:endParaRPr lang="pt-BR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27" t="26983" r="24401" b="16354"/>
          <a:stretch/>
        </p:blipFill>
        <p:spPr>
          <a:xfrm>
            <a:off x="1483949" y="1628800"/>
            <a:ext cx="7926880" cy="4323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46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27" t="26983" r="24401" b="16354"/>
          <a:stretch/>
        </p:blipFill>
        <p:spPr>
          <a:xfrm>
            <a:off x="344488" y="404664"/>
            <a:ext cx="5494412" cy="2996952"/>
          </a:xfrm>
          <a:prstGeom prst="rect">
            <a:avLst/>
          </a:prstGeom>
        </p:spPr>
      </p:pic>
      <p:graphicFrame>
        <p:nvGraphicFramePr>
          <p:cNvPr id="4" name="Gráfico 3"/>
          <p:cNvGraphicFramePr/>
          <p:nvPr>
            <p:extLst>
              <p:ext uri="{D42A27DB-BD31-4B8C-83A1-F6EECF244321}">
                <p14:modId xmlns:p14="http://schemas.microsoft.com/office/powerpoint/2010/main" val="2171241288"/>
              </p:ext>
            </p:extLst>
          </p:nvPr>
        </p:nvGraphicFramePr>
        <p:xfrm>
          <a:off x="4664968" y="3501008"/>
          <a:ext cx="5102200" cy="3137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tângulo 6"/>
          <p:cNvSpPr/>
          <p:nvPr/>
        </p:nvSpPr>
        <p:spPr>
          <a:xfrm>
            <a:off x="758172" y="2967335"/>
            <a:ext cx="83896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0,1% do total mundial!!!!!!!!!</a:t>
            </a:r>
            <a:endParaRPr lang="pt-B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506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5400" b="1" dirty="0" smtClean="0"/>
              <a:t>Agenda</a:t>
            </a:r>
            <a:endParaRPr lang="pt-BR" sz="5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129909" y="1700808"/>
            <a:ext cx="8280920" cy="4320480"/>
          </a:xfrm>
        </p:spPr>
        <p:txBody>
          <a:bodyPr>
            <a:normAutofit fontScale="92500" lnSpcReduction="10000"/>
          </a:bodyPr>
          <a:lstStyle/>
          <a:p>
            <a:r>
              <a:rPr lang="pt-BR" sz="4800" b="1" dirty="0" smtClean="0"/>
              <a:t>Apresentação</a:t>
            </a:r>
          </a:p>
          <a:p>
            <a:r>
              <a:rPr lang="pt-BR" sz="4800" b="1" dirty="0" smtClean="0"/>
              <a:t>Agronegócio no Brasil</a:t>
            </a:r>
          </a:p>
          <a:p>
            <a:r>
              <a:rPr lang="pt-BR" sz="4800" b="1" dirty="0" err="1" smtClean="0"/>
              <a:t>Agtechs</a:t>
            </a:r>
            <a:endParaRPr lang="pt-BR" sz="4800" b="1" dirty="0" smtClean="0"/>
          </a:p>
          <a:p>
            <a:r>
              <a:rPr lang="pt-BR" sz="4800" b="1" dirty="0" smtClean="0"/>
              <a:t>Engenheiros no contexto da </a:t>
            </a:r>
            <a:r>
              <a:rPr lang="pt-BR" sz="4800" b="1" dirty="0" err="1" smtClean="0"/>
              <a:t>Agtech</a:t>
            </a:r>
            <a:endParaRPr lang="pt-BR" sz="4800" b="1" dirty="0" smtClean="0"/>
          </a:p>
          <a:p>
            <a:r>
              <a:rPr lang="pt-BR" sz="4800" b="1" dirty="0" smtClean="0"/>
              <a:t>Conclusão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271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53" t="17539" r="26582" b="10958"/>
          <a:stretch/>
        </p:blipFill>
        <p:spPr>
          <a:xfrm>
            <a:off x="344488" y="109963"/>
            <a:ext cx="9294464" cy="6748037"/>
          </a:xfrm>
          <a:prstGeom prst="rect">
            <a:avLst/>
          </a:prstGeom>
        </p:spPr>
      </p:pic>
      <p:sp>
        <p:nvSpPr>
          <p:cNvPr id="8" name="Seta para cima 7"/>
          <p:cNvSpPr/>
          <p:nvPr/>
        </p:nvSpPr>
        <p:spPr>
          <a:xfrm rot="3189002">
            <a:off x="6393148" y="4249859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Seta para cima 8"/>
          <p:cNvSpPr/>
          <p:nvPr/>
        </p:nvSpPr>
        <p:spPr>
          <a:xfrm rot="3189002">
            <a:off x="7329251" y="5618012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Seta para cima 9"/>
          <p:cNvSpPr/>
          <p:nvPr/>
        </p:nvSpPr>
        <p:spPr>
          <a:xfrm rot="3189002">
            <a:off x="7210053" y="1416672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731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1" t="21315" r="29426" b="42092"/>
          <a:stretch/>
        </p:blipFill>
        <p:spPr>
          <a:xfrm>
            <a:off x="266524" y="2060848"/>
            <a:ext cx="9627156" cy="2952328"/>
          </a:xfrm>
        </p:spPr>
      </p:pic>
    </p:spTree>
    <p:extLst>
      <p:ext uri="{BB962C8B-B14F-4D97-AF65-F5344CB8AC3E}">
        <p14:creationId xmlns:p14="http://schemas.microsoft.com/office/powerpoint/2010/main" val="421855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4" t="17620" r="27072" b="16858"/>
          <a:stretch/>
        </p:blipFill>
        <p:spPr>
          <a:xfrm>
            <a:off x="1136576" y="980728"/>
            <a:ext cx="8424936" cy="5688632"/>
          </a:xfrm>
          <a:prstGeom prst="rect">
            <a:avLst/>
          </a:prstGeom>
        </p:spPr>
      </p:pic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1" t="21316" r="29426" b="66197"/>
          <a:stretch/>
        </p:blipFill>
        <p:spPr>
          <a:xfrm>
            <a:off x="0" y="116633"/>
            <a:ext cx="6192688" cy="648072"/>
          </a:xfrm>
        </p:spPr>
      </p:pic>
      <p:sp>
        <p:nvSpPr>
          <p:cNvPr id="2" name="Retângulo 1"/>
          <p:cNvSpPr/>
          <p:nvPr/>
        </p:nvSpPr>
        <p:spPr>
          <a:xfrm>
            <a:off x="992560" y="6165304"/>
            <a:ext cx="21602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2661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1" t="21316" r="29426" b="66197"/>
          <a:stretch/>
        </p:blipFill>
        <p:spPr>
          <a:xfrm>
            <a:off x="0" y="116633"/>
            <a:ext cx="6192688" cy="648072"/>
          </a:xfrm>
        </p:spPr>
      </p:pic>
      <p:sp>
        <p:nvSpPr>
          <p:cNvPr id="2" name="Retângulo 1"/>
          <p:cNvSpPr/>
          <p:nvPr/>
        </p:nvSpPr>
        <p:spPr>
          <a:xfrm>
            <a:off x="992560" y="6165304"/>
            <a:ext cx="21602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7" t="47302" r="6510" b="16272"/>
          <a:stretch/>
        </p:blipFill>
        <p:spPr>
          <a:xfrm>
            <a:off x="128465" y="2276872"/>
            <a:ext cx="9577064" cy="208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17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600" dirty="0" smtClean="0"/>
              <a:t>Antes da Fazenda</a:t>
            </a:r>
            <a:endParaRPr lang="pt-BR" sz="66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78" t="33621" r="23673" b="52888"/>
          <a:stretch/>
        </p:blipFill>
        <p:spPr>
          <a:xfrm>
            <a:off x="3728864" y="3717032"/>
            <a:ext cx="2016224" cy="1550941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7" t="41825" r="52750" b="45578"/>
          <a:stretch/>
        </p:blipFill>
        <p:spPr>
          <a:xfrm>
            <a:off x="3728864" y="2014991"/>
            <a:ext cx="2016224" cy="1568730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0" t="40474" r="62200" b="46035"/>
          <a:stretch/>
        </p:blipFill>
        <p:spPr>
          <a:xfrm>
            <a:off x="6431053" y="1977386"/>
            <a:ext cx="2088232" cy="1606335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41" t="38741" r="17982" b="47397"/>
          <a:stretch/>
        </p:blipFill>
        <p:spPr>
          <a:xfrm>
            <a:off x="1189826" y="2104704"/>
            <a:ext cx="2217457" cy="1627229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39" t="24284" r="18584" b="62225"/>
          <a:stretch/>
        </p:blipFill>
        <p:spPr>
          <a:xfrm>
            <a:off x="1188751" y="3693172"/>
            <a:ext cx="2196222" cy="1568730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23" t="80432" r="61473" b="3378"/>
          <a:stretch/>
        </p:blipFill>
        <p:spPr>
          <a:xfrm>
            <a:off x="6503061" y="3747248"/>
            <a:ext cx="2016224" cy="1612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82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1" t="33804" r="29426" b="55096"/>
          <a:stretch/>
        </p:blipFill>
        <p:spPr>
          <a:xfrm>
            <a:off x="0" y="188640"/>
            <a:ext cx="6192688" cy="576064"/>
          </a:xfrm>
        </p:spPr>
      </p:pic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97" t="20319" r="26012" b="17621"/>
          <a:stretch/>
        </p:blipFill>
        <p:spPr>
          <a:xfrm>
            <a:off x="344488" y="764740"/>
            <a:ext cx="9561512" cy="5943642"/>
          </a:xfrm>
          <a:prstGeom prst="rect">
            <a:avLst/>
          </a:prstGeom>
        </p:spPr>
      </p:pic>
      <p:sp>
        <p:nvSpPr>
          <p:cNvPr id="8" name="Retângulo 7"/>
          <p:cNvSpPr/>
          <p:nvPr/>
        </p:nvSpPr>
        <p:spPr>
          <a:xfrm>
            <a:off x="370915" y="6165304"/>
            <a:ext cx="23042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216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1" t="33804" r="29426" b="55096"/>
          <a:stretch/>
        </p:blipFill>
        <p:spPr>
          <a:xfrm>
            <a:off x="0" y="188640"/>
            <a:ext cx="6192688" cy="576064"/>
          </a:xfrm>
        </p:spPr>
      </p:pic>
      <p:sp>
        <p:nvSpPr>
          <p:cNvPr id="8" name="Retângulo 7"/>
          <p:cNvSpPr/>
          <p:nvPr/>
        </p:nvSpPr>
        <p:spPr>
          <a:xfrm>
            <a:off x="370915" y="6165304"/>
            <a:ext cx="23042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7" t="37776" r="6955" b="28496"/>
          <a:stretch/>
        </p:blipFill>
        <p:spPr>
          <a:xfrm>
            <a:off x="128464" y="2636912"/>
            <a:ext cx="9643311" cy="194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01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600" dirty="0" smtClean="0"/>
              <a:t>Dentro da Fazenda</a:t>
            </a:r>
            <a:endParaRPr lang="pt-BR" sz="6600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81" t="68438" r="57269" b="20319"/>
          <a:stretch/>
        </p:blipFill>
        <p:spPr>
          <a:xfrm>
            <a:off x="8268411" y="2225343"/>
            <a:ext cx="1684987" cy="1080119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88" t="65934" r="40462" b="19225"/>
          <a:stretch/>
        </p:blipFill>
        <p:spPr>
          <a:xfrm>
            <a:off x="8193090" y="2955838"/>
            <a:ext cx="1604731" cy="1357849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5" t="20319" r="75442" b="66189"/>
          <a:stretch/>
        </p:blipFill>
        <p:spPr>
          <a:xfrm>
            <a:off x="2088977" y="1546411"/>
            <a:ext cx="1691313" cy="1409427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58" t="52024" r="65992" b="35159"/>
          <a:stretch/>
        </p:blipFill>
        <p:spPr>
          <a:xfrm>
            <a:off x="4723720" y="1797358"/>
            <a:ext cx="1583486" cy="1157163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5" t="29980" r="75442" b="58095"/>
          <a:stretch/>
        </p:blipFill>
        <p:spPr>
          <a:xfrm>
            <a:off x="6244019" y="5671328"/>
            <a:ext cx="1481801" cy="1091522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26" t="43172" r="73105" b="42820"/>
          <a:stretch/>
        </p:blipFill>
        <p:spPr>
          <a:xfrm>
            <a:off x="2136417" y="2478082"/>
            <a:ext cx="1364782" cy="1416979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41" t="59875" r="46936" b="27147"/>
          <a:stretch/>
        </p:blipFill>
        <p:spPr>
          <a:xfrm>
            <a:off x="201582" y="2630776"/>
            <a:ext cx="1484815" cy="1190291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91" t="26901" r="46301" b="59526"/>
          <a:stretch/>
        </p:blipFill>
        <p:spPr>
          <a:xfrm>
            <a:off x="721018" y="5671328"/>
            <a:ext cx="1415399" cy="1186672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35" t="27459" r="72357" b="59050"/>
          <a:stretch/>
        </p:blipFill>
        <p:spPr>
          <a:xfrm>
            <a:off x="562960" y="3935094"/>
            <a:ext cx="1401469" cy="1167891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67" t="42724" r="38077" b="43336"/>
          <a:stretch/>
        </p:blipFill>
        <p:spPr>
          <a:xfrm>
            <a:off x="2206477" y="5407654"/>
            <a:ext cx="1428936" cy="1476469"/>
          </a:xfrm>
          <a:prstGeom prst="rect">
            <a:avLst/>
          </a:prstGeom>
        </p:spPr>
      </p:pic>
      <p:pic>
        <p:nvPicPr>
          <p:cNvPr id="22" name="Imagem 2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16" t="55316" r="35307" b="32542"/>
          <a:stretch/>
        </p:blipFill>
        <p:spPr>
          <a:xfrm>
            <a:off x="253866" y="1663993"/>
            <a:ext cx="1838839" cy="1182109"/>
          </a:xfrm>
          <a:prstGeom prst="rect">
            <a:avLst/>
          </a:prstGeom>
        </p:spPr>
      </p:pic>
      <p:pic>
        <p:nvPicPr>
          <p:cNvPr id="24" name="Imagem 2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5" t="66190" r="84165" b="17621"/>
          <a:stretch/>
        </p:blipFill>
        <p:spPr>
          <a:xfrm>
            <a:off x="4591165" y="3897553"/>
            <a:ext cx="1529991" cy="1412299"/>
          </a:xfrm>
          <a:prstGeom prst="rect">
            <a:avLst/>
          </a:prstGeom>
        </p:spPr>
      </p:pic>
      <p:pic>
        <p:nvPicPr>
          <p:cNvPr id="25" name="Imagem 2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11" t="26983" r="58566" b="58177"/>
          <a:stretch/>
        </p:blipFill>
        <p:spPr>
          <a:xfrm>
            <a:off x="8340509" y="5058395"/>
            <a:ext cx="1457312" cy="1335871"/>
          </a:xfrm>
          <a:prstGeom prst="rect">
            <a:avLst/>
          </a:prstGeom>
        </p:spPr>
      </p:pic>
      <p:pic>
        <p:nvPicPr>
          <p:cNvPr id="26" name="Imagem 25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54" t="41465" r="39823" b="45671"/>
          <a:stretch/>
        </p:blipFill>
        <p:spPr>
          <a:xfrm>
            <a:off x="4144012" y="5434764"/>
            <a:ext cx="1485318" cy="1180192"/>
          </a:xfrm>
          <a:prstGeom prst="rect">
            <a:avLst/>
          </a:prstGeom>
        </p:spPr>
      </p:pic>
      <p:pic>
        <p:nvPicPr>
          <p:cNvPr id="28" name="Imagem 27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28" t="34646" r="13066" b="53089"/>
          <a:stretch/>
        </p:blipFill>
        <p:spPr>
          <a:xfrm>
            <a:off x="4735075" y="2846102"/>
            <a:ext cx="1361864" cy="1167891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03" t="34646" r="20658" b="50662"/>
          <a:stretch/>
        </p:blipFill>
        <p:spPr>
          <a:xfrm>
            <a:off x="6386217" y="2247005"/>
            <a:ext cx="1889195" cy="1446432"/>
          </a:xfrm>
          <a:prstGeom prst="rect">
            <a:avLst/>
          </a:prstGeom>
        </p:spPr>
      </p:pic>
      <p:pic>
        <p:nvPicPr>
          <p:cNvPr id="34" name="Imagem 33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31" t="71586" r="10020" b="14923"/>
          <a:stretch/>
        </p:blipFill>
        <p:spPr>
          <a:xfrm>
            <a:off x="6285241" y="3380115"/>
            <a:ext cx="1648081" cy="126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13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1" t="44903" r="29426" b="43996"/>
          <a:stretch/>
        </p:blipFill>
        <p:spPr>
          <a:xfrm>
            <a:off x="31560" y="169348"/>
            <a:ext cx="6192688" cy="576064"/>
          </a:xfrm>
        </p:spPr>
      </p:pic>
      <p:sp>
        <p:nvSpPr>
          <p:cNvPr id="8" name="Retângulo 7"/>
          <p:cNvSpPr/>
          <p:nvPr/>
        </p:nvSpPr>
        <p:spPr>
          <a:xfrm>
            <a:off x="488504" y="6179201"/>
            <a:ext cx="23042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1" t="25716" r="24558" b="9526"/>
          <a:stretch/>
        </p:blipFill>
        <p:spPr>
          <a:xfrm>
            <a:off x="488504" y="745412"/>
            <a:ext cx="9073008" cy="5885195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488504" y="6224884"/>
            <a:ext cx="46085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165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1" t="44903" r="29426" b="43996"/>
          <a:stretch/>
        </p:blipFill>
        <p:spPr>
          <a:xfrm>
            <a:off x="31560" y="169348"/>
            <a:ext cx="6192688" cy="576064"/>
          </a:xfrm>
        </p:spPr>
      </p:pic>
      <p:sp>
        <p:nvSpPr>
          <p:cNvPr id="8" name="Retângulo 7"/>
          <p:cNvSpPr/>
          <p:nvPr/>
        </p:nvSpPr>
        <p:spPr>
          <a:xfrm>
            <a:off x="488504" y="6179201"/>
            <a:ext cx="23042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/>
          <p:cNvSpPr/>
          <p:nvPr/>
        </p:nvSpPr>
        <p:spPr>
          <a:xfrm>
            <a:off x="488504" y="6224884"/>
            <a:ext cx="46085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" t="41905" r="7112" b="18970"/>
          <a:stretch/>
        </p:blipFill>
        <p:spPr>
          <a:xfrm>
            <a:off x="128464" y="2323341"/>
            <a:ext cx="9544785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82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0607"/>
          <a:stretch/>
        </p:blipFill>
        <p:spPr>
          <a:xfrm>
            <a:off x="0" y="-171400"/>
            <a:ext cx="9921552" cy="7029400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81" y="781777"/>
            <a:ext cx="4843719" cy="2109709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673558" y="2921676"/>
            <a:ext cx="8792850" cy="423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4000" dirty="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rPr>
              <a:t>Consultoria focada em mecanização e manejo agronômico de cana-de-açúcar</a:t>
            </a:r>
          </a:p>
          <a:p>
            <a:pPr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pt-BR" sz="4000" dirty="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rPr>
              <a:t>Equipe experiente com amplo networking</a:t>
            </a:r>
          </a:p>
          <a:p>
            <a:pPr algn="ctr"/>
            <a:r>
              <a:rPr lang="pt-BR" sz="3899" dirty="0" smtClean="0">
                <a:solidFill>
                  <a:schemeClr val="bg1"/>
                </a:solidFill>
              </a:rPr>
              <a:t>.</a:t>
            </a:r>
            <a:endParaRPr lang="pt-BR" sz="3899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36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600" dirty="0" smtClean="0"/>
              <a:t>Depois da Fazenda</a:t>
            </a:r>
            <a:endParaRPr lang="pt-BR" sz="66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0" t="18970" r="38775" b="67539"/>
          <a:stretch/>
        </p:blipFill>
        <p:spPr>
          <a:xfrm>
            <a:off x="2144688" y="1343107"/>
            <a:ext cx="1881461" cy="1512168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04" t="60793" r="30373" b="25006"/>
          <a:stretch/>
        </p:blipFill>
        <p:spPr>
          <a:xfrm>
            <a:off x="4509856" y="1374913"/>
            <a:ext cx="1800200" cy="1578960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63491" r="41277" b="23018"/>
          <a:stretch/>
        </p:blipFill>
        <p:spPr>
          <a:xfrm>
            <a:off x="2225948" y="2962795"/>
            <a:ext cx="1718939" cy="1432449"/>
          </a:xfrm>
          <a:prstGeom prst="rect">
            <a:avLst/>
          </a:prstGeom>
        </p:spPr>
      </p:pic>
      <p:pic>
        <p:nvPicPr>
          <p:cNvPr id="27" name="Imagem 2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71" t="62422" r="5751" b="22738"/>
          <a:stretch/>
        </p:blipFill>
        <p:spPr>
          <a:xfrm>
            <a:off x="6445740" y="2946872"/>
            <a:ext cx="2160241" cy="1697334"/>
          </a:xfrm>
          <a:prstGeom prst="rect">
            <a:avLst/>
          </a:prstGeom>
        </p:spPr>
      </p:pic>
      <p:pic>
        <p:nvPicPr>
          <p:cNvPr id="29" name="Imagem 2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5" t="39207" r="76169" b="46902"/>
          <a:stretch/>
        </p:blipFill>
        <p:spPr>
          <a:xfrm>
            <a:off x="4795911" y="3152339"/>
            <a:ext cx="1228089" cy="114952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4" t="75633" r="28193" b="14923"/>
          <a:stretch/>
        </p:blipFill>
        <p:spPr>
          <a:xfrm>
            <a:off x="6625760" y="1748523"/>
            <a:ext cx="1800200" cy="1050119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0" t="63420" r="61630" b="27065"/>
          <a:stretch/>
        </p:blipFill>
        <p:spPr>
          <a:xfrm>
            <a:off x="4369390" y="4645888"/>
            <a:ext cx="2155905" cy="1169676"/>
          </a:xfrm>
          <a:prstGeom prst="rect">
            <a:avLst/>
          </a:prstGeom>
        </p:spPr>
      </p:pic>
      <p:pic>
        <p:nvPicPr>
          <p:cNvPr id="23" name="Imagem 2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6" t="70237" r="72534" b="18970"/>
          <a:stretch/>
        </p:blipFill>
        <p:spPr>
          <a:xfrm>
            <a:off x="2144688" y="4461407"/>
            <a:ext cx="2304256" cy="1418006"/>
          </a:xfrm>
          <a:prstGeom prst="rect">
            <a:avLst/>
          </a:prstGeom>
        </p:spPr>
      </p:pic>
      <p:pic>
        <p:nvPicPr>
          <p:cNvPr id="31" name="Imagem 30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27" t="33810" r="38370" b="52698"/>
          <a:stretch/>
        </p:blipFill>
        <p:spPr>
          <a:xfrm>
            <a:off x="6445740" y="4546340"/>
            <a:ext cx="1872208" cy="1248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49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47" t="25716" r="32554" b="12224"/>
          <a:stretch/>
        </p:blipFill>
        <p:spPr>
          <a:xfrm>
            <a:off x="200471" y="188640"/>
            <a:ext cx="4802621" cy="4248472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47" t="28414" r="40550" b="28414"/>
          <a:stretch/>
        </p:blipFill>
        <p:spPr>
          <a:xfrm>
            <a:off x="4880992" y="2708920"/>
            <a:ext cx="4820471" cy="3762319"/>
          </a:xfrm>
          <a:prstGeom prst="rect">
            <a:avLst/>
          </a:prstGeom>
        </p:spPr>
      </p:pic>
      <p:grpSp>
        <p:nvGrpSpPr>
          <p:cNvPr id="6" name="Grupo 5"/>
          <p:cNvGrpSpPr/>
          <p:nvPr/>
        </p:nvGrpSpPr>
        <p:grpSpPr>
          <a:xfrm>
            <a:off x="5097016" y="1037436"/>
            <a:ext cx="4604447" cy="2607588"/>
            <a:chOff x="5097016" y="1037436"/>
            <a:chExt cx="4604447" cy="2607588"/>
          </a:xfrm>
        </p:grpSpPr>
        <p:sp>
          <p:nvSpPr>
            <p:cNvPr id="4" name="Retângulo 3"/>
            <p:cNvSpPr/>
            <p:nvPr/>
          </p:nvSpPr>
          <p:spPr>
            <a:xfrm>
              <a:off x="5097016" y="2708920"/>
              <a:ext cx="4604447" cy="93610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" name="Texto Explicativo 1 4"/>
            <p:cNvSpPr/>
            <p:nvPr/>
          </p:nvSpPr>
          <p:spPr>
            <a:xfrm>
              <a:off x="7291227" y="1037436"/>
              <a:ext cx="2160240" cy="864096"/>
            </a:xfrm>
            <a:prstGeom prst="borderCallout1">
              <a:avLst>
                <a:gd name="adj1" fmla="val 18750"/>
                <a:gd name="adj2" fmla="val -8333"/>
                <a:gd name="adj3" fmla="val 181995"/>
                <a:gd name="adj4" fmla="val -69922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2400" b="1" dirty="0" smtClean="0">
                  <a:solidFill>
                    <a:schemeClr val="accent1">
                      <a:lumMod val="50000"/>
                    </a:schemeClr>
                  </a:solidFill>
                </a:rPr>
                <a:t>1/3 das startups...</a:t>
              </a:r>
              <a:endParaRPr lang="pt-BR" sz="24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5393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7" t="19978" r="1808" b="12654"/>
          <a:stretch/>
        </p:blipFill>
        <p:spPr>
          <a:xfrm>
            <a:off x="272480" y="116632"/>
            <a:ext cx="9092199" cy="1224136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52" y="1437709"/>
            <a:ext cx="8136904" cy="5420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44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7" t="19978" r="1808" b="12654"/>
          <a:stretch/>
        </p:blipFill>
        <p:spPr>
          <a:xfrm>
            <a:off x="272480" y="116632"/>
            <a:ext cx="9092199" cy="1224136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71" y="1725924"/>
            <a:ext cx="3265208" cy="3384376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888" y="1700808"/>
            <a:ext cx="5779831" cy="4863336"/>
          </a:xfrm>
          <a:prstGeom prst="rect">
            <a:avLst/>
          </a:prstGeom>
        </p:spPr>
      </p:pic>
      <p:grpSp>
        <p:nvGrpSpPr>
          <p:cNvPr id="4" name="Grupo 3"/>
          <p:cNvGrpSpPr/>
          <p:nvPr/>
        </p:nvGrpSpPr>
        <p:grpSpPr>
          <a:xfrm>
            <a:off x="3375495" y="3672788"/>
            <a:ext cx="5884723" cy="2862427"/>
            <a:chOff x="3375495" y="3672788"/>
            <a:chExt cx="5884723" cy="2862427"/>
          </a:xfrm>
        </p:grpSpPr>
        <p:sp>
          <p:nvSpPr>
            <p:cNvPr id="5" name="Seta para a esquerda 4"/>
            <p:cNvSpPr/>
            <p:nvPr/>
          </p:nvSpPr>
          <p:spPr>
            <a:xfrm rot="8519671">
              <a:off x="3375495" y="3672788"/>
              <a:ext cx="1224136" cy="576064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" name="Seta para a esquerda 5"/>
            <p:cNvSpPr/>
            <p:nvPr/>
          </p:nvSpPr>
          <p:spPr>
            <a:xfrm rot="2896104">
              <a:off x="8360118" y="5635115"/>
              <a:ext cx="1224136" cy="576064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1150832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7" t="19978" r="1808" b="12654"/>
          <a:stretch/>
        </p:blipFill>
        <p:spPr>
          <a:xfrm>
            <a:off x="272480" y="116632"/>
            <a:ext cx="9092199" cy="1224136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584" y="2204864"/>
            <a:ext cx="7627216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37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tx1"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CaixaDeTexto 9"/>
          <p:cNvSpPr txBox="1"/>
          <p:nvPr/>
        </p:nvSpPr>
        <p:spPr>
          <a:xfrm>
            <a:off x="1496616" y="2564904"/>
            <a:ext cx="66967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000" dirty="0" smtClean="0">
                <a:solidFill>
                  <a:schemeClr val="bg1"/>
                </a:solidFill>
              </a:rPr>
              <a:t>E A RELAÇÃO COM AS ENGENHARIAS?</a:t>
            </a:r>
            <a:endParaRPr lang="pt-BR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06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6"/>
          <a:stretch/>
        </p:blipFill>
        <p:spPr>
          <a:xfrm>
            <a:off x="0" y="0"/>
            <a:ext cx="9906000" cy="6895678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tx1"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5745088" y="1988840"/>
            <a:ext cx="352839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5400" b="1" dirty="0" smtClean="0">
                <a:solidFill>
                  <a:schemeClr val="bg1"/>
                </a:solidFill>
              </a:rPr>
              <a:t>ALGUMA DÚVIDA</a:t>
            </a:r>
          </a:p>
          <a:p>
            <a:pPr algn="ctr"/>
            <a:r>
              <a:rPr lang="pt-BR" sz="5400" b="1" dirty="0" smtClean="0">
                <a:solidFill>
                  <a:schemeClr val="bg1"/>
                </a:solidFill>
              </a:rPr>
              <a:t>???????</a:t>
            </a:r>
            <a:endParaRPr lang="pt-BR" sz="5400" b="1" dirty="0"/>
          </a:p>
        </p:txBody>
      </p:sp>
    </p:spTree>
    <p:extLst>
      <p:ext uri="{BB962C8B-B14F-4D97-AF65-F5344CB8AC3E}">
        <p14:creationId xmlns:p14="http://schemas.microsoft.com/office/powerpoint/2010/main" val="30345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STARTUPS E SUAS EQUIPES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64568" y="1340768"/>
            <a:ext cx="7632848" cy="4925515"/>
          </a:xfrm>
        </p:spPr>
        <p:txBody>
          <a:bodyPr>
            <a:normAutofit/>
          </a:bodyPr>
          <a:lstStyle/>
          <a:p>
            <a:r>
              <a:rPr lang="pt-BR" dirty="0" smtClean="0"/>
              <a:t>STARTUPS DE SUCESSO:</a:t>
            </a:r>
          </a:p>
          <a:p>
            <a:pPr lvl="1"/>
            <a:r>
              <a:rPr lang="pt-BR" dirty="0" smtClean="0"/>
              <a:t>Equipes Multidisciplinares</a:t>
            </a:r>
          </a:p>
          <a:p>
            <a:pPr lvl="1"/>
            <a:r>
              <a:rPr lang="pt-BR" dirty="0" smtClean="0"/>
              <a:t>Equipes Enxutas, Flexíveis e Ágeis</a:t>
            </a:r>
          </a:p>
          <a:p>
            <a:r>
              <a:rPr lang="pt-BR" dirty="0" smtClean="0"/>
              <a:t>ENGENHEIROS NO MUNDO 4.0</a:t>
            </a:r>
          </a:p>
          <a:p>
            <a:pPr lvl="1"/>
            <a:r>
              <a:rPr lang="pt-BR" dirty="0" smtClean="0"/>
              <a:t>Formação </a:t>
            </a:r>
            <a:r>
              <a:rPr lang="pt-BR" dirty="0"/>
              <a:t>profissional sólida e abrangente</a:t>
            </a:r>
          </a:p>
          <a:p>
            <a:pPr lvl="1"/>
            <a:r>
              <a:rPr lang="pt-BR" dirty="0"/>
              <a:t>Habilidades comportamentais mais elaboradas</a:t>
            </a:r>
          </a:p>
          <a:p>
            <a:pPr lvl="1"/>
            <a:r>
              <a:rPr lang="pt-BR" dirty="0"/>
              <a:t>Domínio das ferramentas tecnológicas</a:t>
            </a:r>
          </a:p>
          <a:p>
            <a:pPr lvl="1"/>
            <a:r>
              <a:rPr lang="pt-BR" dirty="0"/>
              <a:t>Ênfase na sustentabilidade</a:t>
            </a:r>
          </a:p>
          <a:p>
            <a:pPr lvl="1"/>
            <a:r>
              <a:rPr lang="pt-BR" dirty="0"/>
              <a:t>A importância de buscar </a:t>
            </a:r>
            <a:r>
              <a:rPr lang="pt-BR" dirty="0" smtClean="0"/>
              <a:t>qualificação</a:t>
            </a:r>
          </a:p>
          <a:p>
            <a:pPr lvl="1"/>
            <a:r>
              <a:rPr lang="pt-BR" dirty="0" smtClean="0"/>
              <a:t>Trabalho em equipe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1500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ítulo 1"/>
          <p:cNvSpPr>
            <a:spLocks noGrp="1"/>
          </p:cNvSpPr>
          <p:nvPr>
            <p:ph type="title"/>
          </p:nvPr>
        </p:nvSpPr>
        <p:spPr>
          <a:xfrm>
            <a:off x="7377114" y="1773238"/>
            <a:ext cx="2117725" cy="1143000"/>
          </a:xfrm>
        </p:spPr>
        <p:txBody>
          <a:bodyPr>
            <a:noAutofit/>
          </a:bodyPr>
          <a:lstStyle/>
          <a:p>
            <a:r>
              <a:rPr lang="pt-BR" altLang="pt-BR" sz="5400" dirty="0"/>
              <a:t>Nosso futuro</a:t>
            </a:r>
          </a:p>
        </p:txBody>
      </p:sp>
      <p:grpSp>
        <p:nvGrpSpPr>
          <p:cNvPr id="3" name="Grupo 2"/>
          <p:cNvGrpSpPr/>
          <p:nvPr/>
        </p:nvGrpSpPr>
        <p:grpSpPr>
          <a:xfrm>
            <a:off x="181427" y="86850"/>
            <a:ext cx="9760615" cy="6646125"/>
            <a:chOff x="585808" y="93322"/>
            <a:chExt cx="10506036" cy="7141406"/>
          </a:xfrm>
        </p:grpSpPr>
        <p:pic>
          <p:nvPicPr>
            <p:cNvPr id="5123" name="Imagem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951" t="14923" r="29526" b="7616"/>
            <a:stretch>
              <a:fillRect/>
            </a:stretch>
          </p:blipFill>
          <p:spPr bwMode="auto">
            <a:xfrm>
              <a:off x="585808" y="93322"/>
              <a:ext cx="6986588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CaixaDeTexto 1"/>
            <p:cNvSpPr txBox="1"/>
            <p:nvPr/>
          </p:nvSpPr>
          <p:spPr>
            <a:xfrm>
              <a:off x="7849672" y="6606375"/>
              <a:ext cx="3242172" cy="628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600" dirty="0" smtClean="0"/>
                <a:t>Fonte:  BCG - </a:t>
              </a:r>
              <a:r>
                <a:rPr lang="en-US" sz="1600" dirty="0"/>
                <a:t>Crop Farming 2030</a:t>
              </a:r>
            </a:p>
            <a:p>
              <a:pPr algn="ctr"/>
              <a:r>
                <a:rPr lang="en-US" sz="1600" dirty="0"/>
                <a:t>The Reinvention of the Sector</a:t>
              </a:r>
              <a:endParaRPr lang="pt-BR" sz="1600" dirty="0"/>
            </a:p>
          </p:txBody>
        </p:sp>
      </p:grpSp>
      <p:pic>
        <p:nvPicPr>
          <p:cNvPr id="512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92092" y="3333650"/>
            <a:ext cx="5549950" cy="3524350"/>
          </a:xfrm>
        </p:spPr>
      </p:pic>
    </p:spTree>
    <p:extLst>
      <p:ext uri="{BB962C8B-B14F-4D97-AF65-F5344CB8AC3E}">
        <p14:creationId xmlns:p14="http://schemas.microsoft.com/office/powerpoint/2010/main" val="2952393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ítulo 1"/>
          <p:cNvSpPr>
            <a:spLocks noGrp="1"/>
          </p:cNvSpPr>
          <p:nvPr>
            <p:ph type="title"/>
          </p:nvPr>
        </p:nvSpPr>
        <p:spPr>
          <a:xfrm>
            <a:off x="415925" y="2636838"/>
            <a:ext cx="2808288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pt-BR" altLang="pt-BR" sz="6000" dirty="0"/>
              <a:t>Nossa Missão</a:t>
            </a:r>
          </a:p>
        </p:txBody>
      </p:sp>
      <p:pic>
        <p:nvPicPr>
          <p:cNvPr id="4099" name="Espaço Reservado para Conteúdo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60738" y="1"/>
            <a:ext cx="6164262" cy="6867525"/>
          </a:xfrm>
        </p:spPr>
      </p:pic>
    </p:spTree>
    <p:extLst>
      <p:ext uri="{BB962C8B-B14F-4D97-AF65-F5344CB8AC3E}">
        <p14:creationId xmlns:p14="http://schemas.microsoft.com/office/powerpoint/2010/main" val="34294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20"/>
          <a:stretch/>
        </p:blipFill>
        <p:spPr>
          <a:xfrm>
            <a:off x="15762" y="0"/>
            <a:ext cx="9864454" cy="6858000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0" y="0"/>
            <a:ext cx="9880216" cy="6858000"/>
          </a:xfrm>
          <a:prstGeom prst="rect">
            <a:avLst/>
          </a:prstGeom>
          <a:solidFill>
            <a:schemeClr val="tx1">
              <a:alpha val="5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/>
          <p:cNvSpPr txBox="1"/>
          <p:nvPr/>
        </p:nvSpPr>
        <p:spPr>
          <a:xfrm>
            <a:off x="1599617" y="3044279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 smtClean="0">
                <a:solidFill>
                  <a:schemeClr val="bg1"/>
                </a:solidFill>
              </a:rPr>
              <a:t>AGRONEGÓCIO BRASILEIRO</a:t>
            </a:r>
            <a:endParaRPr lang="pt-BR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61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170" y="-30298"/>
            <a:ext cx="8915658" cy="1142735"/>
          </a:xfrm>
        </p:spPr>
        <p:txBody>
          <a:bodyPr/>
          <a:lstStyle/>
          <a:p>
            <a:r>
              <a:rPr lang="pt-BR" dirty="0" smtClean="0"/>
              <a:t>Nosso objetivo como pais???</a:t>
            </a:r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0" t="9752" r="37792" b="13534"/>
          <a:stretch/>
        </p:blipFill>
        <p:spPr>
          <a:xfrm>
            <a:off x="520686" y="1412776"/>
            <a:ext cx="5288131" cy="3657702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496373" y="5070478"/>
            <a:ext cx="49147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https://www.nationalgeographic.com/magazine/2017/09/holland-agriculture-sustainable-farming/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6178339" y="1623381"/>
            <a:ext cx="345638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 smtClean="0"/>
              <a:t>Exportadores de Alimentos</a:t>
            </a:r>
          </a:p>
          <a:p>
            <a:pPr algn="ctr"/>
            <a:endParaRPr lang="pt-BR" sz="3200" dirty="0"/>
          </a:p>
          <a:p>
            <a:pPr algn="ctr"/>
            <a:r>
              <a:rPr lang="pt-BR" sz="3200" dirty="0" smtClean="0"/>
              <a:t>1º EUA</a:t>
            </a:r>
            <a:br>
              <a:rPr lang="pt-BR" sz="3200" dirty="0" smtClean="0"/>
            </a:br>
            <a:r>
              <a:rPr lang="pt-BR" sz="3200" b="1" i="1" dirty="0" smtClean="0">
                <a:solidFill>
                  <a:srgbClr val="FF0000"/>
                </a:solidFill>
              </a:rPr>
              <a:t>2º Holanda</a:t>
            </a:r>
          </a:p>
          <a:p>
            <a:pPr algn="ctr"/>
            <a:r>
              <a:rPr lang="pt-BR" sz="3200" dirty="0" smtClean="0"/>
              <a:t>3º Brasil</a:t>
            </a:r>
          </a:p>
          <a:p>
            <a:pPr algn="ctr"/>
            <a:endParaRPr lang="pt-BR" sz="3200" dirty="0" smtClean="0"/>
          </a:p>
          <a:p>
            <a:endParaRPr lang="pt-BR" dirty="0"/>
          </a:p>
          <a:p>
            <a:r>
              <a:rPr lang="pt-BR" sz="1600" dirty="0" smtClean="0"/>
              <a:t>Fonte: FAO (2018)</a:t>
            </a:r>
            <a:endParaRPr lang="pt-BR" sz="1600" dirty="0"/>
          </a:p>
        </p:txBody>
      </p:sp>
    </p:spTree>
    <p:extLst>
      <p:ext uri="{BB962C8B-B14F-4D97-AF65-F5344CB8AC3E}">
        <p14:creationId xmlns:p14="http://schemas.microsoft.com/office/powerpoint/2010/main" val="56460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4800" dirty="0" smtClean="0"/>
              <a:t>Como começar???</a:t>
            </a:r>
            <a:endParaRPr lang="pt-BR" sz="4800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34" y="3861048"/>
            <a:ext cx="3629490" cy="1740421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592" y="1923191"/>
            <a:ext cx="4105275" cy="1114425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6651" y="4657924"/>
            <a:ext cx="3774178" cy="1887089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176" y="2132856"/>
            <a:ext cx="2576736" cy="1448824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>
          <a:xfrm>
            <a:off x="2747909" y="3221251"/>
            <a:ext cx="441018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Professor Doutor </a:t>
            </a:r>
            <a:r>
              <a:rPr lang="pt-BR" sz="14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DOUGLAS EDUARDO ZAMPIERI;</a:t>
            </a:r>
            <a:endParaRPr lang="pt-B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2747909" y="3221251"/>
            <a:ext cx="441018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Professor Doutor </a:t>
            </a:r>
            <a:r>
              <a:rPr lang="pt-BR" sz="14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DOUGLAS EDUARDO ZAMPIERI;</a:t>
            </a:r>
            <a:endParaRPr lang="pt-B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23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882652" y="2413000"/>
            <a:ext cx="4991099" cy="2032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3200" b="1" dirty="0">
                <a:solidFill>
                  <a:prstClr val="black">
                    <a:lumMod val="95000"/>
                    <a:lumOff val="5000"/>
                  </a:prstClr>
                </a:solidFill>
                <a:latin typeface="Palatino Linotype" panose="02040502050505030304" pitchFamily="18" charset="0"/>
              </a:rPr>
              <a:t>Movimento</a:t>
            </a:r>
            <a:r>
              <a:rPr lang="pt-BR" sz="2400" dirty="0">
                <a:solidFill>
                  <a:prstClr val="black"/>
                </a:solidFill>
                <a:latin typeface="Calibri Light" panose="020F0302020204030204"/>
              </a:rPr>
              <a:t> </a:t>
            </a:r>
          </a:p>
          <a:p>
            <a:pPr fontAlgn="auto">
              <a:spcAft>
                <a:spcPts val="0"/>
              </a:spcAft>
            </a:pPr>
            <a:r>
              <a:rPr lang="pt-BR" sz="2000" dirty="0">
                <a:solidFill>
                  <a:prstClr val="black"/>
                </a:solidFill>
                <a:latin typeface="Calibri Light" panose="020F0302020204030204"/>
              </a:rPr>
              <a:t/>
            </a:r>
            <a:br>
              <a:rPr lang="pt-BR" sz="2000" dirty="0">
                <a:solidFill>
                  <a:prstClr val="black"/>
                </a:solidFill>
                <a:latin typeface="Calibri Light" panose="020F0302020204030204"/>
              </a:rPr>
            </a:br>
            <a:r>
              <a:rPr lang="pt-BR" sz="6600" b="1" dirty="0">
                <a:solidFill>
                  <a:prstClr val="black"/>
                </a:solidFill>
                <a:latin typeface="Palatino Linotype" panose="02040502050505030304" pitchFamily="18" charset="0"/>
              </a:rPr>
              <a:t>AGTech.RP</a:t>
            </a:r>
            <a:endParaRPr lang="pt-BR" sz="3200" b="1" dirty="0">
              <a:solidFill>
                <a:prstClr val="black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9144000" cy="2188438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2012952" y="5086352"/>
            <a:ext cx="3860799" cy="92709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3200" dirty="0">
                <a:solidFill>
                  <a:prstClr val="black">
                    <a:lumMod val="95000"/>
                    <a:lumOff val="5000"/>
                  </a:prstClr>
                </a:solidFill>
                <a:latin typeface="Palatino Linotype" panose="02040502050505030304" pitchFamily="18" charset="0"/>
              </a:rPr>
              <a:t>Leonardo Barbieri</a:t>
            </a:r>
          </a:p>
          <a:p>
            <a:pPr fontAlgn="auto">
              <a:spcAft>
                <a:spcPts val="0"/>
              </a:spcAft>
            </a:pPr>
            <a:r>
              <a:rPr lang="pt-BR" sz="3200" dirty="0">
                <a:solidFill>
                  <a:prstClr val="black">
                    <a:lumMod val="95000"/>
                    <a:lumOff val="5000"/>
                  </a:prstClr>
                </a:solidFill>
                <a:latin typeface="Palatino Linotype" panose="02040502050505030304" pitchFamily="18" charset="0"/>
              </a:rPr>
              <a:t>Eng. Agrônomo</a:t>
            </a:r>
            <a:endParaRPr lang="pt-BR" sz="3200" dirty="0">
              <a:solidFill>
                <a:prstClr val="black"/>
              </a:solidFill>
              <a:latin typeface="Calibri Light" panose="020F0302020204030204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2669" y="4240781"/>
            <a:ext cx="1829331" cy="241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83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650" y="1162050"/>
            <a:ext cx="7632700" cy="56515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D9F873E9-F966-4582-8846-EC03AE15BBF6}"/>
              </a:ext>
            </a:extLst>
          </p:cNvPr>
          <p:cNvSpPr txBox="1"/>
          <p:nvPr/>
        </p:nvSpPr>
        <p:spPr>
          <a:xfrm>
            <a:off x="7198078" y="736600"/>
            <a:ext cx="1704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pt-BR" sz="2000" i="1" u="sng">
                <a:solidFill>
                  <a:prstClr val="black"/>
                </a:solidFill>
                <a:latin typeface="Calibri" panose="020F0502020204030204"/>
                <a:ea typeface="+mn-ea"/>
              </a:rPr>
              <a:t>28/05/2017</a:t>
            </a:r>
            <a:endParaRPr lang="pt-BR" sz="2000" i="1" u="sng" dirty="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650" y="113242"/>
            <a:ext cx="6172200" cy="852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92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09650" y="246063"/>
            <a:ext cx="7886700" cy="956231"/>
          </a:xfrm>
        </p:spPr>
        <p:txBody>
          <a:bodyPr>
            <a:normAutofit/>
          </a:bodyPr>
          <a:lstStyle/>
          <a:p>
            <a:r>
              <a:rPr lang="pt-BR" sz="3600" b="1" dirty="0">
                <a:latin typeface="+mn-lt"/>
              </a:rPr>
              <a:t>Mortalidade das Startups</a:t>
            </a:r>
            <a:endParaRPr lang="pt-BR" sz="3600" b="1" dirty="0">
              <a:latin typeface="+mn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09650" y="1482725"/>
            <a:ext cx="7886700" cy="435133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pt-BR" b="1" dirty="0" smtClean="0"/>
              <a:t>“Informações de diversas fontes”</a:t>
            </a:r>
            <a:r>
              <a:rPr lang="pt-BR" dirty="0" smtClean="0"/>
              <a:t>:</a:t>
            </a:r>
          </a:p>
          <a:p>
            <a:r>
              <a:rPr lang="pt-BR" dirty="0" smtClean="0"/>
              <a:t>25</a:t>
            </a:r>
            <a:r>
              <a:rPr lang="pt-BR" dirty="0"/>
              <a:t>% </a:t>
            </a:r>
            <a:r>
              <a:rPr lang="pt-BR" dirty="0" smtClean="0"/>
              <a:t>das startups não ultrapassam o </a:t>
            </a:r>
            <a:r>
              <a:rPr lang="pt-BR" dirty="0"/>
              <a:t>1º </a:t>
            </a:r>
            <a:r>
              <a:rPr lang="pt-BR" dirty="0" smtClean="0"/>
              <a:t>ano;</a:t>
            </a:r>
            <a:endParaRPr lang="pt-BR" dirty="0"/>
          </a:p>
          <a:p>
            <a:r>
              <a:rPr lang="pt-BR" dirty="0"/>
              <a:t>50% </a:t>
            </a:r>
            <a:r>
              <a:rPr lang="pt-BR" dirty="0" smtClean="0"/>
              <a:t>atinge no máximo o </a:t>
            </a:r>
            <a:r>
              <a:rPr lang="pt-BR" dirty="0"/>
              <a:t>final do </a:t>
            </a:r>
            <a:r>
              <a:rPr lang="pt-BR" dirty="0" smtClean="0"/>
              <a:t>4º ano.</a:t>
            </a:r>
          </a:p>
          <a:p>
            <a:endParaRPr lang="pt-BR" dirty="0" smtClean="0"/>
          </a:p>
          <a:p>
            <a:pPr marL="0" indent="0">
              <a:buNone/>
            </a:pPr>
            <a:r>
              <a:rPr lang="pt-BR" b="1" dirty="0" smtClean="0"/>
              <a:t>Causas</a:t>
            </a:r>
            <a:r>
              <a:rPr lang="pt-BR" dirty="0" smtClean="0"/>
              <a:t>:</a:t>
            </a:r>
            <a:endParaRPr lang="pt-BR" dirty="0"/>
          </a:p>
          <a:p>
            <a:r>
              <a:rPr lang="pt-BR" dirty="0" smtClean="0"/>
              <a:t>Comportamento </a:t>
            </a:r>
            <a:r>
              <a:rPr lang="pt-BR" dirty="0"/>
              <a:t>empreendedor falho das </a:t>
            </a:r>
            <a:r>
              <a:rPr lang="pt-BR" dirty="0" smtClean="0"/>
              <a:t>equipes;</a:t>
            </a:r>
            <a:endParaRPr lang="pt-BR" dirty="0"/>
          </a:p>
          <a:p>
            <a:r>
              <a:rPr lang="pt-BR" dirty="0" smtClean="0"/>
              <a:t>Equipes inchadas, “caras” e mal compostas;</a:t>
            </a:r>
          </a:p>
          <a:p>
            <a:r>
              <a:rPr lang="pt-BR" dirty="0" smtClean="0"/>
              <a:t>Precificação equivocada;</a:t>
            </a:r>
            <a:endParaRPr lang="pt-BR" dirty="0"/>
          </a:p>
          <a:p>
            <a:r>
              <a:rPr lang="pt-BR" dirty="0"/>
              <a:t>Inovações rígidas e sem adaptação ao </a:t>
            </a:r>
            <a:r>
              <a:rPr lang="pt-BR" dirty="0" smtClean="0"/>
              <a:t>mercado;</a:t>
            </a:r>
          </a:p>
          <a:p>
            <a:r>
              <a:rPr lang="pt-BR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Falta </a:t>
            </a:r>
            <a:r>
              <a:rPr lang="pt-BR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de acesso ao </a:t>
            </a:r>
            <a:r>
              <a:rPr lang="pt-BR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mercado; </a:t>
            </a:r>
          </a:p>
          <a:p>
            <a:r>
              <a:rPr lang="pt-BR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Baixo faturamento;</a:t>
            </a:r>
          </a:p>
          <a:p>
            <a:r>
              <a:rPr lang="pt-BR" dirty="0"/>
              <a:t>Outras...</a:t>
            </a:r>
          </a:p>
          <a:p>
            <a:endParaRPr lang="pt-BR" dirty="0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D9F873E9-F966-4582-8846-EC03AE15BBF6}"/>
              </a:ext>
            </a:extLst>
          </p:cNvPr>
          <p:cNvSpPr txBox="1"/>
          <p:nvPr/>
        </p:nvSpPr>
        <p:spPr>
          <a:xfrm>
            <a:off x="658988" y="5834063"/>
            <a:ext cx="7495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pt-BR" i="1" u="sng" dirty="0">
                <a:solidFill>
                  <a:prstClr val="black"/>
                </a:solidFill>
                <a:latin typeface="Calibri" panose="020F0502020204030204"/>
                <a:ea typeface="+mn-ea"/>
              </a:rPr>
              <a:t>Fonte: Croisfelts, H (2019).</a:t>
            </a:r>
          </a:p>
        </p:txBody>
      </p:sp>
    </p:spTree>
    <p:extLst>
      <p:ext uri="{BB962C8B-B14F-4D97-AF65-F5344CB8AC3E}">
        <p14:creationId xmlns:p14="http://schemas.microsoft.com/office/powerpoint/2010/main" val="342369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spaço Reservado para Conteúdo 4" descr="Uma imagem contendo texto, mapa&#10;&#10;Descrição gerada automaticamente">
            <a:extLst>
              <a:ext uri="{FF2B5EF4-FFF2-40B4-BE49-F238E27FC236}">
                <a16:creationId xmlns:a16="http://schemas.microsoft.com/office/drawing/2014/main" id="{460529C2-0765-4D85-8636-537319DBBD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51" y="0"/>
            <a:ext cx="8963298" cy="6341534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D9F873E9-F966-4582-8846-EC03AE15BBF6}"/>
              </a:ext>
            </a:extLst>
          </p:cNvPr>
          <p:cNvSpPr txBox="1"/>
          <p:nvPr/>
        </p:nvSpPr>
        <p:spPr>
          <a:xfrm>
            <a:off x="735188" y="6156868"/>
            <a:ext cx="7495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pt-BR" i="1" u="sng" dirty="0">
                <a:solidFill>
                  <a:prstClr val="black"/>
                </a:solidFill>
                <a:latin typeface="Calibri" panose="020F0502020204030204"/>
                <a:ea typeface="+mn-ea"/>
              </a:rPr>
              <a:t>Fonte: Croisfelts, H (2019).</a:t>
            </a:r>
          </a:p>
        </p:txBody>
      </p:sp>
    </p:spTree>
    <p:extLst>
      <p:ext uri="{BB962C8B-B14F-4D97-AF65-F5344CB8AC3E}">
        <p14:creationId xmlns:p14="http://schemas.microsoft.com/office/powerpoint/2010/main" val="151258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882958" y="1943199"/>
            <a:ext cx="4520924" cy="1383635"/>
          </a:xfrm>
        </p:spPr>
        <p:txBody>
          <a:bodyPr>
            <a:noAutofit/>
          </a:bodyPr>
          <a:lstStyle/>
          <a:p>
            <a:pPr algn="l"/>
            <a:r>
              <a:rPr lang="pt-BR" sz="32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3 Instituições </a:t>
            </a:r>
            <a:r>
              <a:rPr lang="pt-BR" dirty="0">
                <a:latin typeface="Palatino Linotype" panose="02040502050505030304" pitchFamily="18" charset="0"/>
              </a:rPr>
              <a:t>se </a:t>
            </a:r>
            <a:r>
              <a:rPr lang="pt-BR" dirty="0" smtClean="0">
                <a:latin typeface="Palatino Linotype" panose="02040502050505030304" pitchFamily="18" charset="0"/>
              </a:rPr>
              <a:t>unem </a:t>
            </a:r>
          </a:p>
          <a:p>
            <a:pPr algn="l"/>
            <a:r>
              <a:rPr lang="pt-BR" sz="800" dirty="0">
                <a:latin typeface="Palatino Linotype" panose="02040502050505030304" pitchFamily="18" charset="0"/>
              </a:rPr>
              <a:t>   </a:t>
            </a:r>
          </a:p>
          <a:p>
            <a:pPr algn="l"/>
            <a:r>
              <a:rPr lang="pt-BR" dirty="0">
                <a:latin typeface="Palatino Linotype" panose="02040502050505030304" pitchFamily="18" charset="0"/>
              </a:rPr>
              <a:t> </a:t>
            </a:r>
            <a:r>
              <a:rPr lang="pt-BR" dirty="0" smtClean="0">
                <a:latin typeface="Palatino Linotype" panose="02040502050505030304" pitchFamily="18" charset="0"/>
              </a:rPr>
              <a:t>  </a:t>
            </a:r>
            <a:r>
              <a:rPr lang="pt-BR" dirty="0" smtClean="0">
                <a:solidFill>
                  <a:schemeClr val="accent2">
                    <a:lumMod val="75000"/>
                  </a:schemeClr>
                </a:solidFill>
                <a:latin typeface="Palatino Linotype" panose="02040502050505030304" pitchFamily="18" charset="0"/>
              </a:rPr>
              <a:t>encontros </a:t>
            </a:r>
            <a:r>
              <a:rPr lang="pt-BR" dirty="0">
                <a:solidFill>
                  <a:schemeClr val="accent2">
                    <a:lumMod val="75000"/>
                  </a:schemeClr>
                </a:solidFill>
                <a:latin typeface="Palatino Linotype" panose="02040502050505030304" pitchFamily="18" charset="0"/>
              </a:rPr>
              <a:t>e </a:t>
            </a:r>
            <a:r>
              <a:rPr lang="pt-BR" dirty="0" smtClean="0">
                <a:solidFill>
                  <a:schemeClr val="accent2">
                    <a:lumMod val="75000"/>
                  </a:schemeClr>
                </a:solidFill>
                <a:latin typeface="Palatino Linotype" panose="02040502050505030304" pitchFamily="18" charset="0"/>
              </a:rPr>
              <a:t>agronegócios</a:t>
            </a:r>
          </a:p>
          <a:p>
            <a:pPr algn="l"/>
            <a:r>
              <a:rPr lang="pt-BR" dirty="0" smtClean="0">
                <a:solidFill>
                  <a:schemeClr val="accent6">
                    <a:lumMod val="75000"/>
                  </a:schemeClr>
                </a:solidFill>
                <a:latin typeface="Palatino Linotype" panose="02040502050505030304" pitchFamily="18" charset="0"/>
              </a:rPr>
              <a:t>     inovação na agropecuária</a:t>
            </a:r>
          </a:p>
          <a:p>
            <a:pPr algn="l"/>
            <a:r>
              <a:rPr lang="pt-BR" dirty="0" smtClean="0">
                <a:solidFill>
                  <a:schemeClr val="accent4">
                    <a:lumMod val="50000"/>
                  </a:schemeClr>
                </a:solidFill>
                <a:latin typeface="Palatino Linotype" panose="02040502050505030304" pitchFamily="18" charset="0"/>
              </a:rPr>
              <a:t>       fortalecer o ecossistema</a:t>
            </a:r>
            <a:endParaRPr lang="pt-BR" dirty="0">
              <a:latin typeface="Palatino Linotype" panose="02040502050505030304" pitchFamily="18" charset="0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77807" y="815195"/>
            <a:ext cx="47486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2700" b="1" dirty="0">
                <a:solidFill>
                  <a:srgbClr val="44546A">
                    <a:lumMod val="50000"/>
                  </a:srgbClr>
                </a:solidFill>
                <a:latin typeface="Palatino Linotype" panose="02040502050505030304" pitchFamily="18" charset="0"/>
                <a:ea typeface="+mn-ea"/>
              </a:rPr>
              <a:t>OUTUBRO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2700" b="1" dirty="0">
                <a:solidFill>
                  <a:srgbClr val="44546A">
                    <a:lumMod val="50000"/>
                  </a:srgbClr>
                </a:solidFill>
                <a:latin typeface="Palatino Linotype" panose="02040502050505030304" pitchFamily="18" charset="0"/>
                <a:ea typeface="+mn-ea"/>
              </a:rPr>
              <a:t>DE 2018</a:t>
            </a:r>
          </a:p>
        </p:txBody>
      </p:sp>
      <p:sp>
        <p:nvSpPr>
          <p:cNvPr id="24" name="Retângulo 23"/>
          <p:cNvSpPr/>
          <p:nvPr/>
        </p:nvSpPr>
        <p:spPr>
          <a:xfrm>
            <a:off x="5448300" y="145778"/>
            <a:ext cx="3940973" cy="656828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pt-BR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" name="Retângulo 24"/>
          <p:cNvSpPr/>
          <p:nvPr/>
        </p:nvSpPr>
        <p:spPr>
          <a:xfrm>
            <a:off x="5910513" y="361432"/>
            <a:ext cx="3028711" cy="18406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pt-BR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" name="Retângulo 25"/>
          <p:cNvSpPr/>
          <p:nvPr/>
        </p:nvSpPr>
        <p:spPr>
          <a:xfrm>
            <a:off x="5910513" y="2509586"/>
            <a:ext cx="3028711" cy="18406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pt-BR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Retângulo 26"/>
          <p:cNvSpPr/>
          <p:nvPr/>
        </p:nvSpPr>
        <p:spPr>
          <a:xfrm>
            <a:off x="5910513" y="4651549"/>
            <a:ext cx="3028711" cy="18406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pt-BR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28" name="Imagem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220" y="4865768"/>
            <a:ext cx="2575129" cy="1332629"/>
          </a:xfrm>
          <a:prstGeom prst="rect">
            <a:avLst/>
          </a:prstGeom>
        </p:spPr>
      </p:pic>
      <p:pic>
        <p:nvPicPr>
          <p:cNvPr id="29" name="Imagem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347" y="2967529"/>
            <a:ext cx="2718052" cy="966354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204" y="660748"/>
            <a:ext cx="2363160" cy="1166365"/>
          </a:xfrm>
          <a:prstGeom prst="rect">
            <a:avLst/>
          </a:prstGeom>
        </p:spPr>
      </p:pic>
      <p:grpSp>
        <p:nvGrpSpPr>
          <p:cNvPr id="31" name="Agrupar 32">
            <a:extLst>
              <a:ext uri="{FF2B5EF4-FFF2-40B4-BE49-F238E27FC236}">
                <a16:creationId xmlns:a16="http://schemas.microsoft.com/office/drawing/2014/main" id="{066B3EB5-1CA3-4C47-A5FC-8C1D46DBDD2E}"/>
              </a:ext>
            </a:extLst>
          </p:cNvPr>
          <p:cNvGrpSpPr/>
          <p:nvPr/>
        </p:nvGrpSpPr>
        <p:grpSpPr>
          <a:xfrm>
            <a:off x="-353849" y="4385632"/>
            <a:ext cx="2045709" cy="1765178"/>
            <a:chOff x="4185738" y="3758547"/>
            <a:chExt cx="2727612" cy="2353571"/>
          </a:xfrm>
        </p:grpSpPr>
        <p:pic>
          <p:nvPicPr>
            <p:cNvPr id="32" name="Imagem 31" descr="Uma imagem contendo clip-art, relógio&#10;&#10;Descrição gerada automaticamente">
              <a:extLst>
                <a:ext uri="{FF2B5EF4-FFF2-40B4-BE49-F238E27FC236}">
                  <a16:creationId xmlns:a16="http://schemas.microsoft.com/office/drawing/2014/main" id="{E5C0DD2E-3974-4625-8436-804DCB3FD1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31" t="23957" r="53061"/>
            <a:stretch/>
          </p:blipFill>
          <p:spPr>
            <a:xfrm>
              <a:off x="4516714" y="3884641"/>
              <a:ext cx="1955408" cy="205625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33" name="Retângulo 32">
              <a:extLst>
                <a:ext uri="{FF2B5EF4-FFF2-40B4-BE49-F238E27FC236}">
                  <a16:creationId xmlns:a16="http://schemas.microsoft.com/office/drawing/2014/main" id="{B796CE94-EA69-4D0E-8EB3-CDC79B5CE267}"/>
                </a:ext>
              </a:extLst>
            </p:cNvPr>
            <p:cNvSpPr/>
            <p:nvPr/>
          </p:nvSpPr>
          <p:spPr>
            <a:xfrm rot="18055310">
              <a:off x="5916862" y="3369688"/>
              <a:ext cx="453828" cy="12315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pt-BR" sz="135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4" name="Retângulo 33">
              <a:extLst>
                <a:ext uri="{FF2B5EF4-FFF2-40B4-BE49-F238E27FC236}">
                  <a16:creationId xmlns:a16="http://schemas.microsoft.com/office/drawing/2014/main" id="{FB15A73E-1CA3-41A6-9185-2BA2F081B167}"/>
                </a:ext>
              </a:extLst>
            </p:cNvPr>
            <p:cNvSpPr/>
            <p:nvPr/>
          </p:nvSpPr>
          <p:spPr>
            <a:xfrm rot="14375132">
              <a:off x="4629314" y="3397131"/>
              <a:ext cx="453828" cy="12315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pt-BR" sz="135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5" name="Retângulo 34">
              <a:extLst>
                <a:ext uri="{FF2B5EF4-FFF2-40B4-BE49-F238E27FC236}">
                  <a16:creationId xmlns:a16="http://schemas.microsoft.com/office/drawing/2014/main" id="{D000202F-E064-4B06-AE95-D7B63B30E4B2}"/>
                </a:ext>
              </a:extLst>
            </p:cNvPr>
            <p:cNvSpPr/>
            <p:nvPr/>
          </p:nvSpPr>
          <p:spPr>
            <a:xfrm rot="18047916">
              <a:off x="4627170" y="5322005"/>
              <a:ext cx="348681" cy="12315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pt-BR" sz="135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6" name="Retângulo 35">
              <a:extLst>
                <a:ext uri="{FF2B5EF4-FFF2-40B4-BE49-F238E27FC236}">
                  <a16:creationId xmlns:a16="http://schemas.microsoft.com/office/drawing/2014/main" id="{5D74CBA4-837E-4C11-92BF-2A303AD9D7E4}"/>
                </a:ext>
              </a:extLst>
            </p:cNvPr>
            <p:cNvSpPr/>
            <p:nvPr/>
          </p:nvSpPr>
          <p:spPr>
            <a:xfrm rot="14365157">
              <a:off x="6146685" y="5300142"/>
              <a:ext cx="301785" cy="12315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pt-BR" sz="135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01298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tângulo 23"/>
          <p:cNvSpPr/>
          <p:nvPr/>
        </p:nvSpPr>
        <p:spPr>
          <a:xfrm>
            <a:off x="546100" y="57030"/>
            <a:ext cx="3940973" cy="656828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pt-BR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" name="Retângulo 24"/>
          <p:cNvSpPr/>
          <p:nvPr/>
        </p:nvSpPr>
        <p:spPr>
          <a:xfrm>
            <a:off x="1008313" y="272684"/>
            <a:ext cx="3028711" cy="18406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pt-BR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" name="Retângulo 25"/>
          <p:cNvSpPr/>
          <p:nvPr/>
        </p:nvSpPr>
        <p:spPr>
          <a:xfrm>
            <a:off x="1008313" y="2420838"/>
            <a:ext cx="3028711" cy="18406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pt-BR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Retângulo 26"/>
          <p:cNvSpPr/>
          <p:nvPr/>
        </p:nvSpPr>
        <p:spPr>
          <a:xfrm>
            <a:off x="1008313" y="4562801"/>
            <a:ext cx="3028711" cy="18406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pt-BR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28" name="Imagem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071" y="526707"/>
            <a:ext cx="2575129" cy="1332629"/>
          </a:xfrm>
          <a:prstGeom prst="rect">
            <a:avLst/>
          </a:prstGeom>
        </p:spPr>
      </p:pic>
      <p:pic>
        <p:nvPicPr>
          <p:cNvPr id="29" name="Imagem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608" y="4921166"/>
            <a:ext cx="2718052" cy="966354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054" y="2816981"/>
            <a:ext cx="2363160" cy="1166365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985" y="2545516"/>
            <a:ext cx="4731900" cy="1389789"/>
          </a:xfrm>
          <a:prstGeom prst="rect">
            <a:avLst/>
          </a:prstGeom>
        </p:spPr>
      </p:pic>
      <p:grpSp>
        <p:nvGrpSpPr>
          <p:cNvPr id="20" name="Agrupar 32">
            <a:extLst>
              <a:ext uri="{FF2B5EF4-FFF2-40B4-BE49-F238E27FC236}">
                <a16:creationId xmlns:a16="http://schemas.microsoft.com/office/drawing/2014/main" id="{066B3EB5-1CA3-4C47-A5FC-8C1D46DBDD2E}"/>
              </a:ext>
            </a:extLst>
          </p:cNvPr>
          <p:cNvGrpSpPr/>
          <p:nvPr/>
        </p:nvGrpSpPr>
        <p:grpSpPr>
          <a:xfrm>
            <a:off x="7865752" y="4227558"/>
            <a:ext cx="2727612" cy="2353571"/>
            <a:chOff x="4185738" y="3758547"/>
            <a:chExt cx="2727612" cy="2353571"/>
          </a:xfrm>
        </p:grpSpPr>
        <p:pic>
          <p:nvPicPr>
            <p:cNvPr id="21" name="Imagem 20" descr="Uma imagem contendo clip-art, relógio&#10;&#10;Descrição gerada automaticamente">
              <a:extLst>
                <a:ext uri="{FF2B5EF4-FFF2-40B4-BE49-F238E27FC236}">
                  <a16:creationId xmlns:a16="http://schemas.microsoft.com/office/drawing/2014/main" id="{E5C0DD2E-3974-4625-8436-804DCB3FD1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31" t="23957" r="53061"/>
            <a:stretch/>
          </p:blipFill>
          <p:spPr>
            <a:xfrm>
              <a:off x="4516714" y="3884641"/>
              <a:ext cx="1955408" cy="205625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22" name="Retângulo 21">
              <a:extLst>
                <a:ext uri="{FF2B5EF4-FFF2-40B4-BE49-F238E27FC236}">
                  <a16:creationId xmlns:a16="http://schemas.microsoft.com/office/drawing/2014/main" id="{B796CE94-EA69-4D0E-8EB3-CDC79B5CE267}"/>
                </a:ext>
              </a:extLst>
            </p:cNvPr>
            <p:cNvSpPr/>
            <p:nvPr/>
          </p:nvSpPr>
          <p:spPr>
            <a:xfrm rot="18055310">
              <a:off x="5916862" y="3369688"/>
              <a:ext cx="453828" cy="12315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pt-BR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FB15A73E-1CA3-41A6-9185-2BA2F081B167}"/>
                </a:ext>
              </a:extLst>
            </p:cNvPr>
            <p:cNvSpPr/>
            <p:nvPr/>
          </p:nvSpPr>
          <p:spPr>
            <a:xfrm rot="14375132">
              <a:off x="4629314" y="3397131"/>
              <a:ext cx="453828" cy="12315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pt-BR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7" name="Retângulo 36">
              <a:extLst>
                <a:ext uri="{FF2B5EF4-FFF2-40B4-BE49-F238E27FC236}">
                  <a16:creationId xmlns:a16="http://schemas.microsoft.com/office/drawing/2014/main" id="{D000202F-E064-4B06-AE95-D7B63B30E4B2}"/>
                </a:ext>
              </a:extLst>
            </p:cNvPr>
            <p:cNvSpPr/>
            <p:nvPr/>
          </p:nvSpPr>
          <p:spPr>
            <a:xfrm rot="18047916">
              <a:off x="4627170" y="5322005"/>
              <a:ext cx="348681" cy="12315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pt-BR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8" name="Retângulo 37">
              <a:extLst>
                <a:ext uri="{FF2B5EF4-FFF2-40B4-BE49-F238E27FC236}">
                  <a16:creationId xmlns:a16="http://schemas.microsoft.com/office/drawing/2014/main" id="{5D74CBA4-837E-4C11-92BF-2A303AD9D7E4}"/>
                </a:ext>
              </a:extLst>
            </p:cNvPr>
            <p:cNvSpPr/>
            <p:nvPr/>
          </p:nvSpPr>
          <p:spPr>
            <a:xfrm rot="14365157">
              <a:off x="6146685" y="5300142"/>
              <a:ext cx="301785" cy="12315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pt-BR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11340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CE282AF1-4BBE-4172-8F98-809E027476FD}"/>
              </a:ext>
            </a:extLst>
          </p:cNvPr>
          <p:cNvSpPr txBox="1"/>
          <p:nvPr/>
        </p:nvSpPr>
        <p:spPr>
          <a:xfrm>
            <a:off x="1050006" y="2650442"/>
            <a:ext cx="5095875" cy="11079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2400" b="1" dirty="0">
                <a:solidFill>
                  <a:srgbClr val="FFC000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</a:rPr>
              <a:t>CONHECIMENTO TÉCNICO e MULTIDISCIPLINAR </a:t>
            </a:r>
            <a:r>
              <a:rPr lang="pt-BR" b="1" dirty="0">
                <a:solidFill>
                  <a:srgbClr val="44546A">
                    <a:lumMod val="50000"/>
                  </a:srgbClr>
                </a:solidFill>
                <a:latin typeface="Palatino Linotype" panose="02040502050505030304" pitchFamily="18" charset="0"/>
                <a:ea typeface="+mn-ea"/>
              </a:rPr>
              <a:t>DA EQUIPE </a:t>
            </a:r>
            <a:r>
              <a:rPr lang="pt-BR" b="1" dirty="0">
                <a:solidFill>
                  <a:srgbClr val="44546A">
                    <a:lumMod val="50000"/>
                  </a:srgbClr>
                </a:solidFill>
                <a:latin typeface="Palatino Linotype" panose="02040502050505030304" pitchFamily="18" charset="0"/>
                <a:ea typeface="+mn-ea"/>
              </a:rPr>
              <a:t>DO </a:t>
            </a:r>
            <a:r>
              <a:rPr lang="pt-BR" b="1" dirty="0">
                <a:solidFill>
                  <a:srgbClr val="44546A">
                    <a:lumMod val="50000"/>
                  </a:srgbClr>
                </a:solidFill>
                <a:latin typeface="Palatino Linotype" panose="02040502050505030304" pitchFamily="18" charset="0"/>
                <a:ea typeface="+mn-ea"/>
              </a:rPr>
              <a:t>MOVIMENTO AGTECH RP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CE282AF1-4BBE-4172-8F98-809E027476FD}"/>
              </a:ext>
            </a:extLst>
          </p:cNvPr>
          <p:cNvSpPr txBox="1"/>
          <p:nvPr/>
        </p:nvSpPr>
        <p:spPr>
          <a:xfrm>
            <a:off x="504081" y="1018253"/>
            <a:ext cx="5876925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pt-BR" b="1" dirty="0">
              <a:solidFill>
                <a:srgbClr val="44546A">
                  <a:lumMod val="50000"/>
                </a:srgbClr>
              </a:solidFill>
              <a:latin typeface="Palatino Linotype" panose="02040502050505030304" pitchFamily="18" charset="0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b="1" dirty="0">
                <a:solidFill>
                  <a:srgbClr val="44546A">
                    <a:lumMod val="50000"/>
                  </a:srgbClr>
                </a:solidFill>
                <a:latin typeface="Palatino Linotype" panose="02040502050505030304" pitchFamily="18" charset="0"/>
                <a:ea typeface="+mn-ea"/>
              </a:rPr>
              <a:t>RIBEIRÃO PRETO COMO PONTO DE </a:t>
            </a:r>
            <a:r>
              <a:rPr lang="pt-BR" sz="2400" b="1" dirty="0">
                <a:solidFill>
                  <a:srgbClr val="FFC000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</a:rPr>
              <a:t>ENCONTRO DE NEGÓCIOS DO AGRO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CE282AF1-4BBE-4172-8F98-809E027476FD}"/>
              </a:ext>
            </a:extLst>
          </p:cNvPr>
          <p:cNvSpPr txBox="1"/>
          <p:nvPr/>
        </p:nvSpPr>
        <p:spPr>
          <a:xfrm>
            <a:off x="1404479" y="4151878"/>
            <a:ext cx="4581525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b="1" dirty="0">
                <a:solidFill>
                  <a:srgbClr val="44546A">
                    <a:lumMod val="50000"/>
                  </a:srgbClr>
                </a:solidFill>
                <a:latin typeface="Palatino Linotype" panose="02040502050505030304" pitchFamily="18" charset="0"/>
                <a:ea typeface="+mn-ea"/>
              </a:rPr>
              <a:t>CONVICÇÃO DE QUE A INOVAÇÃO ACONTECE A PARTIR DE </a:t>
            </a:r>
            <a:r>
              <a:rPr lang="pt-BR" sz="2400" b="1" dirty="0">
                <a:solidFill>
                  <a:srgbClr val="FFC000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</a:rPr>
              <a:t>COMPETÊNCIAS </a:t>
            </a:r>
            <a:r>
              <a:rPr lang="pt-BR" sz="2400" b="1" dirty="0">
                <a:solidFill>
                  <a:srgbClr val="FFC000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</a:rPr>
              <a:t>MÚLTIPLAS</a:t>
            </a:r>
          </a:p>
        </p:txBody>
      </p:sp>
      <p:pic>
        <p:nvPicPr>
          <p:cNvPr id="28" name="Imagem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857250"/>
            <a:ext cx="3429000" cy="5143500"/>
          </a:xfrm>
          <a:prstGeom prst="rect">
            <a:avLst/>
          </a:prstGeom>
        </p:spPr>
      </p:pic>
      <p:grpSp>
        <p:nvGrpSpPr>
          <p:cNvPr id="29" name="Agrupar 27">
            <a:extLst>
              <a:ext uri="{FF2B5EF4-FFF2-40B4-BE49-F238E27FC236}">
                <a16:creationId xmlns:a16="http://schemas.microsoft.com/office/drawing/2014/main" id="{4C52A518-5F13-4A70-A7FC-1CE5AFFC66A8}"/>
              </a:ext>
            </a:extLst>
          </p:cNvPr>
          <p:cNvGrpSpPr/>
          <p:nvPr/>
        </p:nvGrpSpPr>
        <p:grpSpPr>
          <a:xfrm>
            <a:off x="-446246" y="4333501"/>
            <a:ext cx="1900653" cy="1749460"/>
            <a:chOff x="5018385" y="3668395"/>
            <a:chExt cx="2807807" cy="2593735"/>
          </a:xfrm>
        </p:grpSpPr>
        <p:pic>
          <p:nvPicPr>
            <p:cNvPr id="30" name="Imagem 29" descr="Uma imagem contendo clip-art, relógio&#10;&#10;Descrição gerada automaticamente">
              <a:extLst>
                <a:ext uri="{FF2B5EF4-FFF2-40B4-BE49-F238E27FC236}">
                  <a16:creationId xmlns:a16="http://schemas.microsoft.com/office/drawing/2014/main" id="{19AE9858-9C87-4640-9D9A-3BBC783C20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246" t="24225" r="17572"/>
            <a:stretch/>
          </p:blipFill>
          <p:spPr>
            <a:xfrm>
              <a:off x="5468306" y="3898927"/>
              <a:ext cx="2054330" cy="2048975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31" name="Retângulo 30">
              <a:extLst>
                <a:ext uri="{FF2B5EF4-FFF2-40B4-BE49-F238E27FC236}">
                  <a16:creationId xmlns:a16="http://schemas.microsoft.com/office/drawing/2014/main" id="{E4508604-2D17-45FB-8E33-95CA5B346E5D}"/>
                </a:ext>
              </a:extLst>
            </p:cNvPr>
            <p:cNvSpPr/>
            <p:nvPr/>
          </p:nvSpPr>
          <p:spPr>
            <a:xfrm rot="12549987">
              <a:off x="6515284" y="3720112"/>
              <a:ext cx="1310908" cy="5182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pt-BR" sz="135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2" name="Retângulo 31">
              <a:extLst>
                <a:ext uri="{FF2B5EF4-FFF2-40B4-BE49-F238E27FC236}">
                  <a16:creationId xmlns:a16="http://schemas.microsoft.com/office/drawing/2014/main" id="{4E4FCD99-7568-4CBA-A906-23A2E0BE9400}"/>
                </a:ext>
              </a:extLst>
            </p:cNvPr>
            <p:cNvSpPr/>
            <p:nvPr/>
          </p:nvSpPr>
          <p:spPr>
            <a:xfrm rot="8939095">
              <a:off x="5237151" y="3668395"/>
              <a:ext cx="1310908" cy="5182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pt-BR" sz="135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Retângulo 32">
              <a:extLst>
                <a:ext uri="{FF2B5EF4-FFF2-40B4-BE49-F238E27FC236}">
                  <a16:creationId xmlns:a16="http://schemas.microsoft.com/office/drawing/2014/main" id="{6ACDFDF5-BB8A-4BF7-A6AA-B10A8576E28C}"/>
                </a:ext>
              </a:extLst>
            </p:cNvPr>
            <p:cNvSpPr/>
            <p:nvPr/>
          </p:nvSpPr>
          <p:spPr>
            <a:xfrm rot="5400000">
              <a:off x="4622739" y="4833585"/>
              <a:ext cx="1310908" cy="5182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pt-BR" sz="135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4" name="Retângulo 33">
              <a:extLst>
                <a:ext uri="{FF2B5EF4-FFF2-40B4-BE49-F238E27FC236}">
                  <a16:creationId xmlns:a16="http://schemas.microsoft.com/office/drawing/2014/main" id="{31A6E509-AB69-4820-A0F3-06481ED78D83}"/>
                </a:ext>
              </a:extLst>
            </p:cNvPr>
            <p:cNvSpPr/>
            <p:nvPr/>
          </p:nvSpPr>
          <p:spPr>
            <a:xfrm rot="8884766">
              <a:off x="6790156" y="5764552"/>
              <a:ext cx="877237" cy="34438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pt-BR" sz="135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5" name="Retângulo 34">
              <a:extLst>
                <a:ext uri="{FF2B5EF4-FFF2-40B4-BE49-F238E27FC236}">
                  <a16:creationId xmlns:a16="http://schemas.microsoft.com/office/drawing/2014/main" id="{73953CE5-96EC-49F6-88C6-CC5BA626D941}"/>
                </a:ext>
              </a:extLst>
            </p:cNvPr>
            <p:cNvSpPr/>
            <p:nvPr/>
          </p:nvSpPr>
          <p:spPr>
            <a:xfrm rot="12549987">
              <a:off x="5018385" y="5743840"/>
              <a:ext cx="1310908" cy="5182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pt-BR" sz="135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65445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2" r="13333"/>
          <a:stretch/>
        </p:blipFill>
        <p:spPr>
          <a:xfrm>
            <a:off x="2762251" y="962025"/>
            <a:ext cx="6696075" cy="4972050"/>
          </a:xfrm>
          <a:prstGeom prst="rect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E282AF1-4BBE-4172-8F98-809E027476FD}"/>
              </a:ext>
            </a:extLst>
          </p:cNvPr>
          <p:cNvSpPr txBox="1"/>
          <p:nvPr/>
        </p:nvSpPr>
        <p:spPr>
          <a:xfrm>
            <a:off x="469066" y="4279442"/>
            <a:ext cx="3028950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b="1" dirty="0">
                <a:solidFill>
                  <a:srgbClr val="44546A">
                    <a:lumMod val="50000"/>
                  </a:srgbClr>
                </a:solidFill>
                <a:latin typeface="Palatino Linotype" panose="02040502050505030304" pitchFamily="18" charset="0"/>
                <a:ea typeface="+mn-ea"/>
              </a:rPr>
              <a:t>SOLUÇÕES DEMANDAM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b="1" dirty="0">
                <a:solidFill>
                  <a:srgbClr val="44546A">
                    <a:lumMod val="50000"/>
                  </a:srgbClr>
                </a:solidFill>
                <a:latin typeface="Palatino Linotype" panose="02040502050505030304" pitchFamily="18" charset="0"/>
                <a:ea typeface="+mn-ea"/>
              </a:rPr>
              <a:t>RELAÇÕES </a:t>
            </a:r>
            <a:r>
              <a:rPr lang="pt-BR" b="1" dirty="0">
                <a:solidFill>
                  <a:srgbClr val="44546A">
                    <a:lumMod val="50000"/>
                  </a:srgbClr>
                </a:solidFill>
                <a:latin typeface="Palatino Linotype" panose="02040502050505030304" pitchFamily="18" charset="0"/>
                <a:ea typeface="+mn-ea"/>
              </a:rPr>
              <a:t>ENTRE CONHECIMENTOS E EXPERIÊNCIAS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pt-BR" b="1" dirty="0">
              <a:solidFill>
                <a:srgbClr val="44546A">
                  <a:lumMod val="50000"/>
                </a:srgbClr>
              </a:solidFill>
              <a:latin typeface="Palatino Linotype" panose="02040502050505030304" pitchFamily="18" charset="0"/>
              <a:ea typeface="+mn-ea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CE282AF1-4BBE-4172-8F98-809E027476FD}"/>
              </a:ext>
            </a:extLst>
          </p:cNvPr>
          <p:cNvSpPr txBox="1"/>
          <p:nvPr/>
        </p:nvSpPr>
        <p:spPr>
          <a:xfrm>
            <a:off x="381000" y="1125853"/>
            <a:ext cx="3117016" cy="2031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pt-BR" b="1" dirty="0">
              <a:solidFill>
                <a:srgbClr val="44546A">
                  <a:lumMod val="50000"/>
                </a:srgbClr>
              </a:solidFill>
              <a:latin typeface="Palatino Linotype" panose="02040502050505030304" pitchFamily="18" charset="0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b="1" dirty="0">
                <a:solidFill>
                  <a:srgbClr val="44546A">
                    <a:lumMod val="50000"/>
                  </a:srgbClr>
                </a:solidFill>
                <a:latin typeface="Palatino Linotype" panose="02040502050505030304" pitchFamily="18" charset="0"/>
                <a:ea typeface="+mn-ea"/>
              </a:rPr>
              <a:t>CONFLUÊNCIA DE </a:t>
            </a:r>
            <a:r>
              <a:rPr lang="pt-BR" b="1" dirty="0">
                <a:solidFill>
                  <a:srgbClr val="44546A">
                    <a:lumMod val="50000"/>
                  </a:srgbClr>
                </a:solidFill>
                <a:latin typeface="Palatino Linotype" panose="02040502050505030304" pitchFamily="18" charset="0"/>
                <a:ea typeface="+mn-ea"/>
              </a:rPr>
              <a:t>COMPETÊNCIAS TÉCNICAS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b="1" dirty="0">
                <a:solidFill>
                  <a:srgbClr val="44546A">
                    <a:lumMod val="50000"/>
                  </a:srgbClr>
                </a:solidFill>
                <a:latin typeface="Palatino Linotype" panose="02040502050505030304" pitchFamily="18" charset="0"/>
                <a:ea typeface="+mn-ea"/>
              </a:rPr>
              <a:t>E IMPORTANTES INSTITUIÇÕES PARA O AGRO </a:t>
            </a:r>
            <a:endParaRPr lang="pt-BR" b="1" dirty="0">
              <a:solidFill>
                <a:srgbClr val="44546A">
                  <a:lumMod val="50000"/>
                </a:srgbClr>
              </a:solidFill>
              <a:latin typeface="Palatino Linotype" panose="02040502050505030304" pitchFamily="18" charset="0"/>
              <a:ea typeface="+mn-ea"/>
            </a:endParaRPr>
          </a:p>
        </p:txBody>
      </p:sp>
      <p:pic>
        <p:nvPicPr>
          <p:cNvPr id="11266" name="Picture 2" descr="magem relacionad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672" y="2342479"/>
            <a:ext cx="2142656" cy="814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esultado de imagem para agrishow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850" y="1641814"/>
            <a:ext cx="967050" cy="975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67856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Agronegócio Brasileiro</a:t>
            </a: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0" t="31030" r="17132" b="5561"/>
          <a:stretch/>
        </p:blipFill>
        <p:spPr>
          <a:xfrm>
            <a:off x="9955" y="1566375"/>
            <a:ext cx="9400874" cy="4248472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352600" y="6021288"/>
            <a:ext cx="75713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 smtClean="0"/>
              <a:t>2017/18  228 milhões toneladas e 61 milhões ha</a:t>
            </a:r>
          </a:p>
          <a:p>
            <a:r>
              <a:rPr lang="pt-BR" sz="2800" dirty="0" smtClean="0"/>
              <a:t>2018/19  241 milhões toneladas  e 63 milhões ha</a:t>
            </a:r>
            <a:r>
              <a:rPr lang="pt-BR" sz="28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3874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2" r="13333"/>
          <a:stretch/>
        </p:blipFill>
        <p:spPr>
          <a:xfrm>
            <a:off x="2762251" y="962025"/>
            <a:ext cx="6696075" cy="4972050"/>
          </a:xfrm>
          <a:prstGeom prst="rect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E282AF1-4BBE-4172-8F98-809E027476FD}"/>
              </a:ext>
            </a:extLst>
          </p:cNvPr>
          <p:cNvSpPr txBox="1"/>
          <p:nvPr/>
        </p:nvSpPr>
        <p:spPr>
          <a:xfrm>
            <a:off x="469066" y="4279442"/>
            <a:ext cx="3028950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b="1" dirty="0">
                <a:solidFill>
                  <a:srgbClr val="44546A">
                    <a:lumMod val="50000"/>
                  </a:srgbClr>
                </a:solidFill>
                <a:latin typeface="Palatino Linotype" panose="02040502050505030304" pitchFamily="18" charset="0"/>
                <a:ea typeface="+mn-ea"/>
              </a:rPr>
              <a:t>SOLUÇÕES DEMANDAM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b="1" dirty="0">
                <a:solidFill>
                  <a:srgbClr val="44546A">
                    <a:lumMod val="50000"/>
                  </a:srgbClr>
                </a:solidFill>
                <a:latin typeface="Palatino Linotype" panose="02040502050505030304" pitchFamily="18" charset="0"/>
                <a:ea typeface="+mn-ea"/>
              </a:rPr>
              <a:t>RELAÇÕES </a:t>
            </a:r>
            <a:r>
              <a:rPr lang="pt-BR" b="1" dirty="0">
                <a:solidFill>
                  <a:srgbClr val="44546A">
                    <a:lumMod val="50000"/>
                  </a:srgbClr>
                </a:solidFill>
                <a:latin typeface="Palatino Linotype" panose="02040502050505030304" pitchFamily="18" charset="0"/>
                <a:ea typeface="+mn-ea"/>
              </a:rPr>
              <a:t>ENTRE CONHECIMENTOS E EXPERIÊNCIAS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pt-BR" b="1" dirty="0">
              <a:solidFill>
                <a:srgbClr val="44546A">
                  <a:lumMod val="50000"/>
                </a:srgbClr>
              </a:solidFill>
              <a:latin typeface="Palatino Linotype" panose="02040502050505030304" pitchFamily="18" charset="0"/>
              <a:ea typeface="+mn-ea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CE282AF1-4BBE-4172-8F98-809E027476FD}"/>
              </a:ext>
            </a:extLst>
          </p:cNvPr>
          <p:cNvSpPr txBox="1"/>
          <p:nvPr/>
        </p:nvSpPr>
        <p:spPr>
          <a:xfrm>
            <a:off x="381000" y="1125853"/>
            <a:ext cx="3117016" cy="2031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pt-BR" b="1" dirty="0">
              <a:solidFill>
                <a:srgbClr val="44546A">
                  <a:lumMod val="50000"/>
                </a:srgbClr>
              </a:solidFill>
              <a:latin typeface="Palatino Linotype" panose="02040502050505030304" pitchFamily="18" charset="0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b="1" dirty="0">
                <a:solidFill>
                  <a:srgbClr val="44546A">
                    <a:lumMod val="50000"/>
                  </a:srgbClr>
                </a:solidFill>
                <a:latin typeface="Palatino Linotype" panose="02040502050505030304" pitchFamily="18" charset="0"/>
                <a:ea typeface="+mn-ea"/>
              </a:rPr>
              <a:t>CONFLUÊNCIA DE </a:t>
            </a:r>
            <a:r>
              <a:rPr lang="pt-BR" b="1" dirty="0">
                <a:solidFill>
                  <a:srgbClr val="44546A">
                    <a:lumMod val="50000"/>
                  </a:srgbClr>
                </a:solidFill>
                <a:latin typeface="Palatino Linotype" panose="02040502050505030304" pitchFamily="18" charset="0"/>
                <a:ea typeface="+mn-ea"/>
              </a:rPr>
              <a:t>COMPETÊNCIAS TÉCNICAS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b="1" dirty="0">
                <a:solidFill>
                  <a:srgbClr val="44546A">
                    <a:lumMod val="50000"/>
                  </a:srgbClr>
                </a:solidFill>
                <a:latin typeface="Palatino Linotype" panose="02040502050505030304" pitchFamily="18" charset="0"/>
                <a:ea typeface="+mn-ea"/>
              </a:rPr>
              <a:t>E IMPORTANTES INSTITUIÇÕES PARA O AGRO </a:t>
            </a:r>
            <a:endParaRPr lang="pt-BR" b="1" dirty="0">
              <a:solidFill>
                <a:srgbClr val="44546A">
                  <a:lumMod val="50000"/>
                </a:srgbClr>
              </a:solidFill>
              <a:latin typeface="Palatino Linotype" panose="02040502050505030304" pitchFamily="18" charset="0"/>
              <a:ea typeface="+mn-ea"/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54" b="26739"/>
          <a:stretch/>
        </p:blipFill>
        <p:spPr>
          <a:xfrm>
            <a:off x="5152588" y="3187400"/>
            <a:ext cx="580247" cy="268113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476" y="1404625"/>
            <a:ext cx="529098" cy="529098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798" y="3315524"/>
            <a:ext cx="711777" cy="250440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6369" y="1748062"/>
            <a:ext cx="532683" cy="532683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236" y="2837077"/>
            <a:ext cx="733511" cy="257406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558" y="2816124"/>
            <a:ext cx="401855" cy="403649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386" y="2575270"/>
            <a:ext cx="538572" cy="299581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011" y="1252248"/>
            <a:ext cx="509964" cy="304756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254" y="2800653"/>
            <a:ext cx="501077" cy="415178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392" y="1714403"/>
            <a:ext cx="538572" cy="291667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763" y="2416468"/>
            <a:ext cx="861301" cy="317605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11" r="20278"/>
          <a:stretch/>
        </p:blipFill>
        <p:spPr>
          <a:xfrm>
            <a:off x="6801616" y="3306689"/>
            <a:ext cx="492920" cy="443033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706" y="1910638"/>
            <a:ext cx="972356" cy="830540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447" y="3159598"/>
            <a:ext cx="787138" cy="787138"/>
          </a:xfrm>
          <a:prstGeom prst="rect">
            <a:avLst/>
          </a:prstGeom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396" y="4015353"/>
            <a:ext cx="867011" cy="736438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167" y="4288158"/>
            <a:ext cx="867567" cy="577453"/>
          </a:xfrm>
          <a:prstGeom prst="rect">
            <a:avLst/>
          </a:prstGeom>
        </p:spPr>
      </p:pic>
      <p:pic>
        <p:nvPicPr>
          <p:cNvPr id="22" name="Imagem 2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9662" y="4427100"/>
            <a:ext cx="779025" cy="732015"/>
          </a:xfrm>
          <a:prstGeom prst="rect">
            <a:avLst/>
          </a:prstGeom>
        </p:spPr>
      </p:pic>
      <p:pic>
        <p:nvPicPr>
          <p:cNvPr id="23" name="Imagem 22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2500" y="4909583"/>
            <a:ext cx="561244" cy="824105"/>
          </a:xfrm>
          <a:prstGeom prst="rect">
            <a:avLst/>
          </a:prstGeom>
        </p:spPr>
      </p:pic>
      <p:pic>
        <p:nvPicPr>
          <p:cNvPr id="24" name="Imagem 23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786" y="3712862"/>
            <a:ext cx="875538" cy="368046"/>
          </a:xfrm>
          <a:prstGeom prst="rect">
            <a:avLst/>
          </a:prstGeom>
        </p:spPr>
      </p:pic>
      <p:pic>
        <p:nvPicPr>
          <p:cNvPr id="26" name="Imagem 25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372" y="3686608"/>
            <a:ext cx="771950" cy="693778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6098413" y="6064320"/>
            <a:ext cx="33490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600" b="1" dirty="0">
                <a:solidFill>
                  <a:srgbClr val="ED7D31">
                    <a:lumMod val="50000"/>
                  </a:srgbClr>
                </a:solidFill>
                <a:latin typeface="Abadi MT Condensed Light" charset="0"/>
                <a:ea typeface="Abadi MT Condensed Light" charset="0"/>
                <a:cs typeface="Abadi MT Condensed Light" charset="0"/>
              </a:rPr>
              <a:t>Me perdoe por não incluir todas as </a:t>
            </a:r>
            <a:r>
              <a:rPr lang="pt-BR" sz="1600" b="1">
                <a:solidFill>
                  <a:srgbClr val="ED7D31">
                    <a:lumMod val="50000"/>
                  </a:srgbClr>
                </a:solidFill>
                <a:latin typeface="Abadi MT Condensed Light" charset="0"/>
                <a:ea typeface="Abadi MT Condensed Light" charset="0"/>
                <a:cs typeface="Abadi MT Condensed Light" charset="0"/>
              </a:rPr>
              <a:t>instituições importantes </a:t>
            </a:r>
            <a:r>
              <a:rPr lang="pt-BR" sz="1600" b="1" dirty="0">
                <a:solidFill>
                  <a:srgbClr val="ED7D31">
                    <a:lumMod val="50000"/>
                  </a:srgbClr>
                </a:solidFill>
                <a:latin typeface="Abadi MT Condensed Light" charset="0"/>
                <a:ea typeface="Abadi MT Condensed Light" charset="0"/>
                <a:cs typeface="Abadi MT Condensed Light" charset="0"/>
              </a:rPr>
              <a:t>para o Agro!</a:t>
            </a:r>
            <a:endParaRPr lang="pt-BR" sz="1600" b="1" dirty="0">
              <a:solidFill>
                <a:srgbClr val="ED7D31">
                  <a:lumMod val="50000"/>
                </a:srgbClr>
              </a:solidFill>
              <a:latin typeface="Abadi MT Condensed Light" charset="0"/>
              <a:ea typeface="Abadi MT Condensed Light" charset="0"/>
              <a:cs typeface="Abadi MT Condensed Light" charset="0"/>
            </a:endParaRPr>
          </a:p>
        </p:txBody>
      </p:sp>
      <p:pic>
        <p:nvPicPr>
          <p:cNvPr id="11266" name="Picture 2" descr="magem relacionada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471" y="2342480"/>
            <a:ext cx="1089580" cy="414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esultado de imagem para agrishow logo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683" y="2001291"/>
            <a:ext cx="610533" cy="61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64239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m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930" y="659111"/>
            <a:ext cx="1412696" cy="14126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97" y="631851"/>
            <a:ext cx="1412696" cy="14126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495" y="641310"/>
            <a:ext cx="1412696" cy="14126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329" y="2597051"/>
            <a:ext cx="1409899" cy="14098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204" y="2659974"/>
            <a:ext cx="1413193" cy="14131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905" y="2663027"/>
            <a:ext cx="1409899" cy="14098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CaixaDeTexto 1"/>
          <p:cNvSpPr txBox="1"/>
          <p:nvPr/>
        </p:nvSpPr>
        <p:spPr>
          <a:xfrm>
            <a:off x="865021" y="1993568"/>
            <a:ext cx="17320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Leonardo</a:t>
            </a:r>
            <a:b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</a:br>
            <a: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Eng. Agrônomo</a:t>
            </a:r>
            <a:endParaRPr lang="pt-BR" sz="1600" dirty="0">
              <a:solidFill>
                <a:prstClr val="black"/>
              </a:solidFill>
              <a:latin typeface="Calibri Light" panose="020F0302020204030204"/>
              <a:ea typeface="+mn-ea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2955782" y="2020232"/>
            <a:ext cx="17761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Danielle Moro</a:t>
            </a:r>
            <a:b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</a:br>
            <a: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Antropóloga</a:t>
            </a:r>
            <a:endParaRPr lang="pt-BR" sz="1600" dirty="0">
              <a:solidFill>
                <a:prstClr val="black"/>
              </a:solidFill>
              <a:latin typeface="Calibri Light" panose="020F0302020204030204"/>
              <a:ea typeface="+mn-ea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7463181" y="2014461"/>
            <a:ext cx="1408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Henrique</a:t>
            </a:r>
            <a:b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</a:br>
            <a: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Psicólogo</a:t>
            </a:r>
            <a:endParaRPr lang="pt-BR" sz="1600" dirty="0">
              <a:solidFill>
                <a:prstClr val="black"/>
              </a:solidFill>
              <a:latin typeface="Calibri Light" panose="020F0302020204030204"/>
              <a:ea typeface="+mn-ea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2880856" y="4005240"/>
            <a:ext cx="1963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Natalia Brasileiro</a:t>
            </a:r>
            <a:b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</a:br>
            <a: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Administradora</a:t>
            </a:r>
            <a:endParaRPr lang="pt-BR" sz="1600" dirty="0">
              <a:solidFill>
                <a:prstClr val="black"/>
              </a:solidFill>
              <a:latin typeface="Calibri Light" panose="020F0302020204030204"/>
              <a:ea typeface="+mn-ea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865020" y="3992507"/>
            <a:ext cx="1831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Rogerio Campos</a:t>
            </a:r>
            <a:b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</a:br>
            <a: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Publicitário</a:t>
            </a:r>
            <a:endParaRPr lang="pt-BR" sz="1600" dirty="0">
              <a:solidFill>
                <a:prstClr val="black"/>
              </a:solidFill>
              <a:latin typeface="Calibri Light" panose="020F0302020204030204"/>
              <a:ea typeface="+mn-ea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5196168" y="2014149"/>
            <a:ext cx="1699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Marcelo Pierossi</a:t>
            </a:r>
            <a:b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</a:br>
            <a: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Eng. Agrícola</a:t>
            </a:r>
            <a:endParaRPr lang="pt-BR" sz="1600" dirty="0">
              <a:solidFill>
                <a:prstClr val="black"/>
              </a:solidFill>
              <a:latin typeface="Calibri Light" panose="020F0302020204030204"/>
              <a:ea typeface="+mn-ea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5131614" y="3997204"/>
            <a:ext cx="1869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J</a:t>
            </a:r>
            <a: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orge Donzelli</a:t>
            </a:r>
            <a:b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</a:br>
            <a: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Eng. Agrônomo</a:t>
            </a:r>
            <a:endParaRPr lang="pt-BR" sz="1600" dirty="0">
              <a:solidFill>
                <a:prstClr val="black"/>
              </a:solidFill>
              <a:latin typeface="Calibri Light" panose="020F0302020204030204"/>
              <a:ea typeface="+mn-ea"/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7317601" y="3978838"/>
            <a:ext cx="1699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Gustavo </a:t>
            </a:r>
            <a:r>
              <a:rPr lang="pt-BR" sz="1600" dirty="0" err="1">
                <a:solidFill>
                  <a:prstClr val="black"/>
                </a:solidFill>
                <a:latin typeface="Calibri Light" panose="020F0302020204030204"/>
                <a:ea typeface="+mn-ea"/>
              </a:rPr>
              <a:t>Sarti</a:t>
            </a:r>
            <a:endParaRPr lang="pt-BR" sz="1600" dirty="0">
              <a:solidFill>
                <a:prstClr val="black"/>
              </a:solidFill>
              <a:latin typeface="Calibri Light" panose="020F0302020204030204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Eng. Mecânico</a:t>
            </a:r>
            <a:endParaRPr lang="pt-BR" sz="1600" dirty="0">
              <a:solidFill>
                <a:prstClr val="black"/>
              </a:solidFill>
              <a:latin typeface="Calibri Light" panose="020F0302020204030204"/>
              <a:ea typeface="+mn-ea"/>
            </a:endParaRPr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113" y="659111"/>
            <a:ext cx="1412696" cy="14126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397" y="2663027"/>
            <a:ext cx="1409899" cy="14098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" name="Imagem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605" y="22341"/>
            <a:ext cx="1686791" cy="495421"/>
          </a:xfrm>
          <a:prstGeom prst="rect">
            <a:avLst/>
          </a:prstGeom>
        </p:spPr>
      </p:pic>
      <p:pic>
        <p:nvPicPr>
          <p:cNvPr id="22" name="Imagem 2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65" t="39301" r="7003" b="6584"/>
          <a:stretch/>
        </p:blipFill>
        <p:spPr>
          <a:xfrm>
            <a:off x="1997655" y="4636069"/>
            <a:ext cx="1351153" cy="13633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3" name="CaixaDeTexto 22"/>
          <p:cNvSpPr txBox="1"/>
          <p:nvPr/>
        </p:nvSpPr>
        <p:spPr>
          <a:xfrm>
            <a:off x="1409453" y="5947768"/>
            <a:ext cx="23589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Fernando </a:t>
            </a:r>
            <a:r>
              <a:rPr lang="pt-BR" sz="1600" dirty="0" err="1">
                <a:solidFill>
                  <a:prstClr val="black"/>
                </a:solidFill>
                <a:latin typeface="Calibri Light" panose="020F0302020204030204"/>
                <a:ea typeface="+mn-ea"/>
              </a:rPr>
              <a:t>Carlucci</a:t>
            </a:r>
            <a:endParaRPr lang="pt-BR" sz="1600" dirty="0">
              <a:solidFill>
                <a:prstClr val="black"/>
              </a:solidFill>
              <a:latin typeface="Calibri Light" panose="020F0302020204030204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Eng. Mecânico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600" b="1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AEAARP / CREA</a:t>
            </a:r>
            <a:endParaRPr lang="pt-BR" sz="1600" b="1" dirty="0">
              <a:solidFill>
                <a:prstClr val="black"/>
              </a:solidFill>
              <a:latin typeface="Calibri Light" panose="020F0302020204030204"/>
              <a:ea typeface="+mn-ea"/>
            </a:endParaRPr>
          </a:p>
        </p:txBody>
      </p:sp>
      <p:pic>
        <p:nvPicPr>
          <p:cNvPr id="24" name="Imagem 2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364" y="4663915"/>
            <a:ext cx="1365272" cy="1365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5" name="CaixaDeTexto 24"/>
          <p:cNvSpPr txBox="1"/>
          <p:nvPr/>
        </p:nvSpPr>
        <p:spPr>
          <a:xfrm>
            <a:off x="3718563" y="5985513"/>
            <a:ext cx="24688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Alexandre </a:t>
            </a:r>
            <a:r>
              <a:rPr lang="pt-BR" sz="1600" dirty="0" err="1">
                <a:solidFill>
                  <a:prstClr val="black"/>
                </a:solidFill>
                <a:latin typeface="Calibri Light" panose="020F0302020204030204"/>
                <a:ea typeface="+mn-ea"/>
              </a:rPr>
              <a:t>Tazinaffo</a:t>
            </a:r>
            <a: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/>
            </a:r>
            <a:b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</a:br>
            <a: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Eng. Agrônomo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600" b="1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AEAARP</a:t>
            </a:r>
            <a:endParaRPr lang="pt-BR" sz="1600" b="1" dirty="0">
              <a:solidFill>
                <a:prstClr val="black"/>
              </a:solidFill>
              <a:latin typeface="Calibri Light" panose="020F0302020204030204"/>
              <a:ea typeface="+mn-ea"/>
            </a:endParaRPr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192" y="4636069"/>
            <a:ext cx="1418408" cy="14184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7" name="CaixaDeTexto 26"/>
          <p:cNvSpPr txBox="1"/>
          <p:nvPr/>
        </p:nvSpPr>
        <p:spPr>
          <a:xfrm>
            <a:off x="6068063" y="6010913"/>
            <a:ext cx="24688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S</a:t>
            </a:r>
            <a: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ergio Barbosa</a:t>
            </a:r>
            <a:b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</a:br>
            <a:r>
              <a:rPr lang="pt-BR" sz="1600" dirty="0">
                <a:solidFill>
                  <a:prstClr val="black"/>
                </a:solidFill>
                <a:latin typeface="Calibri Light" panose="020F0302020204030204"/>
                <a:ea typeface="+mn-ea"/>
              </a:rPr>
              <a:t>Eng. Agrônomo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600" b="1" dirty="0" err="1">
                <a:solidFill>
                  <a:prstClr val="black"/>
                </a:solidFill>
                <a:latin typeface="Calibri Light" panose="020F0302020204030204"/>
                <a:ea typeface="+mn-ea"/>
              </a:rPr>
              <a:t>ESALQTec</a:t>
            </a:r>
            <a:endParaRPr lang="pt-BR" sz="1600" b="1" dirty="0">
              <a:solidFill>
                <a:prstClr val="black"/>
              </a:solidFill>
              <a:latin typeface="Calibri Light" panose="020F0302020204030204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0234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670366" y="1342061"/>
            <a:ext cx="46636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pt-BR" b="1" dirty="0">
                <a:solidFill>
                  <a:prstClr val="black"/>
                </a:solidFill>
                <a:latin typeface="Calibri" panose="020F0502020204030204"/>
                <a:ea typeface="+mn-ea"/>
              </a:rPr>
              <a:t>ENTRE DEZEMBRO DE 2018  E </a:t>
            </a:r>
            <a:r>
              <a:rPr lang="pt-BR" b="1" dirty="0">
                <a:solidFill>
                  <a:prstClr val="black"/>
                </a:solidFill>
                <a:latin typeface="Calibri" panose="020F0502020204030204"/>
                <a:ea typeface="+mn-ea"/>
              </a:rPr>
              <a:t>ABRIL </a:t>
            </a:r>
            <a:r>
              <a:rPr lang="pt-BR" b="1" dirty="0">
                <a:solidFill>
                  <a:prstClr val="black"/>
                </a:solidFill>
                <a:latin typeface="Calibri" panose="020F0502020204030204"/>
                <a:ea typeface="+mn-ea"/>
              </a:rPr>
              <a:t>DE 2019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pt-BR" sz="1500" dirty="0">
              <a:solidFill>
                <a:srgbClr val="002060"/>
              </a:solidFill>
              <a:latin typeface="Palatino Linotype" panose="02040502050505030304" pitchFamily="18" charset="0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2100" dirty="0">
                <a:solidFill>
                  <a:srgbClr val="002060"/>
                </a:solidFill>
                <a:latin typeface="Palatino Linotype" panose="02040502050505030304" pitchFamily="18" charset="0"/>
                <a:ea typeface="+mn-ea"/>
              </a:rPr>
              <a:t>3 EVENTOS VOLTADOS PARA PROFISSIONAIS, STARTUPS, AGÊNCIAS DE INOVAÇÃO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5767804" y="1337336"/>
            <a:ext cx="32235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pt-BR" b="1" dirty="0">
                <a:solidFill>
                  <a:prstClr val="black"/>
                </a:solidFill>
                <a:latin typeface="Calibri" panose="020F0502020204030204"/>
                <a:ea typeface="+mn-ea"/>
              </a:rPr>
              <a:t>MAIO DE 2019 : 1º AGTECHDAY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pt-BR" b="1" dirty="0">
                <a:solidFill>
                  <a:prstClr val="black"/>
                </a:solidFill>
                <a:latin typeface="Calibri" panose="020F0502020204030204"/>
                <a:ea typeface="+mn-ea"/>
              </a:rPr>
              <a:t>FORA DO VALE DE PIRACICABA</a:t>
            </a:r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828" y="2012369"/>
            <a:ext cx="1581742" cy="1752540"/>
          </a:xfrm>
          <a:prstGeom prst="rect">
            <a:avLst/>
          </a:prstGeom>
        </p:spPr>
      </p:pic>
      <p:sp>
        <p:nvSpPr>
          <p:cNvPr id="18" name="Canto dobrado 17"/>
          <p:cNvSpPr/>
          <p:nvPr/>
        </p:nvSpPr>
        <p:spPr>
          <a:xfrm>
            <a:off x="1637017" y="4167979"/>
            <a:ext cx="2276475" cy="1504333"/>
          </a:xfrm>
          <a:prstGeom prst="foldedCorner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2400" b="1" dirty="0">
                <a:solidFill>
                  <a:prstClr val="white"/>
                </a:solidFill>
                <a:latin typeface="Palatino Linotype" panose="02040502050505030304" pitchFamily="18" charset="0"/>
              </a:rPr>
              <a:t>+ 30 </a:t>
            </a:r>
            <a:r>
              <a:rPr lang="pt-BR" sz="2400" b="1" dirty="0">
                <a:solidFill>
                  <a:prstClr val="white"/>
                </a:solidFill>
                <a:latin typeface="Palatino Linotype" panose="02040502050505030304" pitchFamily="18" charset="0"/>
              </a:rPr>
              <a:t>Startups</a:t>
            </a:r>
            <a:r>
              <a:rPr lang="pt-BR" sz="1350" dirty="0">
                <a:solidFill>
                  <a:prstClr val="white"/>
                </a:solidFill>
                <a:latin typeface="Palatino Linotype" panose="02040502050505030304" pitchFamily="18" charset="0"/>
              </a:rPr>
              <a:t> conectadas</a:t>
            </a:r>
          </a:p>
        </p:txBody>
      </p:sp>
      <p:sp>
        <p:nvSpPr>
          <p:cNvPr id="19" name="Canto dobrado 18"/>
          <p:cNvSpPr/>
          <p:nvPr/>
        </p:nvSpPr>
        <p:spPr>
          <a:xfrm>
            <a:off x="4150875" y="4167979"/>
            <a:ext cx="2276475" cy="1504333"/>
          </a:xfrm>
          <a:prstGeom prst="foldedCorner">
            <a:avLst/>
          </a:prstGeom>
          <a:solidFill>
            <a:schemeClr val="tx2">
              <a:lumMod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2100" dirty="0">
                <a:solidFill>
                  <a:prstClr val="white"/>
                </a:solidFill>
                <a:latin typeface="Palatino Linotype" panose="02040502050505030304" pitchFamily="18" charset="0"/>
              </a:rPr>
              <a:t>6 </a:t>
            </a:r>
            <a:r>
              <a:rPr lang="pt-BR" sz="2100" b="1" dirty="0">
                <a:solidFill>
                  <a:prstClr val="white"/>
                </a:solidFill>
                <a:latin typeface="Palatino Linotype" panose="02040502050505030304" pitchFamily="18" charset="0"/>
              </a:rPr>
              <a:t>Incubadoras e Agências de Inovação</a:t>
            </a:r>
          </a:p>
        </p:txBody>
      </p:sp>
      <p:sp>
        <p:nvSpPr>
          <p:cNvPr id="20" name="Canto dobrado 19"/>
          <p:cNvSpPr/>
          <p:nvPr/>
        </p:nvSpPr>
        <p:spPr>
          <a:xfrm>
            <a:off x="6660417" y="4167980"/>
            <a:ext cx="2276475" cy="1504333"/>
          </a:xfrm>
          <a:prstGeom prst="foldedCorner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2400" b="1" dirty="0">
                <a:solidFill>
                  <a:prstClr val="white"/>
                </a:solidFill>
                <a:latin typeface="Palatino Linotype" panose="02040502050505030304" pitchFamily="18" charset="0"/>
              </a:rPr>
              <a:t>+</a:t>
            </a:r>
            <a:r>
              <a:rPr lang="pt-BR" sz="2400" dirty="0">
                <a:solidFill>
                  <a:prstClr val="white"/>
                </a:solidFill>
                <a:latin typeface="Palatino Linotype" panose="02040502050505030304" pitchFamily="18" charset="0"/>
              </a:rPr>
              <a:t> </a:t>
            </a:r>
            <a:r>
              <a:rPr lang="pt-BR" sz="2400" b="1" dirty="0">
                <a:solidFill>
                  <a:prstClr val="white"/>
                </a:solidFill>
                <a:latin typeface="Palatino Linotype" panose="02040502050505030304" pitchFamily="18" charset="0"/>
              </a:rPr>
              <a:t>400 Participantes</a:t>
            </a:r>
            <a:endParaRPr lang="pt-BR" sz="1350" b="1" dirty="0">
              <a:solidFill>
                <a:prstClr val="white"/>
              </a:solidFill>
              <a:latin typeface="Palatino Linotype" panose="02040502050505030304" pitchFamily="18" charset="0"/>
            </a:endParaRPr>
          </a:p>
        </p:txBody>
      </p:sp>
      <p:grpSp>
        <p:nvGrpSpPr>
          <p:cNvPr id="23" name="Agrupar 32">
            <a:extLst>
              <a:ext uri="{FF2B5EF4-FFF2-40B4-BE49-F238E27FC236}">
                <a16:creationId xmlns:a16="http://schemas.microsoft.com/office/drawing/2014/main" id="{066B3EB5-1CA3-4C47-A5FC-8C1D46DBDD2E}"/>
              </a:ext>
            </a:extLst>
          </p:cNvPr>
          <p:cNvGrpSpPr/>
          <p:nvPr/>
        </p:nvGrpSpPr>
        <p:grpSpPr>
          <a:xfrm>
            <a:off x="-458343" y="4368922"/>
            <a:ext cx="2045709" cy="1765178"/>
            <a:chOff x="4185738" y="3758547"/>
            <a:chExt cx="2727612" cy="2353571"/>
          </a:xfrm>
        </p:grpSpPr>
        <p:pic>
          <p:nvPicPr>
            <p:cNvPr id="24" name="Imagem 23" descr="Uma imagem contendo clip-art, relógio&#10;&#10;Descrição gerada automaticamente">
              <a:extLst>
                <a:ext uri="{FF2B5EF4-FFF2-40B4-BE49-F238E27FC236}">
                  <a16:creationId xmlns:a16="http://schemas.microsoft.com/office/drawing/2014/main" id="{E5C0DD2E-3974-4625-8436-804DCB3FD1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31" t="23957" r="53061"/>
            <a:stretch/>
          </p:blipFill>
          <p:spPr>
            <a:xfrm>
              <a:off x="4516714" y="3884641"/>
              <a:ext cx="1955408" cy="205625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B796CE94-EA69-4D0E-8EB3-CDC79B5CE267}"/>
                </a:ext>
              </a:extLst>
            </p:cNvPr>
            <p:cNvSpPr/>
            <p:nvPr/>
          </p:nvSpPr>
          <p:spPr>
            <a:xfrm rot="18055310">
              <a:off x="5916862" y="3369688"/>
              <a:ext cx="453828" cy="12315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pt-BR" sz="135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FB15A73E-1CA3-41A6-9185-2BA2F081B167}"/>
                </a:ext>
              </a:extLst>
            </p:cNvPr>
            <p:cNvSpPr/>
            <p:nvPr/>
          </p:nvSpPr>
          <p:spPr>
            <a:xfrm rot="14375132">
              <a:off x="4629314" y="3397131"/>
              <a:ext cx="453828" cy="12315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pt-BR" sz="135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7" name="Retângulo 26">
              <a:extLst>
                <a:ext uri="{FF2B5EF4-FFF2-40B4-BE49-F238E27FC236}">
                  <a16:creationId xmlns:a16="http://schemas.microsoft.com/office/drawing/2014/main" id="{D000202F-E064-4B06-AE95-D7B63B30E4B2}"/>
                </a:ext>
              </a:extLst>
            </p:cNvPr>
            <p:cNvSpPr/>
            <p:nvPr/>
          </p:nvSpPr>
          <p:spPr>
            <a:xfrm rot="18047916">
              <a:off x="4627170" y="5322005"/>
              <a:ext cx="348681" cy="12315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pt-BR" sz="135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" name="Retângulo 27">
              <a:extLst>
                <a:ext uri="{FF2B5EF4-FFF2-40B4-BE49-F238E27FC236}">
                  <a16:creationId xmlns:a16="http://schemas.microsoft.com/office/drawing/2014/main" id="{5D74CBA4-837E-4C11-92BF-2A303AD9D7E4}"/>
                </a:ext>
              </a:extLst>
            </p:cNvPr>
            <p:cNvSpPr/>
            <p:nvPr/>
          </p:nvSpPr>
          <p:spPr>
            <a:xfrm rot="14365157">
              <a:off x="6146685" y="5300142"/>
              <a:ext cx="301785" cy="12315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B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pt-BR" sz="1350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4" name="CaixaDeTexto 13"/>
          <p:cNvSpPr txBox="1"/>
          <p:nvPr/>
        </p:nvSpPr>
        <p:spPr>
          <a:xfrm>
            <a:off x="7104446" y="3626409"/>
            <a:ext cx="106311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pt-BR" sz="1350" b="1" dirty="0">
                <a:solidFill>
                  <a:srgbClr val="5B9BD5">
                    <a:lumMod val="50000"/>
                  </a:srgbClr>
                </a:solidFill>
                <a:latin typeface="Palatino Linotype" panose="02040502050505030304" pitchFamily="18" charset="0"/>
                <a:ea typeface="+mn-ea"/>
              </a:rPr>
              <a:t>RIBEIRÃO</a:t>
            </a:r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423" y="6329919"/>
            <a:ext cx="1423154" cy="41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6203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67" b="4"/>
          <a:stretch/>
        </p:blipFill>
        <p:spPr>
          <a:xfrm>
            <a:off x="4987289" y="321731"/>
            <a:ext cx="4296410" cy="3079194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888" b="2"/>
          <a:stretch/>
        </p:blipFill>
        <p:spPr>
          <a:xfrm>
            <a:off x="622298" y="3489160"/>
            <a:ext cx="3581403" cy="3047107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923" y="2889803"/>
            <a:ext cx="1423154" cy="417989"/>
          </a:xfrm>
          <a:prstGeom prst="rect">
            <a:avLst/>
          </a:prstGeom>
        </p:spPr>
      </p:pic>
      <p:pic>
        <p:nvPicPr>
          <p:cNvPr id="3076" name="Picture 4" descr="ão foi fornecido texto alternativo para esta image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02" y="298489"/>
            <a:ext cx="4278419" cy="2406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ão foi fornecido texto alternativo para esta imagem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7"/>
          <a:stretch/>
        </p:blipFill>
        <p:spPr bwMode="auto">
          <a:xfrm>
            <a:off x="4301489" y="3489159"/>
            <a:ext cx="4982210" cy="304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11596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0" r="18171" b="-2"/>
          <a:stretch/>
        </p:blipFill>
        <p:spPr>
          <a:xfrm>
            <a:off x="5013324" y="10"/>
            <a:ext cx="4511676" cy="3920034"/>
          </a:xfrm>
          <a:custGeom>
            <a:avLst/>
            <a:gdLst>
              <a:gd name="connsiteX0" fmla="*/ 0 w 6015567"/>
              <a:gd name="connsiteY0" fmla="*/ 0 h 3920044"/>
              <a:gd name="connsiteX1" fmla="*/ 6015567 w 6015567"/>
              <a:gd name="connsiteY1" fmla="*/ 0 h 3920044"/>
              <a:gd name="connsiteX2" fmla="*/ 6015567 w 6015567"/>
              <a:gd name="connsiteY2" fmla="*/ 3920044 h 3920044"/>
              <a:gd name="connsiteX3" fmla="*/ 2469659 w 6015567"/>
              <a:gd name="connsiteY3" fmla="*/ 3920044 h 3920044"/>
              <a:gd name="connsiteX4" fmla="*/ 2469659 w 6015567"/>
              <a:gd name="connsiteY4" fmla="*/ 3103224 h 3920044"/>
              <a:gd name="connsiteX5" fmla="*/ 0 w 6015567"/>
              <a:gd name="connsiteY5" fmla="*/ 3103224 h 392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567" h="3920044">
                <a:moveTo>
                  <a:pt x="0" y="0"/>
                </a:moveTo>
                <a:lnTo>
                  <a:pt x="6015567" y="0"/>
                </a:lnTo>
                <a:lnTo>
                  <a:pt x="6015567" y="3920044"/>
                </a:lnTo>
                <a:lnTo>
                  <a:pt x="2469659" y="3920044"/>
                </a:lnTo>
                <a:lnTo>
                  <a:pt x="2469659" y="3103224"/>
                </a:lnTo>
                <a:lnTo>
                  <a:pt x="0" y="3103224"/>
                </a:lnTo>
                <a:close/>
              </a:path>
            </a:pathLst>
          </a:custGeom>
        </p:spPr>
      </p:pic>
      <p:pic>
        <p:nvPicPr>
          <p:cNvPr id="13" name="Imagem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0" r="15220" b="2"/>
          <a:stretch/>
        </p:blipFill>
        <p:spPr>
          <a:xfrm>
            <a:off x="3153149" y="3257176"/>
            <a:ext cx="3591820" cy="3600824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5" r="21374" b="-2"/>
          <a:stretch/>
        </p:blipFill>
        <p:spPr>
          <a:xfrm>
            <a:off x="381020" y="10"/>
            <a:ext cx="4511656" cy="3920034"/>
          </a:xfrm>
          <a:custGeom>
            <a:avLst/>
            <a:gdLst>
              <a:gd name="connsiteX0" fmla="*/ 0 w 6015567"/>
              <a:gd name="connsiteY0" fmla="*/ 0 h 3920044"/>
              <a:gd name="connsiteX1" fmla="*/ 6015567 w 6015567"/>
              <a:gd name="connsiteY1" fmla="*/ 0 h 3920044"/>
              <a:gd name="connsiteX2" fmla="*/ 6015567 w 6015567"/>
              <a:gd name="connsiteY2" fmla="*/ 3103224 h 3920044"/>
              <a:gd name="connsiteX3" fmla="*/ 3545908 w 6015567"/>
              <a:gd name="connsiteY3" fmla="*/ 3103224 h 3920044"/>
              <a:gd name="connsiteX4" fmla="*/ 3545908 w 6015567"/>
              <a:gd name="connsiteY4" fmla="*/ 3920044 h 3920044"/>
              <a:gd name="connsiteX5" fmla="*/ 0 w 6015567"/>
              <a:gd name="connsiteY5" fmla="*/ 3920044 h 392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567" h="3920044">
                <a:moveTo>
                  <a:pt x="0" y="0"/>
                </a:moveTo>
                <a:lnTo>
                  <a:pt x="6015567" y="0"/>
                </a:lnTo>
                <a:lnTo>
                  <a:pt x="6015567" y="3103224"/>
                </a:lnTo>
                <a:lnTo>
                  <a:pt x="3545908" y="3103224"/>
                </a:lnTo>
                <a:lnTo>
                  <a:pt x="3545908" y="3920044"/>
                </a:lnTo>
                <a:lnTo>
                  <a:pt x="0" y="3920044"/>
                </a:lnTo>
                <a:close/>
              </a:path>
            </a:pathLst>
          </a:custGeom>
        </p:spPr>
      </p:pic>
      <p:pic>
        <p:nvPicPr>
          <p:cNvPr id="9" name="Imagem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57" r="30687" b="-2"/>
          <a:stretch/>
        </p:blipFill>
        <p:spPr>
          <a:xfrm>
            <a:off x="6865620" y="4069976"/>
            <a:ext cx="2659380" cy="2788024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098" y="4378880"/>
            <a:ext cx="1839002" cy="2037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0332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ttps://lh4.googleusercontent.com/tHbbQ5fabiIdFGjpFqj8kHIHpgSesAXmFSQNapJLsEQXTvSM62VLdElfoNK6PdTuH0ifo243fJD-UhxjqM3DCQ1JWVODMlEkPcFTAmUIdkB92d57Wa53suQTQS7g5ShLWBpINfqmjM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121" y="701890"/>
            <a:ext cx="1209983" cy="815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lh5.googleusercontent.com/p0RFs5QGRryuZeU3jp85sLeC-c4SNn-rzS98o-Ff2mz8Y3CmWJHBvHz86Mh9Sis1BAOieLC_0w1QQAS5gQ4Z1gmjaiskb35765rBU8FACjCgMZ8mdHGtP0yx3Np8eENXzZLxd3McLN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103" y="1646061"/>
            <a:ext cx="1280126" cy="824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ttps://lh4.googleusercontent.com/pBH8BbocDbpECOFySc44hZ6bqCGxYNDp7TD6Zoi_aYYC5GcA_M0CVTvauNfnHzZk92TKT1ScIqCo_EXsGx9B40SwhGJMdTbXseSaAM4lK82nkLhDOm2Cv3Y7KGxNNI6zTTL5aT9Q4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449" y="2568413"/>
            <a:ext cx="701439" cy="815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lh3.googleusercontent.com/8XUjgXSn649f5aipuNdmMB0LHUMVsRlfNotrEr0lAhrDuBG2ncraDFbhHlUxnQKi6eW7ldaAVIRlU6hLBueM-s5hkbpgTOCXVSP0RnbpSh51h_TOCoTu11IrhILH5YSmV3rY7QH3jF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9526" y="204199"/>
            <a:ext cx="561152" cy="98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s://lh6.googleusercontent.com/AXhZAChwjYG-An_7ogBWsZDYzhDe6aFSpXdnBV7wRUqbdACF5zpKGJAs1Qjf9IWrPwBJnJIUX0eAiFXo5e3jraZ5JIP54Co5fbDboN57qpmSAkQqnQZkrnMZLgXIRUDPo7_axBS_rsk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208" y="1623855"/>
            <a:ext cx="1280126" cy="8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lh5.googleusercontent.com/nV7taDyPLrSB0cZRLaiENLqxo3G5UHfuhhY4wPFmZ7XD6WGE-cCh3uXdcdDA8unQmZbOPRxyyCoKblUWi4CYdwVdWph-5BHNR_RVrxMe0HwXUliSmbCh4ya32p_84jHqNkIO2dRTwec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631" y="4726134"/>
            <a:ext cx="1271358" cy="59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s://lh4.googleusercontent.com/JCIA2FugRD3YJLZXEo2DIvHZKeFpyMr44H8fKjlrsLGJR9cISQafJ5vvGRKETtLr5UpR_V6rZqlfXPxfrr4SqSttduJel8NziF3lSQ_XLK4if4GZ5XaiGfimiDN_P2-3hTOIRjB0Q4Y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54" y="708026"/>
            <a:ext cx="911871" cy="911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lh3.googleusercontent.com/ZgPeZ2mPKfxfYy82ZWRoK3R73uujoLfTkldDpfz8D7XQipnN4ja6wID8JdI0tgye-_YSI0SNtqnPAz2osc0k6aSwE4vWPbCE4BxcikDWumyTf29SPNVTs8vLFIHcDTUdcrluddgilMU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250" y="1755140"/>
            <a:ext cx="1648382" cy="701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s://lh3.googleusercontent.com/SXuim7ykU-tK2xiKW4tb_UMBM5kHOrYSDVJ494k4BfkCtjzfLy2uTbMC-KaELBbGcYLlc98p_j6rKVXnBfrheqJydPxABj8XUzHOXTf7SM5iLWWkTbIlwvbRWR1luXm6P7xCTQnm3ds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436" y="1791473"/>
            <a:ext cx="1245054" cy="631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lh3.googleusercontent.com/sW6QRa0fXiSTcB15eLche8_WcaSJRSShA1ejHrsKR5BOt45bWcR6faAVFeEeIEVsZy7LxKxeubCS2YLgUz4nVnHpnP0k_E8BAI-sDBg-R9MdqoeJl-G4QdOrnIp5aj6nW8XgAAxDaz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473" y="1602298"/>
            <a:ext cx="1280126" cy="8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lh5.googleusercontent.com/c9ge9cX8aFh6_TkSMzkYTzicbNpzkt11aj6gdyepE6Jam9Rdy-GM-IwLHr8u7_O-8n36eJXRrZiup4x_Z3c0O5Yr3dIA4UPBPXc2-CTs93NfhSHkMo-Hu1dxXFyVGs-Nmi7wHH--NX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72" y="111803"/>
            <a:ext cx="1499326" cy="59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https://lh4.googleusercontent.com/uJn7HxeOqaG3oPdxfm3CN6K_mRPkO10cKSAPc-CQTxKGbrHr4KpfclTsxTykAIhhjv2sQjFOfPCnFkleUE4UrfTRjmoBj2JCgbjNbADGFvHtW9-HlouuB-NTXDUPKojQGZZi-SIZ5p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737" y="156687"/>
            <a:ext cx="1429182" cy="49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lh6.googleusercontent.com/W4mklrWoQYdb8YcoAu-pLq3-lJ7u6WV1Kig4XJFmXjXE8vyvT7OS3GSlHbkv6o96haKpgLveJANH5Qpf6o2LuijrIBYMxLQaxYtdvd73x7s6GOFGSx5Ky2p1qHq4LfRGWDoww3ZFm_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51" y="5483712"/>
            <a:ext cx="1499326" cy="49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lh3.googleusercontent.com/E2wQDeVUi9pkekes4cv3XOpbth9rGl5UESzVyPA5ROAGNM2jLHuALrGpExWpaMrrWPbT07bqGllP_QkzXiLGbFJeus_Eoj4t1GqoK9F0cmZFFaOjmhjCKnFBinJyHAlLnkZM1tRxZzk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52" y="2623406"/>
            <a:ext cx="1245054" cy="701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lh6.googleusercontent.com/dxYg1rkz2udyUcBDqMv4kvpZpPYUaErq3HrS_Jgf9TZnwNIjOZ_kYn3jQklaF0LWOljbSA8CQ0LsbFpxHUYqOZI4e__MQo4dvRd2NLpCuVqdfpnD32CrThRWpCfK174VqfvMKU-Ew1k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602" y="4872665"/>
            <a:ext cx="1425434" cy="623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s://lh3.googleusercontent.com/2crmNTA0mU5q3R8ZdPRiz9M8-xeIsW-vksw9da5TX-OY0SwdKOJn0g-bvHSZQI8Q1GXV_5Ax7rkNnr3hoROSA-la5alyJlLZl3wRT49UJHMxOSu-YiRBJrq2Ry86XmwrRarmF1O1Nyc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4020" y="2557503"/>
            <a:ext cx="1003024" cy="86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s://lh3.googleusercontent.com/ZOBmKhhLhmvCWaf-uWH0k47rucOGUTaQrJl4xf-FfthHGIVSndxTTwVhEiREsvcWYwF_DuVYM4JPWclgicB2BnpZsNSLvc__gvhAf0wpqiEwI_4OPT8lE-0R7wTgg8dTrQMfRePloqw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056" y="3878497"/>
            <a:ext cx="1245054" cy="832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https://lh4.googleusercontent.com/Gyyy-N2Yq6_Ca3OJVK_8IwUnSOWENYMcUjMSz3XlfEZDZcKcx78YhkSRpD08bf8uMNsoWI9MQ8KL-kkOk0AB985tEQdbIAyX3QVHOyQ5rlcfvIN-g6N3vz9JySOoN0QmAPZRVqSmT5A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454" y="2765921"/>
            <a:ext cx="1209983" cy="49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s://lh6.googleusercontent.com/u9x7eUTaW1GX-TI1jm7J7KkgAburUSudy9x7ijo0jNvqaXTpLM4Pm06kwVyDIe8PIKhQWWmfK4n9Z4GZW1y_DDTuGI4YtAeeljXSeQhRrMnguM9ZZzzm8yoqYHMFzRHARS2wwxeFyV0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5845" y="1000699"/>
            <a:ext cx="1429182" cy="49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https://lh5.googleusercontent.com/fF0L3IOwoSG-jvQ7zIcqoSsSouTVjHhlgUYQRutx8UFxQHOmleFsX-0m-j6QF7TqhmAeOrEsXhjxMp5x8ieQ8v_2260Zh01bRp40NQlJzNO_QJBxOrUkzMD-N3fQfL7VQvlmvw32B9U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615" y="5449654"/>
            <a:ext cx="745279" cy="745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lh3.googleusercontent.com/XzQ-1nLzbJlWRC43JqisxyUROhBwW3fuWMABsvVxJ7qLGqUI_44JMq9Bc8KPkD0Qgm-q9vUYdww-azWnIQXozKn9a4B1VqTZYRqyLarpcSb2IUXucIEqwIL9wBJgiFJdIdyiVCvzKIk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5976" y="5483711"/>
            <a:ext cx="1674686" cy="873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https://lh4.googleusercontent.com/UwazTXFbTWM5fOBr31WBVWzVkOcyYBrvV5haeNn3OmtUDCK7EubvsBMKTkl7IQ5YUTRU1ay1Pgn0HtQLfsj-WFGOR0H-i158ii8vejqIPvm0ZcQ8tDb784hT7qJSTlyOHQiAbZC2uh4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625" y="759687"/>
            <a:ext cx="982015" cy="8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7" name="Picture 33" descr="https://lh3.googleusercontent.com/xamJNCqyn4fz-4rt3DpnWjb1hXy_Dg4GGwlwLmJehhSJvShGmdUqgXesrlSX5Rv95LlWN8oVrFHCFlzAk6h5IXvAXD96TF3YrzHu6zuCNjQStcY8_DtR8ku1EfMGmlhfzf1fSjYcea4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6068" y="1502187"/>
            <a:ext cx="1709564" cy="62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9" name="Picture 35" descr="https://lh6.googleusercontent.com/FWVI3UpVZU5MAz7aNahXCI8mnf4MeBpjRQMduXq6pcGv69PP5rHf8UHdZJqdnJfkc3lpPvIDEHpqWQbAr6uu9mT-6pN6riIK5spI-UPIHhdW-VYMwZqZ6Bmtrd8UNWIid9zY75Xa5H8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179" y="4335602"/>
            <a:ext cx="830745" cy="97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36" descr="https://lh4.googleusercontent.com/rjbbsRhOa_ikG2QY7qSGnQVR7Gm9uge6pkq4W8map-tmEI7kMQKvuGfeehdPyJzJB4ScAlszM1LiSe9g0HYTrs9ncSVOxvdOVKxTDmwul3mFEf612MPs8ZBTRqq3KoW4qexWB2BNHko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538" y="5122006"/>
            <a:ext cx="1648382" cy="526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https://lh5.googleusercontent.com/J8dTMBF9GDNA3Bp_sH11M4f56QxM4uIU5F2Dn5XWIYzdlT5HBv4_4xF5ZK53baIa5GBbsl0NWNbyIboDWx8Jtmupm9jiUZitjYtVYURg33KTeySdwwNgoRgABTwIyjeGo_WoZeSD_E8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990" y="2477178"/>
            <a:ext cx="1095998" cy="59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3" name="Picture 39" descr="https://lh5.googleusercontent.com/XBYjS5uX8iKBrsTBlJ2fe2HiXBM3H_EVBN47ZuHwv5wpte1gM5nBItQJgyGEgIW7COEt9P-AYa2dBYxWWXw5P_IjpYKrLUi-iXaHm9DljplmCHCJ5wBMWcMm0GspEMSPBgGA253hIZ4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192" y="569318"/>
            <a:ext cx="1648382" cy="359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0424" y="3671592"/>
            <a:ext cx="1111464" cy="952092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491" y="79571"/>
            <a:ext cx="2034339" cy="420898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682" y="2730564"/>
            <a:ext cx="1687931" cy="1167867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0807" y="2680012"/>
            <a:ext cx="847797" cy="761945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076" y="5363538"/>
            <a:ext cx="1551240" cy="68632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4912951" y="791204"/>
            <a:ext cx="2010484" cy="766373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77" y="3511910"/>
            <a:ext cx="1488578" cy="641711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36"/>
          <a:srcRect l="3761" t="25259" r="14775" b="35852"/>
          <a:stretch/>
        </p:blipFill>
        <p:spPr>
          <a:xfrm>
            <a:off x="2873049" y="3572581"/>
            <a:ext cx="1552839" cy="555966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37"/>
          <a:srcRect l="16477" t="26806" r="17918" b="30039"/>
          <a:stretch/>
        </p:blipFill>
        <p:spPr>
          <a:xfrm>
            <a:off x="4658600" y="3647240"/>
            <a:ext cx="1970499" cy="678022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 rotWithShape="1">
          <a:blip r:embed="rId38"/>
          <a:srcRect t="31616" b="29369"/>
          <a:stretch/>
        </p:blipFill>
        <p:spPr>
          <a:xfrm>
            <a:off x="4003785" y="4254981"/>
            <a:ext cx="2020410" cy="788263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6820638" y="3475519"/>
            <a:ext cx="1014679" cy="1014679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6380919" y="4727865"/>
            <a:ext cx="1252926" cy="379010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6686" y="5725298"/>
            <a:ext cx="2097058" cy="491498"/>
          </a:xfrm>
          <a:prstGeom prst="rect">
            <a:avLst/>
          </a:prstGeom>
        </p:spPr>
      </p:pic>
      <p:pic>
        <p:nvPicPr>
          <p:cNvPr id="48" name="Imagem 47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694" y="6445939"/>
            <a:ext cx="1423154" cy="41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9243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423" y="6329919"/>
            <a:ext cx="1423154" cy="417989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CE282AF1-4BBE-4172-8F98-809E027476FD}"/>
              </a:ext>
            </a:extLst>
          </p:cNvPr>
          <p:cNvSpPr txBox="1"/>
          <p:nvPr/>
        </p:nvSpPr>
        <p:spPr>
          <a:xfrm>
            <a:off x="4186906" y="2053542"/>
            <a:ext cx="5095875" cy="11079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b="1" dirty="0">
                <a:solidFill>
                  <a:srgbClr val="44546A">
                    <a:lumMod val="50000"/>
                  </a:srgbClr>
                </a:solidFill>
                <a:latin typeface="Palatino Linotype" panose="02040502050505030304" pitchFamily="18" charset="0"/>
                <a:ea typeface="+mn-ea"/>
              </a:rPr>
              <a:t>CONVITES de </a:t>
            </a:r>
            <a:r>
              <a:rPr lang="pt-BR" sz="2400" b="1" dirty="0">
                <a:solidFill>
                  <a:srgbClr val="FFC000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</a:rPr>
              <a:t>UNIVERSIDADES E INSTITUIÇÕES DE PESQUISA </a:t>
            </a:r>
            <a:r>
              <a:rPr lang="pt-BR" b="1" dirty="0">
                <a:solidFill>
                  <a:srgbClr val="44546A">
                    <a:lumMod val="50000"/>
                  </a:srgbClr>
                </a:solidFill>
                <a:latin typeface="Palatino Linotype" panose="02040502050505030304" pitchFamily="18" charset="0"/>
                <a:ea typeface="+mn-ea"/>
              </a:rPr>
              <a:t>para EVENTOS e PROJETOS DE INOVAÇÃO</a:t>
            </a:r>
            <a:endParaRPr lang="pt-BR" b="1" dirty="0">
              <a:solidFill>
                <a:srgbClr val="44546A">
                  <a:lumMod val="50000"/>
                </a:srgbClr>
              </a:solidFill>
              <a:latin typeface="Palatino Linotype" panose="02040502050505030304" pitchFamily="18" charset="0"/>
              <a:ea typeface="+mn-ea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E282AF1-4BBE-4172-8F98-809E027476FD}"/>
              </a:ext>
            </a:extLst>
          </p:cNvPr>
          <p:cNvSpPr txBox="1"/>
          <p:nvPr/>
        </p:nvSpPr>
        <p:spPr>
          <a:xfrm>
            <a:off x="3640981" y="421353"/>
            <a:ext cx="5876925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pt-BR" b="1" dirty="0">
              <a:solidFill>
                <a:srgbClr val="44546A">
                  <a:lumMod val="50000"/>
                </a:srgbClr>
              </a:solidFill>
              <a:latin typeface="Palatino Linotype" panose="02040502050505030304" pitchFamily="18" charset="0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b="1" dirty="0">
                <a:solidFill>
                  <a:srgbClr val="44546A">
                    <a:lumMod val="50000"/>
                  </a:srgbClr>
                </a:solidFill>
                <a:latin typeface="Palatino Linotype" panose="02040502050505030304" pitchFamily="18" charset="0"/>
                <a:ea typeface="+mn-ea"/>
              </a:rPr>
              <a:t>MUITO TRABALHO VOLUNTÁRIO, mas que </a:t>
            </a:r>
            <a:r>
              <a:rPr lang="pt-BR" sz="2400" b="1" dirty="0">
                <a:solidFill>
                  <a:srgbClr val="FFC000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</a:rPr>
              <a:t>GEROU ÓTIMOS RESULTADOS</a:t>
            </a:r>
            <a:r>
              <a:rPr lang="pt-BR" b="1" dirty="0">
                <a:solidFill>
                  <a:srgbClr val="44546A">
                    <a:lumMod val="50000"/>
                  </a:srgbClr>
                </a:solidFill>
                <a:latin typeface="Palatino Linotype" panose="02040502050505030304" pitchFamily="18" charset="0"/>
                <a:ea typeface="+mn-ea"/>
              </a:rPr>
              <a:t> em </a:t>
            </a:r>
            <a:r>
              <a:rPr lang="pt-BR" sz="2400" b="1" dirty="0">
                <a:solidFill>
                  <a:srgbClr val="FFC000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</a:rPr>
              <a:t>POUCO TEMPO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CE282AF1-4BBE-4172-8F98-809E027476FD}"/>
              </a:ext>
            </a:extLst>
          </p:cNvPr>
          <p:cNvSpPr txBox="1"/>
          <p:nvPr/>
        </p:nvSpPr>
        <p:spPr>
          <a:xfrm>
            <a:off x="4541379" y="3554978"/>
            <a:ext cx="4581525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b="1" dirty="0">
                <a:solidFill>
                  <a:srgbClr val="44546A">
                    <a:lumMod val="50000"/>
                  </a:srgbClr>
                </a:solidFill>
                <a:latin typeface="Palatino Linotype" panose="02040502050505030304" pitchFamily="18" charset="0"/>
                <a:ea typeface="+mn-ea"/>
              </a:rPr>
              <a:t>INTERAÇÃO com </a:t>
            </a:r>
            <a:r>
              <a:rPr lang="pt-BR" sz="2400" b="1" dirty="0">
                <a:solidFill>
                  <a:srgbClr val="FFC000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</a:rPr>
              <a:t>FEIRAS DO AGRONEGÓCIO </a:t>
            </a:r>
            <a:r>
              <a:rPr lang="pt-BR" b="1" dirty="0">
                <a:solidFill>
                  <a:srgbClr val="44546A">
                    <a:lumMod val="50000"/>
                  </a:srgbClr>
                </a:solidFill>
                <a:latin typeface="Palatino Linotype" panose="02040502050505030304" pitchFamily="18" charset="0"/>
                <a:ea typeface="+mn-ea"/>
              </a:rPr>
              <a:t>e outros</a:t>
            </a:r>
            <a:r>
              <a:rPr lang="pt-BR" sz="2400" b="1" dirty="0">
                <a:solidFill>
                  <a:srgbClr val="FFC000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</a:rPr>
              <a:t> EVENTOS DO SETOR</a:t>
            </a:r>
            <a:endParaRPr lang="pt-BR" sz="2400" b="1" dirty="0">
              <a:solidFill>
                <a:srgbClr val="FFC000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anose="02040502050505030304" pitchFamily="18" charset="0"/>
              <a:ea typeface="+mn-ea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CE282AF1-4BBE-4172-8F98-809E027476FD}"/>
              </a:ext>
            </a:extLst>
          </p:cNvPr>
          <p:cNvSpPr txBox="1"/>
          <p:nvPr/>
        </p:nvSpPr>
        <p:spPr>
          <a:xfrm>
            <a:off x="3951956" y="5067061"/>
            <a:ext cx="4581525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2400" b="1" dirty="0">
                <a:solidFill>
                  <a:srgbClr val="70AD4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</a:rPr>
              <a:t>CONEXÃO COM OUTROS ECOSSISTEMAS</a:t>
            </a:r>
          </a:p>
        </p:txBody>
      </p:sp>
      <p:pic>
        <p:nvPicPr>
          <p:cNvPr id="1028" name="Picture 4" descr="esultado de imagem para colheita de algodã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76"/>
          <a:stretch/>
        </p:blipFill>
        <p:spPr bwMode="auto">
          <a:xfrm>
            <a:off x="381000" y="0"/>
            <a:ext cx="2806700" cy="689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909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83" y="4478339"/>
            <a:ext cx="3619500" cy="2214613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3790109" cy="2205356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8259" y="168830"/>
            <a:ext cx="3863441" cy="2267891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506" y="0"/>
            <a:ext cx="2852800" cy="2205356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900" y="4737674"/>
            <a:ext cx="3746500" cy="2120327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4290847"/>
            <a:ext cx="4216400" cy="2402104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7" b="6102"/>
          <a:stretch/>
        </p:blipFill>
        <p:spPr>
          <a:xfrm>
            <a:off x="1336927" y="1857233"/>
            <a:ext cx="4617257" cy="2997200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400" y="3220006"/>
            <a:ext cx="1423154" cy="41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16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26" r="1" b="16892"/>
          <a:stretch/>
        </p:blipFill>
        <p:spPr>
          <a:xfrm>
            <a:off x="3751078" y="244"/>
            <a:ext cx="5773923" cy="3346705"/>
          </a:xfrm>
          <a:custGeom>
            <a:avLst/>
            <a:gdLst>
              <a:gd name="connsiteX0" fmla="*/ 1549963 w 7698564"/>
              <a:gd name="connsiteY0" fmla="*/ 0 h 3346705"/>
              <a:gd name="connsiteX1" fmla="*/ 1555540 w 7698564"/>
              <a:gd name="connsiteY1" fmla="*/ 0 h 3346705"/>
              <a:gd name="connsiteX2" fmla="*/ 2621768 w 7698564"/>
              <a:gd name="connsiteY2" fmla="*/ 0 h 3346705"/>
              <a:gd name="connsiteX3" fmla="*/ 6451640 w 7698564"/>
              <a:gd name="connsiteY3" fmla="*/ 0 h 3346705"/>
              <a:gd name="connsiteX4" fmla="*/ 6451640 w 7698564"/>
              <a:gd name="connsiteY4" fmla="*/ 479 h 3346705"/>
              <a:gd name="connsiteX5" fmla="*/ 7698564 w 7698564"/>
              <a:gd name="connsiteY5" fmla="*/ 479 h 3346705"/>
              <a:gd name="connsiteX6" fmla="*/ 7698564 w 7698564"/>
              <a:gd name="connsiteY6" fmla="*/ 3346705 h 3346705"/>
              <a:gd name="connsiteX7" fmla="*/ 0 w 7698564"/>
              <a:gd name="connsiteY7" fmla="*/ 3346705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98564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6451640" y="0"/>
                </a:lnTo>
                <a:lnTo>
                  <a:pt x="6451640" y="479"/>
                </a:lnTo>
                <a:lnTo>
                  <a:pt x="7698564" y="479"/>
                </a:lnTo>
                <a:lnTo>
                  <a:pt x="7698564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4" b="3"/>
          <a:stretch/>
        </p:blipFill>
        <p:spPr>
          <a:xfrm>
            <a:off x="381021" y="11"/>
            <a:ext cx="4394827" cy="3346695"/>
          </a:xfrm>
          <a:custGeom>
            <a:avLst/>
            <a:gdLst>
              <a:gd name="connsiteX0" fmla="*/ 0 w 5859797"/>
              <a:gd name="connsiteY0" fmla="*/ 0 h 3346705"/>
              <a:gd name="connsiteX1" fmla="*/ 5859797 w 5859797"/>
              <a:gd name="connsiteY1" fmla="*/ 0 h 3346705"/>
              <a:gd name="connsiteX2" fmla="*/ 4309834 w 5859797"/>
              <a:gd name="connsiteY2" fmla="*/ 3346705 h 3346705"/>
              <a:gd name="connsiteX3" fmla="*/ 4304257 w 5859797"/>
              <a:gd name="connsiteY3" fmla="*/ 3346705 h 3346705"/>
              <a:gd name="connsiteX4" fmla="*/ 3238029 w 5859797"/>
              <a:gd name="connsiteY4" fmla="*/ 3346705 h 3346705"/>
              <a:gd name="connsiteX5" fmla="*/ 0 w 5859797"/>
              <a:gd name="connsiteY5" fmla="*/ 3346705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9797" h="3346705">
                <a:moveTo>
                  <a:pt x="0" y="0"/>
                </a:moveTo>
                <a:lnTo>
                  <a:pt x="5859797" y="0"/>
                </a:lnTo>
                <a:lnTo>
                  <a:pt x="4309834" y="3346705"/>
                </a:lnTo>
                <a:lnTo>
                  <a:pt x="4304257" y="3346705"/>
                </a:lnTo>
                <a:lnTo>
                  <a:pt x="3238029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4" b="3"/>
          <a:stretch/>
        </p:blipFill>
        <p:spPr>
          <a:xfrm>
            <a:off x="5143566" y="3511296"/>
            <a:ext cx="4381434" cy="3346705"/>
          </a:xfrm>
          <a:custGeom>
            <a:avLst/>
            <a:gdLst>
              <a:gd name="connsiteX0" fmla="*/ 1549963 w 5841911"/>
              <a:gd name="connsiteY0" fmla="*/ 0 h 3346705"/>
              <a:gd name="connsiteX1" fmla="*/ 1555540 w 5841911"/>
              <a:gd name="connsiteY1" fmla="*/ 0 h 3346705"/>
              <a:gd name="connsiteX2" fmla="*/ 2621768 w 5841911"/>
              <a:gd name="connsiteY2" fmla="*/ 0 h 3346705"/>
              <a:gd name="connsiteX3" fmla="*/ 5841911 w 5841911"/>
              <a:gd name="connsiteY3" fmla="*/ 0 h 3346705"/>
              <a:gd name="connsiteX4" fmla="*/ 5841911 w 5841911"/>
              <a:gd name="connsiteY4" fmla="*/ 3346705 h 3346705"/>
              <a:gd name="connsiteX5" fmla="*/ 0 w 5841911"/>
              <a:gd name="connsiteY5" fmla="*/ 3346705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41911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5841911" y="0"/>
                </a:lnTo>
                <a:lnTo>
                  <a:pt x="5841911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98" r="-2" b="21338"/>
          <a:stretch/>
        </p:blipFill>
        <p:spPr>
          <a:xfrm>
            <a:off x="381021" y="3511296"/>
            <a:ext cx="5773903" cy="3346705"/>
          </a:xfrm>
          <a:custGeom>
            <a:avLst/>
            <a:gdLst>
              <a:gd name="connsiteX0" fmla="*/ 0 w 7698564"/>
              <a:gd name="connsiteY0" fmla="*/ 0 h 3346705"/>
              <a:gd name="connsiteX1" fmla="*/ 7698564 w 7698564"/>
              <a:gd name="connsiteY1" fmla="*/ 0 h 3346705"/>
              <a:gd name="connsiteX2" fmla="*/ 6148601 w 7698564"/>
              <a:gd name="connsiteY2" fmla="*/ 3346705 h 3346705"/>
              <a:gd name="connsiteX3" fmla="*/ 6143024 w 7698564"/>
              <a:gd name="connsiteY3" fmla="*/ 3346705 h 3346705"/>
              <a:gd name="connsiteX4" fmla="*/ 5076796 w 7698564"/>
              <a:gd name="connsiteY4" fmla="*/ 3346705 h 3346705"/>
              <a:gd name="connsiteX5" fmla="*/ 1246924 w 7698564"/>
              <a:gd name="connsiteY5" fmla="*/ 3346705 h 3346705"/>
              <a:gd name="connsiteX6" fmla="*/ 1246924 w 7698564"/>
              <a:gd name="connsiteY6" fmla="*/ 3346226 h 3346705"/>
              <a:gd name="connsiteX7" fmla="*/ 0 w 7698564"/>
              <a:gd name="connsiteY7" fmla="*/ 3346226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98564" h="3346705">
                <a:moveTo>
                  <a:pt x="0" y="0"/>
                </a:moveTo>
                <a:lnTo>
                  <a:pt x="7698564" y="0"/>
                </a:lnTo>
                <a:lnTo>
                  <a:pt x="6148601" y="3346705"/>
                </a:lnTo>
                <a:lnTo>
                  <a:pt x="6143024" y="3346705"/>
                </a:lnTo>
                <a:lnTo>
                  <a:pt x="5076796" y="3346705"/>
                </a:lnTo>
                <a:lnTo>
                  <a:pt x="1246924" y="3346705"/>
                </a:lnTo>
                <a:lnTo>
                  <a:pt x="1246924" y="3346226"/>
                </a:lnTo>
                <a:lnTo>
                  <a:pt x="0" y="3346226"/>
                </a:lnTo>
                <a:close/>
              </a:path>
            </a:pathLst>
          </a:cu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423" y="6444219"/>
            <a:ext cx="1423154" cy="41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91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56566"/>
          <a:stretch/>
        </p:blipFill>
        <p:spPr>
          <a:xfrm>
            <a:off x="5130800" y="1386254"/>
            <a:ext cx="4200213" cy="3429000"/>
          </a:xfrm>
          <a:prstGeom prst="rect">
            <a:avLst/>
          </a:prstGeom>
        </p:spPr>
      </p:pic>
      <p:grpSp>
        <p:nvGrpSpPr>
          <p:cNvPr id="19" name="Grupo 18"/>
          <p:cNvGrpSpPr/>
          <p:nvPr/>
        </p:nvGrpSpPr>
        <p:grpSpPr>
          <a:xfrm>
            <a:off x="602661" y="647700"/>
            <a:ext cx="4352758" cy="5250178"/>
            <a:chOff x="221661" y="647700"/>
            <a:chExt cx="4352758" cy="5250178"/>
          </a:xfrm>
        </p:grpSpPr>
        <p:pic>
          <p:nvPicPr>
            <p:cNvPr id="9" name="Imagem 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704"/>
            <a:stretch/>
          </p:blipFill>
          <p:spPr>
            <a:xfrm>
              <a:off x="221663" y="1616808"/>
              <a:ext cx="4350337" cy="2967892"/>
            </a:xfrm>
            <a:prstGeom prst="rect">
              <a:avLst/>
            </a:prstGeom>
          </p:spPr>
        </p:pic>
        <p:pic>
          <p:nvPicPr>
            <p:cNvPr id="11" name="Imagem 10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8148"/>
            <a:stretch/>
          </p:blipFill>
          <p:spPr>
            <a:xfrm>
              <a:off x="221663" y="647700"/>
              <a:ext cx="4350337" cy="969108"/>
            </a:xfrm>
            <a:prstGeom prst="rect">
              <a:avLst/>
            </a:prstGeom>
          </p:spPr>
        </p:pic>
        <p:pic>
          <p:nvPicPr>
            <p:cNvPr id="17" name="Imagem 1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94159" r="49045"/>
            <a:stretch/>
          </p:blipFill>
          <p:spPr>
            <a:xfrm>
              <a:off x="221661" y="4960622"/>
              <a:ext cx="4350339" cy="937256"/>
            </a:xfrm>
            <a:prstGeom prst="rect">
              <a:avLst/>
            </a:prstGeom>
          </p:spPr>
        </p:pic>
        <p:pic>
          <p:nvPicPr>
            <p:cNvPr id="18" name="Imagem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19" t="94680" b="-24"/>
            <a:stretch/>
          </p:blipFill>
          <p:spPr>
            <a:xfrm>
              <a:off x="221662" y="4127500"/>
              <a:ext cx="4352757" cy="850900"/>
            </a:xfrm>
            <a:prstGeom prst="rect">
              <a:avLst/>
            </a:prstGeom>
          </p:spPr>
        </p:pic>
      </p:grpSp>
      <p:pic>
        <p:nvPicPr>
          <p:cNvPr id="20" name="Imagem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423" y="6329919"/>
            <a:ext cx="1423154" cy="41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450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Área Disponível</a:t>
            </a:r>
            <a:endParaRPr lang="pt-BR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0" t="31029" r="27493" b="8177"/>
          <a:stretch/>
        </p:blipFill>
        <p:spPr>
          <a:xfrm>
            <a:off x="1136576" y="1444124"/>
            <a:ext cx="7920880" cy="5044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87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116" y="317500"/>
            <a:ext cx="4401768" cy="6223000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846" y="6440012"/>
            <a:ext cx="1423154" cy="41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07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1" y="878326"/>
            <a:ext cx="9152656" cy="2190511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3742073" y="5396335"/>
            <a:ext cx="23551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pt-BR" dirty="0" err="1">
                <a:solidFill>
                  <a:srgbClr val="0070C0"/>
                </a:solidFill>
                <a:latin typeface="Palatino Linotype" panose="02040502050505030304" pitchFamily="18" charset="0"/>
                <a:ea typeface="+mn-ea"/>
              </a:rPr>
              <a:t>agtechrp@gmail.com</a:t>
            </a:r>
            <a:endParaRPr lang="pt-BR" dirty="0">
              <a:solidFill>
                <a:srgbClr val="0070C0"/>
              </a:solidFill>
              <a:latin typeface="Palatino Linotype" panose="02040502050505030304" pitchFamily="18" charset="0"/>
              <a:ea typeface="+mn-ea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0084" y="4608905"/>
            <a:ext cx="649502" cy="636188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4365670" y="4753874"/>
            <a:ext cx="13162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pt-BR" dirty="0" err="1">
                <a:solidFill>
                  <a:prstClr val="black"/>
                </a:solidFill>
                <a:latin typeface="Palatino Linotype" panose="02040502050505030304" pitchFamily="18" charset="0"/>
                <a:ea typeface="+mn-ea"/>
              </a:rPr>
              <a:t>AgTech</a:t>
            </a:r>
            <a:r>
              <a:rPr lang="pt-BR" dirty="0">
                <a:solidFill>
                  <a:prstClr val="black"/>
                </a:solidFill>
                <a:latin typeface="Palatino Linotype" panose="02040502050505030304" pitchFamily="18" charset="0"/>
                <a:ea typeface="+mn-ea"/>
              </a:rPr>
              <a:t> RP</a:t>
            </a:r>
            <a:endParaRPr lang="pt-BR" dirty="0">
              <a:solidFill>
                <a:srgbClr val="C00000"/>
              </a:solidFill>
              <a:latin typeface="Palatino Linotype" panose="02040502050505030304" pitchFamily="18" charset="0"/>
              <a:ea typeface="+mn-ea"/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3670085" y="6015070"/>
            <a:ext cx="27815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pt-BR" dirty="0">
                <a:solidFill>
                  <a:prstClr val="black"/>
                </a:solidFill>
                <a:latin typeface="Palatino Linotype" panose="02040502050505030304" pitchFamily="18" charset="0"/>
                <a:ea typeface="+mn-ea"/>
              </a:rPr>
              <a:t> </a:t>
            </a:r>
            <a:r>
              <a:rPr lang="pt-BR" dirty="0">
                <a:solidFill>
                  <a:prstClr val="black"/>
                </a:solidFill>
                <a:latin typeface="Palatino Linotype" panose="02040502050505030304" pitchFamily="18" charset="0"/>
                <a:ea typeface="+mn-ea"/>
              </a:rPr>
              <a:t>          </a:t>
            </a:r>
            <a:r>
              <a:rPr lang="pt-BR" dirty="0">
                <a:solidFill>
                  <a:srgbClr val="0070C0"/>
                </a:solidFill>
                <a:latin typeface="Palatino Linotype" panose="02040502050505030304" pitchFamily="18" charset="0"/>
                <a:ea typeface="+mn-ea"/>
              </a:rPr>
              <a:t>+55 </a:t>
            </a:r>
            <a:r>
              <a:rPr lang="pt-BR" dirty="0">
                <a:solidFill>
                  <a:srgbClr val="0070C0"/>
                </a:solidFill>
                <a:latin typeface="Palatino Linotype" panose="02040502050505030304" pitchFamily="18" charset="0"/>
                <a:ea typeface="+mn-ea"/>
              </a:rPr>
              <a:t>(16) 98193-6099</a:t>
            </a:r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527" y="3513543"/>
            <a:ext cx="2764227" cy="811870"/>
          </a:xfrm>
          <a:prstGeom prst="rect">
            <a:avLst/>
          </a:prstGeom>
        </p:spPr>
      </p:pic>
      <p:pic>
        <p:nvPicPr>
          <p:cNvPr id="10242" name="Picture 2" descr="esultado de imagem para simbolo do whatsapp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7526" y="5953309"/>
            <a:ext cx="914618" cy="769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ubtítulo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63478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428" y="627831"/>
            <a:ext cx="4091143" cy="5398750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3296816" y="332656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/>
              <a:t>Obrigado !</a:t>
            </a:r>
            <a:endParaRPr lang="pt-BR" sz="2800" b="1" dirty="0"/>
          </a:p>
        </p:txBody>
      </p:sp>
      <p:sp>
        <p:nvSpPr>
          <p:cNvPr id="4" name="CaixaDeTexto 3"/>
          <p:cNvSpPr txBox="1"/>
          <p:nvPr/>
        </p:nvSpPr>
        <p:spPr>
          <a:xfrm>
            <a:off x="1964667" y="5966261"/>
            <a:ext cx="59766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/>
              <a:t>marcelo.pierossi@lidera.agr.br</a:t>
            </a:r>
          </a:p>
          <a:p>
            <a:pPr algn="ctr"/>
            <a:r>
              <a:rPr lang="pt-BR" sz="2800" b="1" dirty="0" smtClean="0"/>
              <a:t>leonardo.barbierie@lidera.agr.br</a:t>
            </a:r>
            <a:endParaRPr lang="pt-BR" sz="2800" b="1" dirty="0"/>
          </a:p>
        </p:txBody>
      </p:sp>
    </p:spTree>
    <p:extLst>
      <p:ext uri="{BB962C8B-B14F-4D97-AF65-F5344CB8AC3E}">
        <p14:creationId xmlns:p14="http://schemas.microsoft.com/office/powerpoint/2010/main" val="174640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Situação Atual</a:t>
            </a:r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3" t="28414" r="17289" b="10875"/>
          <a:stretch/>
        </p:blipFill>
        <p:spPr>
          <a:xfrm>
            <a:off x="596585" y="1916832"/>
            <a:ext cx="8781773" cy="403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06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966" y="0"/>
            <a:ext cx="9906000" cy="6858000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tx1"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/>
          <p:cNvSpPr txBox="1"/>
          <p:nvPr/>
        </p:nvSpPr>
        <p:spPr>
          <a:xfrm>
            <a:off x="1581662" y="3044279"/>
            <a:ext cx="6696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000" dirty="0" smtClean="0">
                <a:solidFill>
                  <a:schemeClr val="bg1"/>
                </a:solidFill>
              </a:rPr>
              <a:t>AGTECHS</a:t>
            </a:r>
            <a:endParaRPr lang="pt-BR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91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Definições </a:t>
            </a:r>
            <a:r>
              <a:rPr lang="pt-BR" dirty="0" err="1" smtClean="0"/>
              <a:t>AgTech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95171" y="1404609"/>
            <a:ext cx="8915658" cy="5069531"/>
          </a:xfrm>
        </p:spPr>
        <p:txBody>
          <a:bodyPr>
            <a:normAutofit/>
          </a:bodyPr>
          <a:lstStyle/>
          <a:p>
            <a:pPr algn="just"/>
            <a:r>
              <a:rPr lang="pt-BR" dirty="0" err="1" smtClean="0"/>
              <a:t>AgTech</a:t>
            </a:r>
            <a:r>
              <a:rPr lang="pt-BR" dirty="0" smtClean="0"/>
              <a:t> </a:t>
            </a:r>
            <a:r>
              <a:rPr lang="pt-BR" dirty="0"/>
              <a:t>representa a aplicação da tecnologia - especialmente a tecnologia de software e hardware - no campo </a:t>
            </a:r>
            <a:r>
              <a:rPr lang="pt-BR" dirty="0" smtClean="0"/>
              <a:t>da </a:t>
            </a:r>
            <a:r>
              <a:rPr lang="pt-BR" dirty="0"/>
              <a:t>agricultura. A </a:t>
            </a:r>
            <a:r>
              <a:rPr lang="pt-BR" dirty="0" err="1"/>
              <a:t>AgTech</a:t>
            </a:r>
            <a:r>
              <a:rPr lang="pt-BR" dirty="0"/>
              <a:t> é uma indústria que abrange diversas soluções para quase todas as etapas do processo de produção de </a:t>
            </a:r>
            <a:r>
              <a:rPr lang="pt-BR" dirty="0" smtClean="0"/>
              <a:t>alimentos – </a:t>
            </a:r>
            <a:r>
              <a:rPr lang="pt-BR" b="1" i="1" dirty="0" smtClean="0"/>
              <a:t>Forbes</a:t>
            </a:r>
          </a:p>
          <a:p>
            <a:pPr algn="just"/>
            <a:endParaRPr lang="pt-BR" dirty="0" smtClean="0"/>
          </a:p>
          <a:p>
            <a:pPr algn="just"/>
            <a:r>
              <a:rPr lang="pt-BR" dirty="0" err="1" smtClean="0"/>
              <a:t>AgTech</a:t>
            </a:r>
            <a:r>
              <a:rPr lang="pt-BR" dirty="0" smtClean="0"/>
              <a:t> </a:t>
            </a:r>
            <a:r>
              <a:rPr lang="pt-BR" dirty="0"/>
              <a:t>é definida como a coleção de tecnologias digitais que fornecem à </a:t>
            </a:r>
            <a:r>
              <a:rPr lang="pt-BR" dirty="0" smtClean="0"/>
              <a:t>agricultura as </a:t>
            </a:r>
            <a:r>
              <a:rPr lang="pt-BR" dirty="0"/>
              <a:t>ferramentas, dados e conhecimentos para tomar </a:t>
            </a:r>
            <a:r>
              <a:rPr lang="pt-BR" dirty="0" smtClean="0"/>
              <a:t>decisões mais oportunas e com maiores informações na fazenda </a:t>
            </a:r>
            <a:r>
              <a:rPr lang="pt-BR" dirty="0"/>
              <a:t>e melhorar a produtividade e a sustentabilidade</a:t>
            </a:r>
            <a:r>
              <a:rPr lang="en-US" dirty="0" smtClean="0"/>
              <a:t>– </a:t>
            </a:r>
            <a:r>
              <a:rPr lang="en-US" b="1" i="1" dirty="0" smtClean="0"/>
              <a:t>KPMG Australia</a:t>
            </a:r>
            <a:endParaRPr lang="pt-BR" b="1" i="1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3040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17788</TotalTime>
  <Words>743</Words>
  <Application>Microsoft Office PowerPoint</Application>
  <PresentationFormat>Papel A4 (210 x 297 mm)</PresentationFormat>
  <Paragraphs>162</Paragraphs>
  <Slides>62</Slides>
  <Notes>9</Notes>
  <HiddenSlides>0</HiddenSlides>
  <MMClips>0</MMClips>
  <ScaleCrop>false</ScaleCrop>
  <HeadingPairs>
    <vt:vector size="6" baseType="variant">
      <vt:variant>
        <vt:lpstr>Fontes usadas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62</vt:i4>
      </vt:variant>
    </vt:vector>
  </HeadingPairs>
  <TitlesOfParts>
    <vt:vector size="73" baseType="lpstr">
      <vt:lpstr>Abadi MT Condensed Light</vt:lpstr>
      <vt:lpstr>Arial</vt:lpstr>
      <vt:lpstr>Calibri</vt:lpstr>
      <vt:lpstr>Calibri Light</vt:lpstr>
      <vt:lpstr>Geneva</vt:lpstr>
      <vt:lpstr>Lato Light</vt:lpstr>
      <vt:lpstr>Palatino Linotype</vt:lpstr>
      <vt:lpstr>Times New Roman</vt:lpstr>
      <vt:lpstr>ヒラギノ角ゴ Pro W3</vt:lpstr>
      <vt:lpstr>Personalizar design</vt:lpstr>
      <vt:lpstr>1_Tema do Office</vt:lpstr>
      <vt:lpstr>AgTechs e as Engenharias</vt:lpstr>
      <vt:lpstr>Agenda</vt:lpstr>
      <vt:lpstr>Apresentação do PowerPoint</vt:lpstr>
      <vt:lpstr>Apresentação do PowerPoint</vt:lpstr>
      <vt:lpstr>Agronegócio Brasileiro</vt:lpstr>
      <vt:lpstr>Área Disponível</vt:lpstr>
      <vt:lpstr>Situação Atual</vt:lpstr>
      <vt:lpstr>Apresentação do PowerPoint</vt:lpstr>
      <vt:lpstr>Definições AgTech</vt:lpstr>
      <vt:lpstr>Apresentação do PowerPoint</vt:lpstr>
      <vt:lpstr>Áreas da AgTech</vt:lpstr>
      <vt:lpstr>Impactos da Agtech</vt:lpstr>
      <vt:lpstr>Investimentos em US$ Bilhões</vt:lpstr>
      <vt:lpstr>Quem se interessa por AgTech?</vt:lpstr>
      <vt:lpstr>Apresentação do PowerPoint</vt:lpstr>
      <vt:lpstr>Apresentação do PowerPoint</vt:lpstr>
      <vt:lpstr>Apresentação do PowerPoint</vt:lpstr>
      <vt:lpstr>Investimentos AgTech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Antes da Fazenda</vt:lpstr>
      <vt:lpstr>Apresentação do PowerPoint</vt:lpstr>
      <vt:lpstr>Apresentação do PowerPoint</vt:lpstr>
      <vt:lpstr>Dentro da Fazenda</vt:lpstr>
      <vt:lpstr>Apresentação do PowerPoint</vt:lpstr>
      <vt:lpstr>Apresentação do PowerPoint</vt:lpstr>
      <vt:lpstr>Depois da Fazenda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STARTUPS E SUAS EQUIPES</vt:lpstr>
      <vt:lpstr>Nosso futuro</vt:lpstr>
      <vt:lpstr>Nossa Missão</vt:lpstr>
      <vt:lpstr>Nosso objetivo como pais???</vt:lpstr>
      <vt:lpstr>Como começar???</vt:lpstr>
      <vt:lpstr>Apresentação do PowerPoint</vt:lpstr>
      <vt:lpstr>Apresentação do PowerPoint</vt:lpstr>
      <vt:lpstr>Mortalidade das Startups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PC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PC</dc:creator>
  <cp:lastModifiedBy>GUSTAVO LEUTWILER FERNANDEZ</cp:lastModifiedBy>
  <cp:revision>797</cp:revision>
  <cp:lastPrinted>2013-07-05T14:15:02Z</cp:lastPrinted>
  <dcterms:created xsi:type="dcterms:W3CDTF">2012-06-21T03:54:02Z</dcterms:created>
  <dcterms:modified xsi:type="dcterms:W3CDTF">2019-10-05T14:33:31Z</dcterms:modified>
</cp:coreProperties>
</file>