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tiff" ContentType="image/tiff"/>
  <Default Extension="rels" ContentType="application/vnd.openxmlformats-package.relationships+xml"/>
  <Default Extension="gif" ContentType="image/gi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2"/>
  </p:notesMasterIdLst>
  <p:sldIdLst>
    <p:sldId id="258" r:id="rId2"/>
    <p:sldId id="278" r:id="rId3"/>
    <p:sldId id="277" r:id="rId4"/>
    <p:sldId id="276" r:id="rId5"/>
    <p:sldId id="261" r:id="rId6"/>
    <p:sldId id="260" r:id="rId7"/>
    <p:sldId id="267" r:id="rId8"/>
    <p:sldId id="262" r:id="rId9"/>
    <p:sldId id="279" r:id="rId10"/>
    <p:sldId id="274" r:id="rId11"/>
    <p:sldId id="263" r:id="rId12"/>
    <p:sldId id="265" r:id="rId13"/>
    <p:sldId id="264" r:id="rId14"/>
    <p:sldId id="266" r:id="rId15"/>
    <p:sldId id="269" r:id="rId16"/>
    <p:sldId id="270" r:id="rId17"/>
    <p:sldId id="268" r:id="rId18"/>
    <p:sldId id="271" r:id="rId19"/>
    <p:sldId id="272" r:id="rId20"/>
    <p:sldId id="275" r:id="rId21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7"/>
    <p:restoredTop sz="94654"/>
  </p:normalViewPr>
  <p:slideViewPr>
    <p:cSldViewPr snapToGrid="0" snapToObjects="1" showGuides="1">
      <p:cViewPr>
        <p:scale>
          <a:sx n="100" d="100"/>
          <a:sy n="100" d="100"/>
        </p:scale>
        <p:origin x="1736" y="1032"/>
      </p:cViewPr>
      <p:guideLst>
        <p:guide orient="horz" pos="218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7BFA32-3F11-0147-AE64-56CD045FE035}" type="datetimeFigureOut">
              <a:rPr lang="pt-BR" smtClean="0"/>
              <a:t>04/10/19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A63B25-C767-B846-8B92-0A5B66666B7A}" type="slidenum">
              <a:rPr lang="pt-BR" smtClean="0"/>
              <a:t>‹n.º›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37944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F1C23-B99B-B74B-9AB4-111512391766}" type="datetimeFigureOut">
              <a:rPr lang="pt-BR" smtClean="0"/>
              <a:t>04/10/19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D5D52-2AC6-1945-BCAA-0D59A8D85DAE}" type="slidenum">
              <a:rPr lang="pt-BR" smtClean="0"/>
              <a:t>‹n.º›</a:t>
            </a:fld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F1C23-B99B-B74B-9AB4-111512391766}" type="datetimeFigureOut">
              <a:rPr lang="pt-BR" smtClean="0"/>
              <a:t>04/10/19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D5D52-2AC6-1945-BCAA-0D59A8D85DAE}" type="slidenum">
              <a:rPr lang="pt-BR" smtClean="0"/>
              <a:t>‹n.º›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F1C23-B99B-B74B-9AB4-111512391766}" type="datetimeFigureOut">
              <a:rPr lang="pt-BR" smtClean="0"/>
              <a:t>04/10/19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D5D52-2AC6-1945-BCAA-0D59A8D85DAE}" type="slidenum">
              <a:rPr lang="pt-BR" smtClean="0"/>
              <a:t>‹n.º›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F1C23-B99B-B74B-9AB4-111512391766}" type="datetimeFigureOut">
              <a:rPr lang="pt-BR" smtClean="0"/>
              <a:t>04/10/19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D5D52-2AC6-1945-BCAA-0D59A8D85DAE}" type="slidenum">
              <a:rPr lang="pt-BR" smtClean="0"/>
              <a:t>‹n.º›</a:t>
            </a:fld>
            <a:endParaRPr lang="pt-BR" dirty="0"/>
          </a:p>
        </p:txBody>
      </p:sp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0423" y="6329918"/>
            <a:ext cx="1423154" cy="4179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F1C23-B99B-B74B-9AB4-111512391766}" type="datetimeFigureOut">
              <a:rPr lang="pt-BR" smtClean="0"/>
              <a:t>04/10/19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D5D52-2AC6-1945-BCAA-0D59A8D85DAE}" type="slidenum">
              <a:rPr lang="pt-BR" smtClean="0"/>
              <a:t>‹n.º›</a:t>
            </a:fld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F1C23-B99B-B74B-9AB4-111512391766}" type="datetimeFigureOut">
              <a:rPr lang="pt-BR" smtClean="0"/>
              <a:t>04/10/19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D5D52-2AC6-1945-BCAA-0D59A8D85DAE}" type="slidenum">
              <a:rPr lang="pt-BR" smtClean="0"/>
              <a:t>‹n.º›</a:t>
            </a:fld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F1C23-B99B-B74B-9AB4-111512391766}" type="datetimeFigureOut">
              <a:rPr lang="pt-BR" smtClean="0"/>
              <a:t>04/10/19</a:t>
            </a:fld>
            <a:endParaRPr lang="pt-B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D5D52-2AC6-1945-BCAA-0D59A8D85DAE}" type="slidenum">
              <a:rPr lang="pt-BR" smtClean="0"/>
              <a:t>‹n.º›</a:t>
            </a:fld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F1C23-B99B-B74B-9AB4-111512391766}" type="datetimeFigureOut">
              <a:rPr lang="pt-BR" smtClean="0"/>
              <a:t>04/10/19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D5D52-2AC6-1945-BCAA-0D59A8D85DAE}" type="slidenum">
              <a:rPr lang="pt-BR" smtClean="0"/>
              <a:t>‹n.º›</a:t>
            </a:fld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F1C23-B99B-B74B-9AB4-111512391766}" type="datetimeFigureOut">
              <a:rPr lang="pt-BR" smtClean="0"/>
              <a:t>04/10/19</a:t>
            </a:fld>
            <a:endParaRPr lang="pt-B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D5D52-2AC6-1945-BCAA-0D59A8D85DAE}" type="slidenum">
              <a:rPr lang="pt-BR" smtClean="0"/>
              <a:t>‹n.º›</a:t>
            </a:fld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F1C23-B99B-B74B-9AB4-111512391766}" type="datetimeFigureOut">
              <a:rPr lang="pt-BR" smtClean="0"/>
              <a:t>04/10/19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D5D52-2AC6-1945-BCAA-0D59A8D85DAE}" type="slidenum">
              <a:rPr lang="pt-BR" smtClean="0"/>
              <a:t>‹n.º›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dirty="0" smtClean="0"/>
              <a:t>Arraste a imagem para o espaço reservado ou clique no ícone para adicionar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F1C23-B99B-B74B-9AB4-111512391766}" type="datetimeFigureOut">
              <a:rPr lang="pt-BR" smtClean="0"/>
              <a:t>04/10/19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D5D52-2AC6-1945-BCAA-0D59A8D85DAE}" type="slidenum">
              <a:rPr lang="pt-BR" smtClean="0"/>
              <a:t>‹n.º›</a:t>
            </a:fld>
            <a:endParaRPr lang="pt-B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EF1C23-B99B-B74B-9AB4-111512391766}" type="datetimeFigureOut">
              <a:rPr lang="pt-BR" smtClean="0"/>
              <a:t>04/10/19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FD5D52-2AC6-1945-BCAA-0D59A8D85DAE}" type="slidenum">
              <a:rPr lang="pt-BR" smtClean="0"/>
              <a:t>‹n.º›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15791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Relationship Id="rId3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2.jpg"/><Relationship Id="rId12" Type="http://schemas.openxmlformats.org/officeDocument/2006/relationships/image" Target="../media/image43.jpg"/><Relationship Id="rId13" Type="http://schemas.openxmlformats.org/officeDocument/2006/relationships/image" Target="../media/image44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jpg"/><Relationship Id="rId3" Type="http://schemas.openxmlformats.org/officeDocument/2006/relationships/image" Target="../media/image35.jpg"/><Relationship Id="rId4" Type="http://schemas.openxmlformats.org/officeDocument/2006/relationships/image" Target="../media/image36.jpg"/><Relationship Id="rId5" Type="http://schemas.openxmlformats.org/officeDocument/2006/relationships/image" Target="../media/image37.jpg"/><Relationship Id="rId6" Type="http://schemas.openxmlformats.org/officeDocument/2006/relationships/image" Target="../media/image38.jpg"/><Relationship Id="rId7" Type="http://schemas.openxmlformats.org/officeDocument/2006/relationships/image" Target="../media/image39.jpg"/><Relationship Id="rId8" Type="http://schemas.openxmlformats.org/officeDocument/2006/relationships/image" Target="../media/image40.jpg"/><Relationship Id="rId9" Type="http://schemas.openxmlformats.org/officeDocument/2006/relationships/image" Target="../media/image41.jpg"/><Relationship Id="rId10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4" Type="http://schemas.openxmlformats.org/officeDocument/2006/relationships/image" Target="../media/image1.png"/><Relationship Id="rId5" Type="http://schemas.openxmlformats.org/officeDocument/2006/relationships/image" Target="../media/image48.jpeg"/><Relationship Id="rId6" Type="http://schemas.openxmlformats.org/officeDocument/2006/relationships/image" Target="../media/image49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4" Type="http://schemas.openxmlformats.org/officeDocument/2006/relationships/image" Target="../media/image52.jpeg"/><Relationship Id="rId5" Type="http://schemas.openxmlformats.org/officeDocument/2006/relationships/image" Target="../media/image53.jpeg"/><Relationship Id="rId6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20" Type="http://schemas.openxmlformats.org/officeDocument/2006/relationships/image" Target="../media/image72.png"/><Relationship Id="rId21" Type="http://schemas.openxmlformats.org/officeDocument/2006/relationships/image" Target="../media/image73.jpeg"/><Relationship Id="rId22" Type="http://schemas.openxmlformats.org/officeDocument/2006/relationships/image" Target="../media/image74.png"/><Relationship Id="rId23" Type="http://schemas.openxmlformats.org/officeDocument/2006/relationships/image" Target="../media/image75.jpeg"/><Relationship Id="rId24" Type="http://schemas.openxmlformats.org/officeDocument/2006/relationships/image" Target="../media/image76.png"/><Relationship Id="rId25" Type="http://schemas.openxmlformats.org/officeDocument/2006/relationships/image" Target="../media/image77.png"/><Relationship Id="rId26" Type="http://schemas.openxmlformats.org/officeDocument/2006/relationships/image" Target="../media/image78.jpeg"/><Relationship Id="rId27" Type="http://schemas.openxmlformats.org/officeDocument/2006/relationships/image" Target="../media/image79.png"/><Relationship Id="rId28" Type="http://schemas.openxmlformats.org/officeDocument/2006/relationships/image" Target="../media/image80.png"/><Relationship Id="rId29" Type="http://schemas.openxmlformats.org/officeDocument/2006/relationships/image" Target="../media/image8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Relationship Id="rId4" Type="http://schemas.openxmlformats.org/officeDocument/2006/relationships/image" Target="../media/image56.jpeg"/><Relationship Id="rId5" Type="http://schemas.openxmlformats.org/officeDocument/2006/relationships/image" Target="../media/image57.png"/><Relationship Id="rId30" Type="http://schemas.openxmlformats.org/officeDocument/2006/relationships/image" Target="../media/image82.png"/><Relationship Id="rId31" Type="http://schemas.openxmlformats.org/officeDocument/2006/relationships/image" Target="../media/image83.png"/><Relationship Id="rId32" Type="http://schemas.openxmlformats.org/officeDocument/2006/relationships/image" Target="../media/image84.png"/><Relationship Id="rId9" Type="http://schemas.openxmlformats.org/officeDocument/2006/relationships/image" Target="../media/image61.png"/><Relationship Id="rId6" Type="http://schemas.openxmlformats.org/officeDocument/2006/relationships/image" Target="../media/image58.jpeg"/><Relationship Id="rId7" Type="http://schemas.openxmlformats.org/officeDocument/2006/relationships/image" Target="../media/image59.jpeg"/><Relationship Id="rId8" Type="http://schemas.openxmlformats.org/officeDocument/2006/relationships/image" Target="../media/image60.png"/><Relationship Id="rId33" Type="http://schemas.openxmlformats.org/officeDocument/2006/relationships/image" Target="../media/image85.png"/><Relationship Id="rId34" Type="http://schemas.openxmlformats.org/officeDocument/2006/relationships/image" Target="../media/image86.png"/><Relationship Id="rId35" Type="http://schemas.openxmlformats.org/officeDocument/2006/relationships/image" Target="../media/image87.emf"/><Relationship Id="rId36" Type="http://schemas.openxmlformats.org/officeDocument/2006/relationships/image" Target="../media/image88.tiff"/><Relationship Id="rId10" Type="http://schemas.openxmlformats.org/officeDocument/2006/relationships/image" Target="../media/image62.png"/><Relationship Id="rId11" Type="http://schemas.openxmlformats.org/officeDocument/2006/relationships/image" Target="../media/image63.jpeg"/><Relationship Id="rId12" Type="http://schemas.openxmlformats.org/officeDocument/2006/relationships/image" Target="../media/image64.png"/><Relationship Id="rId13" Type="http://schemas.openxmlformats.org/officeDocument/2006/relationships/image" Target="../media/image65.png"/><Relationship Id="rId14" Type="http://schemas.openxmlformats.org/officeDocument/2006/relationships/image" Target="../media/image66.png"/><Relationship Id="rId15" Type="http://schemas.openxmlformats.org/officeDocument/2006/relationships/image" Target="../media/image67.jpeg"/><Relationship Id="rId16" Type="http://schemas.openxmlformats.org/officeDocument/2006/relationships/image" Target="../media/image68.png"/><Relationship Id="rId17" Type="http://schemas.openxmlformats.org/officeDocument/2006/relationships/image" Target="../media/image69.png"/><Relationship Id="rId18" Type="http://schemas.openxmlformats.org/officeDocument/2006/relationships/image" Target="../media/image70.jpeg"/><Relationship Id="rId19" Type="http://schemas.openxmlformats.org/officeDocument/2006/relationships/image" Target="../media/image71.jpeg"/><Relationship Id="rId37" Type="http://schemas.openxmlformats.org/officeDocument/2006/relationships/image" Target="../media/image89.tiff"/><Relationship Id="rId38" Type="http://schemas.openxmlformats.org/officeDocument/2006/relationships/image" Target="../media/image90.tiff"/><Relationship Id="rId39" Type="http://schemas.openxmlformats.org/officeDocument/2006/relationships/image" Target="../media/image91.tiff"/><Relationship Id="rId40" Type="http://schemas.openxmlformats.org/officeDocument/2006/relationships/image" Target="../media/image92.tiff"/><Relationship Id="rId41" Type="http://schemas.openxmlformats.org/officeDocument/2006/relationships/image" Target="../media/image93.jpeg"/><Relationship Id="rId42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9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4" Type="http://schemas.openxmlformats.org/officeDocument/2006/relationships/image" Target="../media/image97.png"/><Relationship Id="rId5" Type="http://schemas.openxmlformats.org/officeDocument/2006/relationships/image" Target="../media/image98.png"/><Relationship Id="rId6" Type="http://schemas.openxmlformats.org/officeDocument/2006/relationships/image" Target="../media/image99.png"/><Relationship Id="rId7" Type="http://schemas.openxmlformats.org/officeDocument/2006/relationships/image" Target="../media/image100.png"/><Relationship Id="rId8" Type="http://schemas.openxmlformats.org/officeDocument/2006/relationships/image" Target="../media/image101.jpg"/><Relationship Id="rId9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g"/><Relationship Id="rId4" Type="http://schemas.openxmlformats.org/officeDocument/2006/relationships/image" Target="../media/image104.jpg"/><Relationship Id="rId5" Type="http://schemas.openxmlformats.org/officeDocument/2006/relationships/image" Target="../media/image105.jpg"/><Relationship Id="rId6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2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6.jpg"/><Relationship Id="rId3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7.jpg"/><Relationship Id="rId3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emf"/><Relationship Id="rId4" Type="http://schemas.openxmlformats.org/officeDocument/2006/relationships/image" Target="../media/image1.png"/><Relationship Id="rId5" Type="http://schemas.openxmlformats.org/officeDocument/2006/relationships/image" Target="../media/image3.gif"/><Relationship Id="rId6" Type="http://schemas.openxmlformats.org/officeDocument/2006/relationships/image" Target="../media/image10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.png"/><Relationship Id="rId6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Relationship Id="rId3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20" Type="http://schemas.openxmlformats.org/officeDocument/2006/relationships/image" Target="../media/image31.gif"/><Relationship Id="rId21" Type="http://schemas.openxmlformats.org/officeDocument/2006/relationships/image" Target="../media/image32.jpg"/><Relationship Id="rId22" Type="http://schemas.openxmlformats.org/officeDocument/2006/relationships/image" Target="../media/image33.png"/><Relationship Id="rId23" Type="http://schemas.openxmlformats.org/officeDocument/2006/relationships/image" Target="../media/image12.png"/><Relationship Id="rId24" Type="http://schemas.openxmlformats.org/officeDocument/2006/relationships/image" Target="../media/image13.png"/><Relationship Id="rId10" Type="http://schemas.openxmlformats.org/officeDocument/2006/relationships/image" Target="../media/image21.jpeg"/><Relationship Id="rId11" Type="http://schemas.openxmlformats.org/officeDocument/2006/relationships/image" Target="../media/image22.png"/><Relationship Id="rId12" Type="http://schemas.openxmlformats.org/officeDocument/2006/relationships/image" Target="../media/image23.jpeg"/><Relationship Id="rId13" Type="http://schemas.openxmlformats.org/officeDocument/2006/relationships/image" Target="../media/image24.jpg"/><Relationship Id="rId14" Type="http://schemas.openxmlformats.org/officeDocument/2006/relationships/image" Target="../media/image25.jpeg"/><Relationship Id="rId15" Type="http://schemas.openxmlformats.org/officeDocument/2006/relationships/image" Target="../media/image26.jpeg"/><Relationship Id="rId16" Type="http://schemas.openxmlformats.org/officeDocument/2006/relationships/image" Target="../media/image27.jpg"/><Relationship Id="rId17" Type="http://schemas.openxmlformats.org/officeDocument/2006/relationships/image" Target="../media/image28.png"/><Relationship Id="rId18" Type="http://schemas.openxmlformats.org/officeDocument/2006/relationships/image" Target="../media/image29.jpeg"/><Relationship Id="rId19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4.png"/><Relationship Id="rId4" Type="http://schemas.openxmlformats.org/officeDocument/2006/relationships/image" Target="../media/image15.jpeg"/><Relationship Id="rId5" Type="http://schemas.openxmlformats.org/officeDocument/2006/relationships/image" Target="../media/image16.png"/><Relationship Id="rId6" Type="http://schemas.openxmlformats.org/officeDocument/2006/relationships/image" Target="../media/image17.jpeg"/><Relationship Id="rId7" Type="http://schemas.openxmlformats.org/officeDocument/2006/relationships/image" Target="../media/image18.jpg"/><Relationship Id="rId8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501651" y="2413000"/>
            <a:ext cx="4991099" cy="2032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Movimento</a:t>
            </a:r>
            <a:r>
              <a:rPr lang="pt-BR" sz="2400" dirty="0" smtClean="0"/>
              <a:t> </a:t>
            </a:r>
          </a:p>
          <a:p>
            <a:r>
              <a:rPr lang="pt-BR" sz="2000" dirty="0" smtClean="0"/>
              <a:t/>
            </a:r>
            <a:br>
              <a:rPr lang="pt-BR" sz="2000" dirty="0" smtClean="0"/>
            </a:br>
            <a:r>
              <a:rPr lang="pt-BR" sz="6600" b="1" dirty="0" smtClean="0">
                <a:latin typeface="Palatino Linotype" panose="02040502050505030304" pitchFamily="18" charset="0"/>
              </a:rPr>
              <a:t>AGTech.RP</a:t>
            </a:r>
            <a:endParaRPr lang="pt-BR" sz="3200" b="1" dirty="0">
              <a:latin typeface="Palatino Linotype" panose="02040502050505030304" pitchFamily="18" charset="0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2188438"/>
          </a:xfrm>
          <a:prstGeom prst="rect">
            <a:avLst/>
          </a:prstGeom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1631951" y="5086351"/>
            <a:ext cx="3860799" cy="92709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Leonardo Barbieri</a:t>
            </a:r>
          </a:p>
          <a:p>
            <a:r>
              <a:rPr lang="pt-BR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Eng. Agrônomo</a:t>
            </a:r>
            <a:endParaRPr lang="pt-BR" sz="3200" dirty="0" smtClean="0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1668" y="4240780"/>
            <a:ext cx="1829331" cy="2414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482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m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4930" y="659111"/>
            <a:ext cx="1412696" cy="14126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97" y="631851"/>
            <a:ext cx="1412696" cy="14126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6495" y="641310"/>
            <a:ext cx="1412696" cy="14126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328" y="2597050"/>
            <a:ext cx="1409899" cy="14098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203" y="2659973"/>
            <a:ext cx="1413193" cy="14131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0904" y="2663026"/>
            <a:ext cx="1409899" cy="14098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CaixaDeTexto 1"/>
          <p:cNvSpPr txBox="1"/>
          <p:nvPr/>
        </p:nvSpPr>
        <p:spPr>
          <a:xfrm>
            <a:off x="484020" y="1993567"/>
            <a:ext cx="17320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 smtClean="0">
                <a:latin typeface="+mj-lt"/>
              </a:rPr>
              <a:t>Leonardo</a:t>
            </a:r>
            <a:br>
              <a:rPr lang="pt-BR" sz="1600" dirty="0" smtClean="0">
                <a:latin typeface="+mj-lt"/>
              </a:rPr>
            </a:br>
            <a:r>
              <a:rPr lang="pt-BR" sz="1600" dirty="0" smtClean="0">
                <a:latin typeface="+mj-lt"/>
              </a:rPr>
              <a:t>Eng. Agrônomo</a:t>
            </a:r>
            <a:endParaRPr lang="pt-BR" sz="1600" dirty="0">
              <a:latin typeface="+mj-lt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2574781" y="2020231"/>
            <a:ext cx="17761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 smtClean="0">
                <a:latin typeface="+mj-lt"/>
              </a:rPr>
              <a:t>Danielle Moro</a:t>
            </a:r>
            <a:br>
              <a:rPr lang="pt-BR" sz="1600" dirty="0" smtClean="0">
                <a:latin typeface="+mj-lt"/>
              </a:rPr>
            </a:br>
            <a:r>
              <a:rPr lang="pt-BR" sz="1600" dirty="0" smtClean="0">
                <a:latin typeface="+mj-lt"/>
              </a:rPr>
              <a:t>Antropóloga</a:t>
            </a:r>
            <a:endParaRPr lang="pt-BR" sz="1600" dirty="0">
              <a:latin typeface="+mj-lt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7082180" y="2014460"/>
            <a:ext cx="1408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 smtClean="0">
                <a:latin typeface="+mj-lt"/>
              </a:rPr>
              <a:t>Henrique</a:t>
            </a:r>
            <a:br>
              <a:rPr lang="pt-BR" sz="1600" dirty="0" smtClean="0">
                <a:latin typeface="+mj-lt"/>
              </a:rPr>
            </a:br>
            <a:r>
              <a:rPr lang="pt-BR" sz="1600" dirty="0" smtClean="0">
                <a:latin typeface="+mj-lt"/>
              </a:rPr>
              <a:t>Psicólogo</a:t>
            </a:r>
            <a:endParaRPr lang="pt-BR" sz="1600" dirty="0">
              <a:latin typeface="+mj-lt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2499856" y="4005239"/>
            <a:ext cx="1963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 smtClean="0">
                <a:latin typeface="+mj-lt"/>
              </a:rPr>
              <a:t>Natalia Brasileiro</a:t>
            </a:r>
            <a:br>
              <a:rPr lang="pt-BR" sz="1600" dirty="0" smtClean="0">
                <a:latin typeface="+mj-lt"/>
              </a:rPr>
            </a:br>
            <a:r>
              <a:rPr lang="pt-BR" sz="1600" dirty="0" smtClean="0">
                <a:latin typeface="+mj-lt"/>
              </a:rPr>
              <a:t>Administradora</a:t>
            </a:r>
            <a:endParaRPr lang="pt-BR" sz="1600" dirty="0">
              <a:latin typeface="+mj-lt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484020" y="3992506"/>
            <a:ext cx="1831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 smtClean="0">
                <a:latin typeface="+mj-lt"/>
              </a:rPr>
              <a:t>Rogerio Campos</a:t>
            </a:r>
            <a:br>
              <a:rPr lang="pt-BR" sz="1600" dirty="0" smtClean="0">
                <a:latin typeface="+mj-lt"/>
              </a:rPr>
            </a:br>
            <a:r>
              <a:rPr lang="pt-BR" sz="1600" dirty="0" smtClean="0">
                <a:latin typeface="+mj-lt"/>
              </a:rPr>
              <a:t>Publicitário</a:t>
            </a:r>
            <a:endParaRPr lang="pt-BR" sz="1600" dirty="0">
              <a:latin typeface="+mj-lt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4815168" y="2014148"/>
            <a:ext cx="1699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 smtClean="0">
                <a:latin typeface="+mj-lt"/>
              </a:rPr>
              <a:t>Marcelo Pierossi</a:t>
            </a:r>
            <a:br>
              <a:rPr lang="pt-BR" sz="1600" dirty="0" smtClean="0">
                <a:latin typeface="+mj-lt"/>
              </a:rPr>
            </a:br>
            <a:r>
              <a:rPr lang="pt-BR" sz="1600" dirty="0" smtClean="0">
                <a:latin typeface="+mj-lt"/>
              </a:rPr>
              <a:t>Eng. Agrícola</a:t>
            </a:r>
            <a:endParaRPr lang="pt-BR" sz="1600" dirty="0">
              <a:latin typeface="+mj-lt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4750614" y="3997203"/>
            <a:ext cx="1869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>
                <a:latin typeface="+mj-lt"/>
              </a:rPr>
              <a:t>J</a:t>
            </a:r>
            <a:r>
              <a:rPr lang="pt-BR" sz="1600" dirty="0" smtClean="0">
                <a:latin typeface="+mj-lt"/>
              </a:rPr>
              <a:t>orge Donzelli</a:t>
            </a:r>
            <a:br>
              <a:rPr lang="pt-BR" sz="1600" dirty="0" smtClean="0">
                <a:latin typeface="+mj-lt"/>
              </a:rPr>
            </a:br>
            <a:r>
              <a:rPr lang="pt-BR" sz="1600" dirty="0" smtClean="0">
                <a:latin typeface="+mj-lt"/>
              </a:rPr>
              <a:t>Eng. Agrônomo</a:t>
            </a:r>
            <a:endParaRPr lang="pt-BR" sz="1600" dirty="0">
              <a:latin typeface="+mj-lt"/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6936601" y="3978837"/>
            <a:ext cx="1699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 smtClean="0">
                <a:latin typeface="+mj-lt"/>
              </a:rPr>
              <a:t>Gustavo </a:t>
            </a:r>
            <a:r>
              <a:rPr lang="pt-BR" sz="1600" dirty="0" err="1" smtClean="0">
                <a:latin typeface="+mj-lt"/>
              </a:rPr>
              <a:t>Sarti</a:t>
            </a:r>
            <a:endParaRPr lang="pt-BR" sz="1600" dirty="0" smtClean="0">
              <a:latin typeface="+mj-lt"/>
            </a:endParaRPr>
          </a:p>
          <a:p>
            <a:pPr algn="ctr"/>
            <a:r>
              <a:rPr lang="pt-BR" sz="1600" dirty="0" smtClean="0">
                <a:latin typeface="+mj-lt"/>
              </a:rPr>
              <a:t>Eng. Mecânico</a:t>
            </a:r>
            <a:endParaRPr lang="pt-BR" sz="1600" dirty="0">
              <a:latin typeface="+mj-lt"/>
            </a:endParaRPr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9113" y="659111"/>
            <a:ext cx="1412696" cy="14126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96" y="2663026"/>
            <a:ext cx="1409899" cy="14098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1" name="Imagem 2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8604" y="22340"/>
            <a:ext cx="1686791" cy="495421"/>
          </a:xfrm>
          <a:prstGeom prst="rect">
            <a:avLst/>
          </a:prstGeom>
        </p:spPr>
      </p:pic>
      <p:pic>
        <p:nvPicPr>
          <p:cNvPr id="22" name="Imagem 21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65" t="39301" r="7003" b="6584"/>
          <a:stretch/>
        </p:blipFill>
        <p:spPr>
          <a:xfrm>
            <a:off x="1616654" y="4636069"/>
            <a:ext cx="1351153" cy="13633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3" name="CaixaDeTexto 22"/>
          <p:cNvSpPr txBox="1"/>
          <p:nvPr/>
        </p:nvSpPr>
        <p:spPr>
          <a:xfrm>
            <a:off x="1028452" y="5947767"/>
            <a:ext cx="23589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 smtClean="0">
                <a:latin typeface="+mj-lt"/>
              </a:rPr>
              <a:t>Fernando </a:t>
            </a:r>
            <a:r>
              <a:rPr lang="pt-BR" sz="1600" dirty="0" err="1" smtClean="0">
                <a:latin typeface="+mj-lt"/>
              </a:rPr>
              <a:t>Carlucci</a:t>
            </a:r>
            <a:endParaRPr lang="pt-BR" sz="1600" dirty="0" smtClean="0">
              <a:latin typeface="+mj-lt"/>
            </a:endParaRPr>
          </a:p>
          <a:p>
            <a:pPr algn="ctr"/>
            <a:r>
              <a:rPr lang="pt-BR" sz="1600" dirty="0" smtClean="0">
                <a:latin typeface="+mj-lt"/>
              </a:rPr>
              <a:t>Eng. Mecânico</a:t>
            </a:r>
          </a:p>
          <a:p>
            <a:pPr algn="ctr"/>
            <a:r>
              <a:rPr lang="pt-BR" sz="1600" b="1" dirty="0" smtClean="0">
                <a:latin typeface="+mj-lt"/>
              </a:rPr>
              <a:t>AEAARP / CREA</a:t>
            </a:r>
            <a:endParaRPr lang="pt-BR" sz="1600" b="1" dirty="0">
              <a:latin typeface="+mj-lt"/>
            </a:endParaRPr>
          </a:p>
        </p:txBody>
      </p:sp>
      <p:pic>
        <p:nvPicPr>
          <p:cNvPr id="24" name="Imagem 2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9364" y="4663915"/>
            <a:ext cx="1365272" cy="13652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5" name="CaixaDeTexto 24"/>
          <p:cNvSpPr txBox="1"/>
          <p:nvPr/>
        </p:nvSpPr>
        <p:spPr>
          <a:xfrm>
            <a:off x="3337562" y="5985512"/>
            <a:ext cx="24688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 smtClean="0">
                <a:latin typeface="+mj-lt"/>
              </a:rPr>
              <a:t>Alexandre </a:t>
            </a:r>
            <a:r>
              <a:rPr lang="pt-BR" sz="1600" dirty="0" err="1" smtClean="0">
                <a:latin typeface="+mj-lt"/>
              </a:rPr>
              <a:t>Tazinaffo</a:t>
            </a:r>
            <a:r>
              <a:rPr lang="pt-BR" sz="1600" dirty="0" smtClean="0">
                <a:latin typeface="+mj-lt"/>
              </a:rPr>
              <a:t/>
            </a:r>
            <a:br>
              <a:rPr lang="pt-BR" sz="1600" dirty="0" smtClean="0">
                <a:latin typeface="+mj-lt"/>
              </a:rPr>
            </a:br>
            <a:r>
              <a:rPr lang="pt-BR" sz="1600" dirty="0" smtClean="0">
                <a:latin typeface="+mj-lt"/>
              </a:rPr>
              <a:t>Eng. Agrônomo</a:t>
            </a:r>
          </a:p>
          <a:p>
            <a:pPr algn="ctr"/>
            <a:r>
              <a:rPr lang="pt-BR" sz="1600" b="1" dirty="0" smtClean="0">
                <a:latin typeface="+mj-lt"/>
              </a:rPr>
              <a:t>AEAARP</a:t>
            </a:r>
            <a:endParaRPr lang="pt-BR" sz="1600" b="1" dirty="0">
              <a:latin typeface="+mj-lt"/>
            </a:endParaRPr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6192" y="4636069"/>
            <a:ext cx="1418408" cy="14184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7" name="CaixaDeTexto 26"/>
          <p:cNvSpPr txBox="1"/>
          <p:nvPr/>
        </p:nvSpPr>
        <p:spPr>
          <a:xfrm>
            <a:off x="5687062" y="6010912"/>
            <a:ext cx="24688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>
                <a:latin typeface="+mj-lt"/>
              </a:rPr>
              <a:t>S</a:t>
            </a:r>
            <a:r>
              <a:rPr lang="pt-BR" sz="1600" dirty="0" smtClean="0">
                <a:latin typeface="+mj-lt"/>
              </a:rPr>
              <a:t>ergio Barbosa</a:t>
            </a:r>
            <a:br>
              <a:rPr lang="pt-BR" sz="1600" dirty="0" smtClean="0">
                <a:latin typeface="+mj-lt"/>
              </a:rPr>
            </a:br>
            <a:r>
              <a:rPr lang="pt-BR" sz="1600" dirty="0" smtClean="0">
                <a:latin typeface="+mj-lt"/>
              </a:rPr>
              <a:t>Eng. Agrônomo</a:t>
            </a:r>
          </a:p>
          <a:p>
            <a:pPr algn="ctr"/>
            <a:r>
              <a:rPr lang="pt-BR" sz="1600" b="1" dirty="0" err="1" smtClean="0">
                <a:latin typeface="+mj-lt"/>
              </a:rPr>
              <a:t>ESALQTec</a:t>
            </a:r>
            <a:endParaRPr lang="pt-BR" sz="16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3303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89366" y="1342061"/>
            <a:ext cx="46636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/>
              <a:t>ENTRE DEZEMBRO DE 2018  E </a:t>
            </a:r>
            <a:r>
              <a:rPr lang="pt-BR" b="1" dirty="0" smtClean="0"/>
              <a:t>ABRIL </a:t>
            </a:r>
            <a:r>
              <a:rPr lang="pt-BR" b="1" dirty="0"/>
              <a:t>DE 2019 </a:t>
            </a:r>
          </a:p>
          <a:p>
            <a:endParaRPr lang="pt-BR" sz="1500" dirty="0">
              <a:solidFill>
                <a:srgbClr val="002060"/>
              </a:solidFill>
              <a:latin typeface="Palatino Linotype" panose="02040502050505030304" pitchFamily="18" charset="0"/>
            </a:endParaRPr>
          </a:p>
          <a:p>
            <a:pPr algn="ctr"/>
            <a:r>
              <a:rPr lang="pt-BR" sz="2100" dirty="0">
                <a:solidFill>
                  <a:srgbClr val="002060"/>
                </a:solidFill>
                <a:latin typeface="Palatino Linotype" panose="02040502050505030304" pitchFamily="18" charset="0"/>
              </a:rPr>
              <a:t>3 EVENTOS VOLTADOS PARA PROFISSIONAIS, STARTUPS, AGÊNCIAS DE INOVAÇÃO</a:t>
            </a:r>
            <a:endParaRPr lang="pt-BR" sz="2100" dirty="0">
              <a:solidFill>
                <a:srgbClr val="00206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5386803" y="1337335"/>
            <a:ext cx="32235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MAIO DE 2019 : 1º AGTECHDAY </a:t>
            </a:r>
          </a:p>
          <a:p>
            <a:r>
              <a:rPr lang="pt-BR" b="1" dirty="0"/>
              <a:t>FORA DO VALE DE PIRACICABA</a:t>
            </a:r>
          </a:p>
        </p:txBody>
      </p:sp>
      <p:pic>
        <p:nvPicPr>
          <p:cNvPr id="16" name="Imagem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828" y="2012369"/>
            <a:ext cx="1581742" cy="1752540"/>
          </a:xfrm>
          <a:prstGeom prst="rect">
            <a:avLst/>
          </a:prstGeom>
        </p:spPr>
      </p:pic>
      <p:sp>
        <p:nvSpPr>
          <p:cNvPr id="18" name="Canto dobrado 17"/>
          <p:cNvSpPr/>
          <p:nvPr/>
        </p:nvSpPr>
        <p:spPr>
          <a:xfrm>
            <a:off x="1256016" y="4167978"/>
            <a:ext cx="2276475" cy="1504333"/>
          </a:xfrm>
          <a:prstGeom prst="foldedCorner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 smtClean="0">
                <a:solidFill>
                  <a:schemeClr val="bg1"/>
                </a:solidFill>
                <a:latin typeface="Palatino Linotype" panose="02040502050505030304" pitchFamily="18" charset="0"/>
              </a:rPr>
              <a:t>+ 30 </a:t>
            </a:r>
            <a:r>
              <a:rPr lang="pt-BR" sz="2400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Startups</a:t>
            </a:r>
            <a:r>
              <a:rPr lang="pt-BR" sz="1350" dirty="0">
                <a:solidFill>
                  <a:schemeClr val="bg1"/>
                </a:solidFill>
                <a:latin typeface="Palatino Linotype" panose="02040502050505030304" pitchFamily="18" charset="0"/>
              </a:rPr>
              <a:t> conectadas</a:t>
            </a:r>
            <a:endParaRPr lang="pt-BR" sz="1350" dirty="0">
              <a:solidFill>
                <a:schemeClr val="bg1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19" name="Canto dobrado 18"/>
          <p:cNvSpPr/>
          <p:nvPr/>
        </p:nvSpPr>
        <p:spPr>
          <a:xfrm>
            <a:off x="3769874" y="4167978"/>
            <a:ext cx="2276475" cy="1504333"/>
          </a:xfrm>
          <a:prstGeom prst="foldedCorner">
            <a:avLst/>
          </a:prstGeom>
          <a:solidFill>
            <a:schemeClr val="tx2">
              <a:lumMod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100" dirty="0">
                <a:solidFill>
                  <a:schemeClr val="bg1"/>
                </a:solidFill>
                <a:latin typeface="Palatino Linotype" panose="02040502050505030304" pitchFamily="18" charset="0"/>
              </a:rPr>
              <a:t>6 </a:t>
            </a:r>
            <a:r>
              <a:rPr lang="pt-BR" sz="2100" b="1" dirty="0">
                <a:solidFill>
                  <a:schemeClr val="bg1"/>
                </a:solidFill>
                <a:latin typeface="Palatino Linotype" panose="02040502050505030304" pitchFamily="18" charset="0"/>
              </a:rPr>
              <a:t>Incubadoras e Agências de Inovação</a:t>
            </a:r>
            <a:endParaRPr lang="pt-BR" sz="2100" b="1" dirty="0">
              <a:solidFill>
                <a:schemeClr val="bg1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20" name="Canto dobrado 19"/>
          <p:cNvSpPr/>
          <p:nvPr/>
        </p:nvSpPr>
        <p:spPr>
          <a:xfrm>
            <a:off x="6279416" y="4167979"/>
            <a:ext cx="2276475" cy="1504333"/>
          </a:xfrm>
          <a:prstGeom prst="foldedCorner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 smtClean="0">
                <a:solidFill>
                  <a:schemeClr val="bg1"/>
                </a:solidFill>
                <a:latin typeface="Palatino Linotype" panose="02040502050505030304" pitchFamily="18" charset="0"/>
              </a:rPr>
              <a:t>+</a:t>
            </a:r>
            <a:r>
              <a:rPr lang="pt-BR" sz="2400" dirty="0" smtClean="0">
                <a:solidFill>
                  <a:schemeClr val="bg1"/>
                </a:solidFill>
                <a:latin typeface="Palatino Linotype" panose="02040502050505030304" pitchFamily="18" charset="0"/>
              </a:rPr>
              <a:t> </a:t>
            </a:r>
            <a:r>
              <a:rPr lang="pt-BR" sz="2400" b="1" dirty="0" smtClean="0">
                <a:solidFill>
                  <a:schemeClr val="bg1"/>
                </a:solidFill>
                <a:latin typeface="Palatino Linotype" panose="02040502050505030304" pitchFamily="18" charset="0"/>
              </a:rPr>
              <a:t>400 Participantes</a:t>
            </a:r>
            <a:endParaRPr lang="pt-BR" sz="1350" b="1" dirty="0">
              <a:solidFill>
                <a:schemeClr val="bg1"/>
              </a:solidFill>
              <a:latin typeface="Palatino Linotype" panose="02040502050505030304" pitchFamily="18" charset="0"/>
            </a:endParaRPr>
          </a:p>
        </p:txBody>
      </p:sp>
      <p:grpSp>
        <p:nvGrpSpPr>
          <p:cNvPr id="23" name="Agrupar 32">
            <a:extLst>
              <a:ext uri="{FF2B5EF4-FFF2-40B4-BE49-F238E27FC236}">
                <a16:creationId xmlns:lc="http://schemas.openxmlformats.org/drawingml/2006/lockedCanvas" xmlns:a16="http://schemas.microsoft.com/office/drawing/2014/main" xmlns="" id="{066B3EB5-1CA3-4C47-A5FC-8C1D46DBDD2E}"/>
              </a:ext>
            </a:extLst>
          </p:cNvPr>
          <p:cNvGrpSpPr/>
          <p:nvPr/>
        </p:nvGrpSpPr>
        <p:grpSpPr>
          <a:xfrm>
            <a:off x="-839343" y="4368922"/>
            <a:ext cx="2045709" cy="1765178"/>
            <a:chOff x="4185738" y="3758547"/>
            <a:chExt cx="2727612" cy="2353571"/>
          </a:xfrm>
        </p:grpSpPr>
        <p:pic>
          <p:nvPicPr>
            <p:cNvPr id="24" name="Imagem 23" descr="Uma imagem contendo clip-art, relógio&#10;&#10;Descrição gerada automaticamente">
              <a:extLst>
                <a:ext uri="{FF2B5EF4-FFF2-40B4-BE49-F238E27FC236}">
                  <a16:creationId xmlns:lc="http://schemas.openxmlformats.org/drawingml/2006/lockedCanvas" xmlns:a16="http://schemas.microsoft.com/office/drawing/2014/main" xmlns="" id="{E5C0DD2E-3974-4625-8436-804DCB3FD1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31" t="23957" r="53061"/>
            <a:stretch/>
          </p:blipFill>
          <p:spPr>
            <a:xfrm>
              <a:off x="4516714" y="3884641"/>
              <a:ext cx="1955408" cy="205625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25" name="Retângulo 24">
              <a:extLst>
                <a:ext uri="{FF2B5EF4-FFF2-40B4-BE49-F238E27FC236}">
                  <a16:creationId xmlns:lc="http://schemas.openxmlformats.org/drawingml/2006/lockedCanvas" xmlns:a16="http://schemas.microsoft.com/office/drawing/2014/main" xmlns="" id="{B796CE94-EA69-4D0E-8EB3-CDC79B5CE267}"/>
                </a:ext>
              </a:extLst>
            </p:cNvPr>
            <p:cNvSpPr/>
            <p:nvPr/>
          </p:nvSpPr>
          <p:spPr>
            <a:xfrm rot="18055310">
              <a:off x="5916862" y="3369688"/>
              <a:ext cx="453828" cy="12315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t-BR" sz="1350" dirty="0"/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lc="http://schemas.openxmlformats.org/drawingml/2006/lockedCanvas" xmlns:a16="http://schemas.microsoft.com/office/drawing/2014/main" xmlns="" id="{FB15A73E-1CA3-41A6-9185-2BA2F081B167}"/>
                </a:ext>
              </a:extLst>
            </p:cNvPr>
            <p:cNvSpPr/>
            <p:nvPr/>
          </p:nvSpPr>
          <p:spPr>
            <a:xfrm rot="14375132">
              <a:off x="4629314" y="3397131"/>
              <a:ext cx="453828" cy="12315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t-BR" sz="1350" dirty="0"/>
            </a:p>
          </p:txBody>
        </p:sp>
        <p:sp>
          <p:nvSpPr>
            <p:cNvPr id="27" name="Retângulo 26">
              <a:extLst>
                <a:ext uri="{FF2B5EF4-FFF2-40B4-BE49-F238E27FC236}">
                  <a16:creationId xmlns:lc="http://schemas.openxmlformats.org/drawingml/2006/lockedCanvas" xmlns:a16="http://schemas.microsoft.com/office/drawing/2014/main" xmlns="" id="{D000202F-E064-4B06-AE95-D7B63B30E4B2}"/>
                </a:ext>
              </a:extLst>
            </p:cNvPr>
            <p:cNvSpPr/>
            <p:nvPr/>
          </p:nvSpPr>
          <p:spPr>
            <a:xfrm rot="18047916">
              <a:off x="4627170" y="5322005"/>
              <a:ext cx="348681" cy="12315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t-BR" sz="1350" dirty="0"/>
            </a:p>
          </p:txBody>
        </p:sp>
        <p:sp>
          <p:nvSpPr>
            <p:cNvPr id="28" name="Retângulo 27">
              <a:extLst>
                <a:ext uri="{FF2B5EF4-FFF2-40B4-BE49-F238E27FC236}">
                  <a16:creationId xmlns:lc="http://schemas.openxmlformats.org/drawingml/2006/lockedCanvas" xmlns:a16="http://schemas.microsoft.com/office/drawing/2014/main" xmlns="" id="{5D74CBA4-837E-4C11-92BF-2A303AD9D7E4}"/>
                </a:ext>
              </a:extLst>
            </p:cNvPr>
            <p:cNvSpPr/>
            <p:nvPr/>
          </p:nvSpPr>
          <p:spPr>
            <a:xfrm rot="14365157">
              <a:off x="6146685" y="5300142"/>
              <a:ext cx="301785" cy="12315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t-BR" sz="1350" dirty="0"/>
            </a:p>
          </p:txBody>
        </p:sp>
      </p:grpSp>
      <p:sp>
        <p:nvSpPr>
          <p:cNvPr id="14" name="CaixaDeTexto 13"/>
          <p:cNvSpPr txBox="1"/>
          <p:nvPr/>
        </p:nvSpPr>
        <p:spPr>
          <a:xfrm>
            <a:off x="6723446" y="3626409"/>
            <a:ext cx="106311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350" b="1" dirty="0">
                <a:solidFill>
                  <a:schemeClr val="accent5">
                    <a:lumMod val="50000"/>
                  </a:schemeClr>
                </a:solidFill>
                <a:latin typeface="Palatino Linotype" panose="02040502050505030304" pitchFamily="18" charset="0"/>
              </a:rPr>
              <a:t>RIBEIRÃO</a:t>
            </a:r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0423" y="6329918"/>
            <a:ext cx="1423154" cy="41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3272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m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67" b="4"/>
          <a:stretch/>
        </p:blipFill>
        <p:spPr>
          <a:xfrm>
            <a:off x="4606289" y="321731"/>
            <a:ext cx="4296410" cy="3079194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888" b="2"/>
          <a:stretch/>
        </p:blipFill>
        <p:spPr>
          <a:xfrm>
            <a:off x="241297" y="3489159"/>
            <a:ext cx="3581403" cy="3047107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923" y="2889802"/>
            <a:ext cx="1423154" cy="417989"/>
          </a:xfrm>
          <a:prstGeom prst="rect">
            <a:avLst/>
          </a:prstGeom>
        </p:spPr>
      </p:pic>
      <p:pic>
        <p:nvPicPr>
          <p:cNvPr id="3076" name="Picture 4" descr="ão foi fornecido texto alternativo para esta image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501" y="298488"/>
            <a:ext cx="4278419" cy="2406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ão foi fornecido texto alternativo para esta imagem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27"/>
          <a:stretch/>
        </p:blipFill>
        <p:spPr bwMode="auto">
          <a:xfrm>
            <a:off x="3920489" y="3489158"/>
            <a:ext cx="4982210" cy="304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00112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0" r="18171" b="-2"/>
          <a:stretch/>
        </p:blipFill>
        <p:spPr>
          <a:xfrm>
            <a:off x="4632324" y="10"/>
            <a:ext cx="4511676" cy="3920034"/>
          </a:xfrm>
          <a:custGeom>
            <a:avLst/>
            <a:gdLst>
              <a:gd name="connsiteX0" fmla="*/ 0 w 6015567"/>
              <a:gd name="connsiteY0" fmla="*/ 0 h 3920044"/>
              <a:gd name="connsiteX1" fmla="*/ 6015567 w 6015567"/>
              <a:gd name="connsiteY1" fmla="*/ 0 h 3920044"/>
              <a:gd name="connsiteX2" fmla="*/ 6015567 w 6015567"/>
              <a:gd name="connsiteY2" fmla="*/ 3920044 h 3920044"/>
              <a:gd name="connsiteX3" fmla="*/ 2469659 w 6015567"/>
              <a:gd name="connsiteY3" fmla="*/ 3920044 h 3920044"/>
              <a:gd name="connsiteX4" fmla="*/ 2469659 w 6015567"/>
              <a:gd name="connsiteY4" fmla="*/ 3103224 h 3920044"/>
              <a:gd name="connsiteX5" fmla="*/ 0 w 6015567"/>
              <a:gd name="connsiteY5" fmla="*/ 3103224 h 392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5567" h="3920044">
                <a:moveTo>
                  <a:pt x="0" y="0"/>
                </a:moveTo>
                <a:lnTo>
                  <a:pt x="6015567" y="0"/>
                </a:lnTo>
                <a:lnTo>
                  <a:pt x="6015567" y="3920044"/>
                </a:lnTo>
                <a:lnTo>
                  <a:pt x="2469659" y="3920044"/>
                </a:lnTo>
                <a:lnTo>
                  <a:pt x="2469659" y="3103224"/>
                </a:lnTo>
                <a:lnTo>
                  <a:pt x="0" y="3103224"/>
                </a:lnTo>
                <a:close/>
              </a:path>
            </a:pathLst>
          </a:custGeom>
        </p:spPr>
      </p:pic>
      <p:pic>
        <p:nvPicPr>
          <p:cNvPr id="13" name="Imagem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0" r="15220" b="2"/>
          <a:stretch/>
        </p:blipFill>
        <p:spPr>
          <a:xfrm>
            <a:off x="2772149" y="3257176"/>
            <a:ext cx="3591820" cy="3600824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5" r="21374" b="-2"/>
          <a:stretch/>
        </p:blipFill>
        <p:spPr>
          <a:xfrm>
            <a:off x="20" y="10"/>
            <a:ext cx="4511656" cy="3920034"/>
          </a:xfrm>
          <a:custGeom>
            <a:avLst/>
            <a:gdLst>
              <a:gd name="connsiteX0" fmla="*/ 0 w 6015567"/>
              <a:gd name="connsiteY0" fmla="*/ 0 h 3920044"/>
              <a:gd name="connsiteX1" fmla="*/ 6015567 w 6015567"/>
              <a:gd name="connsiteY1" fmla="*/ 0 h 3920044"/>
              <a:gd name="connsiteX2" fmla="*/ 6015567 w 6015567"/>
              <a:gd name="connsiteY2" fmla="*/ 3103224 h 3920044"/>
              <a:gd name="connsiteX3" fmla="*/ 3545908 w 6015567"/>
              <a:gd name="connsiteY3" fmla="*/ 3103224 h 3920044"/>
              <a:gd name="connsiteX4" fmla="*/ 3545908 w 6015567"/>
              <a:gd name="connsiteY4" fmla="*/ 3920044 h 3920044"/>
              <a:gd name="connsiteX5" fmla="*/ 0 w 6015567"/>
              <a:gd name="connsiteY5" fmla="*/ 3920044 h 392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5567" h="3920044">
                <a:moveTo>
                  <a:pt x="0" y="0"/>
                </a:moveTo>
                <a:lnTo>
                  <a:pt x="6015567" y="0"/>
                </a:lnTo>
                <a:lnTo>
                  <a:pt x="6015567" y="3103224"/>
                </a:lnTo>
                <a:lnTo>
                  <a:pt x="3545908" y="3103224"/>
                </a:lnTo>
                <a:lnTo>
                  <a:pt x="3545908" y="3920044"/>
                </a:lnTo>
                <a:lnTo>
                  <a:pt x="0" y="3920044"/>
                </a:lnTo>
                <a:close/>
              </a:path>
            </a:pathLst>
          </a:custGeom>
        </p:spPr>
      </p:pic>
      <p:pic>
        <p:nvPicPr>
          <p:cNvPr id="9" name="Imagem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57" r="30687" b="-2"/>
          <a:stretch/>
        </p:blipFill>
        <p:spPr>
          <a:xfrm>
            <a:off x="6484620" y="4069976"/>
            <a:ext cx="2659380" cy="2788024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098" y="4378879"/>
            <a:ext cx="1839002" cy="2037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9953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ttps://lh4.googleusercontent.com/tHbbQ5fabiIdFGjpFqj8kHIHpgSesAXmFSQNapJLsEQXTvSM62VLdElfoNK6PdTuH0ifo243fJD-UhxjqM3DCQ1JWVODMlEkPcFTAmUIdkB92d57Wa53suQTQS7g5ShLWBpINfqmjM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6120" y="701889"/>
            <a:ext cx="1209983" cy="815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lh5.googleusercontent.com/p0RFs5QGRryuZeU3jp85sLeC-c4SNn-rzS98o-Ff2mz8Y3CmWJHBvHz86Mh9Sis1BAOieLC_0w1QQAS5gQ4Z1gmjaiskb35765rBU8FACjCgMZ8mdHGtP0yx3Np8eENXzZLxd3McLN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103" y="1646060"/>
            <a:ext cx="1280126" cy="824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https://lh4.googleusercontent.com/pBH8BbocDbpECOFySc44hZ6bqCGxYNDp7TD6Zoi_aYYC5GcA_M0CVTvauNfnHzZk92TKT1ScIqCo_EXsGx9B40SwhGJMdTbXseSaAM4lK82nkLhDOm2Cv3Y7KGxNNI6zTTL5aT9Q4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448" y="2568412"/>
            <a:ext cx="701439" cy="815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lh3.googleusercontent.com/8XUjgXSn649f5aipuNdmMB0LHUMVsRlfNotrEr0lAhrDuBG2ncraDFbhHlUxnQKi6eW7ldaAVIRlU6hLBueM-s5hkbpgTOCXVSP0RnbpSh51h_TOCoTu11IrhILH5YSmV3rY7QH3jF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8526" y="204199"/>
            <a:ext cx="561152" cy="982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s://lh6.googleusercontent.com/AXhZAChwjYG-An_7ogBWsZDYzhDe6aFSpXdnBV7wRUqbdACF5zpKGJAs1Qjf9IWrPwBJnJIUX0eAiFXo5e3jraZ5JIP54Co5fbDboN57qpmSAkQqnQZkrnMZLgXIRUDPo7_axBS_rsk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08" y="1623854"/>
            <a:ext cx="1280126" cy="8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lh5.googleusercontent.com/nV7taDyPLrSB0cZRLaiENLqxo3G5UHfuhhY4wPFmZ7XD6WGE-cCh3uXdcdDA8unQmZbOPRxyyCoKblUWi4CYdwVdWph-5BHNR_RVrxMe0HwXUliSmbCh4ya32p_84jHqNkIO2dRTwec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631" y="4726133"/>
            <a:ext cx="1271358" cy="59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ttps://lh4.googleusercontent.com/JCIA2FugRD3YJLZXEo2DIvHZKeFpyMr44H8fKjlrsLGJR9cISQafJ5vvGRKETtLr5UpR_V6rZqlfXPxfrr4SqSttduJel8NziF3lSQ_XLK4if4GZ5XaiGfimiDN_P2-3hTOIRjB0Q4Y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053" y="708025"/>
            <a:ext cx="911871" cy="911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lh3.googleusercontent.com/ZgPeZ2mPKfxfYy82ZWRoK3R73uujoLfTkldDpfz8D7XQipnN4ja6wID8JdI0tgye-_YSI0SNtqnPAz2osc0k6aSwE4vWPbCE4BxcikDWumyTf29SPNVTs8vLFIHcDTUdcrluddgilMU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250" y="1755139"/>
            <a:ext cx="1648382" cy="701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ttps://lh3.googleusercontent.com/SXuim7ykU-tK2xiKW4tb_UMBM5kHOrYSDVJ494k4BfkCtjzfLy2uTbMC-KaELBbGcYLlc98p_j6rKVXnBfrheqJydPxABj8XUzHOXTf7SM5iLWWkTbIlwvbRWR1luXm6P7xCTQnm3ds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436" y="1791472"/>
            <a:ext cx="1245054" cy="631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lh3.googleusercontent.com/sW6QRa0fXiSTcB15eLche8_WcaSJRSShA1ejHrsKR5BOt45bWcR6faAVFeEeIEVsZy7LxKxeubCS2YLgUz4nVnHpnP0k_E8BAI-sDBg-R9MdqoeJl-G4QdOrnIp5aj6nW8XgAAxDaz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473" y="1602297"/>
            <a:ext cx="1280126" cy="8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lh5.googleusercontent.com/c9ge9cX8aFh6_TkSMzkYTzicbNpzkt11aj6gdyepE6Jam9Rdy-GM-IwLHr8u7_O-8n36eJXRrZiup4x_Z3c0O5Yr3dIA4UPBPXc2-CTs93NfhSHkMo-Hu1dxXFyVGs-Nmi7wHH--NX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72" y="111802"/>
            <a:ext cx="1499326" cy="59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https://lh4.googleusercontent.com/uJn7HxeOqaG3oPdxfm3CN6K_mRPkO10cKSAPc-CQTxKGbrHr4KpfclTsxTykAIhhjv2sQjFOfPCnFkleUE4UrfTRjmoBj2JCgbjNbADGFvHtW9-HlouuB-NTXDUPKojQGZZi-SIZ5p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737" y="156686"/>
            <a:ext cx="1429182" cy="49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lh6.googleusercontent.com/W4mklrWoQYdb8YcoAu-pLq3-lJ7u6WV1Kig4XJFmXjXE8vyvT7OS3GSlHbkv6o96haKpgLveJANH5Qpf6o2LuijrIBYMxLQaxYtdvd73x7s6GOFGSx5Ky2p1qHq4LfRGWDoww3ZFm_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51" y="5483711"/>
            <a:ext cx="1499326" cy="49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s://lh3.googleusercontent.com/E2wQDeVUi9pkekes4cv3XOpbth9rGl5UESzVyPA5ROAGNM2jLHuALrGpExWpaMrrWPbT07bqGllP_QkzXiLGbFJeus_Eoj4t1GqoK9F0cmZFFaOjmhjCKnFBinJyHAlLnkZM1tRxZzk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52" y="2623405"/>
            <a:ext cx="1245054" cy="701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lh6.googleusercontent.com/dxYg1rkz2udyUcBDqMv4kvpZpPYUaErq3HrS_Jgf9TZnwNIjOZ_kYn3jQklaF0LWOljbSA8CQ0LsbFpxHUYqOZI4e__MQo4dvRd2NLpCuVqdfpnD32CrThRWpCfK174VqfvMKU-Ew1k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9602" y="4872665"/>
            <a:ext cx="1425434" cy="623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s://lh3.googleusercontent.com/2crmNTA0mU5q3R8ZdPRiz9M8-xeIsW-vksw9da5TX-OY0SwdKOJn0g-bvHSZQI8Q1GXV_5Ax7rkNnr3hoROSA-la5alyJlLZl3wRT49UJHMxOSu-YiRBJrq2Ry86XmwrRarmF1O1Nyc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3020" y="2557502"/>
            <a:ext cx="1003024" cy="865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s://lh3.googleusercontent.com/ZOBmKhhLhmvCWaf-uWH0k47rucOGUTaQrJl4xf-FfthHGIVSndxTTwVhEiREsvcWYwF_DuVYM4JPWclgicB2BnpZsNSLvc__gvhAf0wpqiEwI_4OPT8lE-0R7wTgg8dTrQMfRePloqw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056" y="3878496"/>
            <a:ext cx="1245054" cy="832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https://lh4.googleusercontent.com/Gyyy-N2Yq6_Ca3OJVK_8IwUnSOWENYMcUjMSz3XlfEZDZcKcx78YhkSRpD08bf8uMNsoWI9MQ8KL-kkOk0AB985tEQdbIAyX3QVHOyQ5rlcfvIN-g6N3vz9JySOoN0QmAPZRVqSmT5A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453" y="2765921"/>
            <a:ext cx="1209983" cy="49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s://lh6.googleusercontent.com/u9x7eUTaW1GX-TI1jm7J7KkgAburUSudy9x7ijo0jNvqaXTpLM4Pm06kwVyDIe8PIKhQWWmfK4n9Z4GZW1y_DDTuGI4YtAeeljXSeQhRrMnguM9ZZzzm8yoqYHMFzRHARS2wwxeFyV0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4845" y="1000698"/>
            <a:ext cx="1429182" cy="49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29" descr="https://lh5.googleusercontent.com/fF0L3IOwoSG-jvQ7zIcqoSsSouTVjHhlgUYQRutx8UFxQHOmleFsX-0m-j6QF7TqhmAeOrEsXhjxMp5x8ieQ8v_2260Zh01bRp40NQlJzNO_QJBxOrUkzMD-N3fQfL7VQvlmvw32B9U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614" y="5449653"/>
            <a:ext cx="745279" cy="745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s://lh3.googleusercontent.com/XzQ-1nLzbJlWRC43JqisxyUROhBwW3fuWMABsvVxJ7qLGqUI_44JMq9Bc8KPkD0Qgm-q9vUYdww-azWnIQXozKn9a4B1VqTZYRqyLarpcSb2IUXucIEqwIL9wBJgiFJdIdyiVCvzKIk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4976" y="5483711"/>
            <a:ext cx="1674686" cy="873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https://lh4.googleusercontent.com/UwazTXFbTWM5fOBr31WBVWzVkOcyYBrvV5haeNn3OmtUDCK7EubvsBMKTkl7IQ5YUTRU1ay1Pgn0HtQLfsj-WFGOR0H-i158ii8vejqIPvm0ZcQ8tDb784hT7qJSTlyOHQiAbZC2uh4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624" y="759686"/>
            <a:ext cx="982015" cy="8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7" name="Picture 33" descr="https://lh3.googleusercontent.com/xamJNCqyn4fz-4rt3DpnWjb1hXy_Dg4GGwlwLmJehhSJvShGmdUqgXesrlSX5Rv95LlWN8oVrFHCFlzAk6h5IXvAXD96TF3YrzHu6zuCNjQStcY8_DtR8ku1EfMGmlhfzf1fSjYcea4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068" y="1502186"/>
            <a:ext cx="1709564" cy="62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9" name="Picture 35" descr="https://lh6.googleusercontent.com/FWVI3UpVZU5MAz7aNahXCI8mnf4MeBpjRQMduXq6pcGv69PP5rHf8UHdZJqdnJfkc3lpPvIDEHpqWQbAr6uu9mT-6pN6riIK5spI-UPIHhdW-VYMwZqZ6Bmtrd8UNWIid9zY75Xa5H8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178" y="4335602"/>
            <a:ext cx="830745" cy="974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0" name="Picture 36" descr="https://lh4.googleusercontent.com/rjbbsRhOa_ikG2QY7qSGnQVR7Gm9uge6pkq4W8map-tmEI7kMQKvuGfeehdPyJzJB4ScAlszM1LiSe9g0HYTrs9ncSVOxvdOVKxTDmwul3mFEf612MPs8ZBTRqq3KoW4qexWB2BNHko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9538" y="5122005"/>
            <a:ext cx="1648382" cy="526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https://lh5.googleusercontent.com/J8dTMBF9GDNA3Bp_sH11M4f56QxM4uIU5F2Dn5XWIYzdlT5HBv4_4xF5ZK53baIa5GBbsl0NWNbyIboDWx8Jtmupm9jiUZitjYtVYURg33KTeySdwwNgoRgABTwIyjeGo_WoZeSD_E8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990" y="2477177"/>
            <a:ext cx="1095998" cy="59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3" name="Picture 39" descr="https://lh5.googleusercontent.com/XBYjS5uX8iKBrsTBlJ2fe2HiXBM3H_EVBN47ZuHwv5wpte1gM5nBItQJgyGEgIW7COEt9P-AYa2dBYxWWXw5P_IjpYKrLUi-iXaHm9DljplmCHCJ5wBMWcMm0GspEMSPBgGA253hIZ4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4192" y="569318"/>
            <a:ext cx="1648382" cy="359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424" y="3671592"/>
            <a:ext cx="1111464" cy="952092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490" y="79571"/>
            <a:ext cx="2034339" cy="420898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681" y="2730563"/>
            <a:ext cx="1687931" cy="1167867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806" y="2680011"/>
            <a:ext cx="847797" cy="761945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2076" y="5363537"/>
            <a:ext cx="1551240" cy="68632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4531951" y="791203"/>
            <a:ext cx="2010484" cy="766373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77" y="3511909"/>
            <a:ext cx="1488578" cy="641711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36"/>
          <a:srcRect l="3761" t="25259" r="14775" b="35852"/>
          <a:stretch/>
        </p:blipFill>
        <p:spPr>
          <a:xfrm>
            <a:off x="2492048" y="3572581"/>
            <a:ext cx="1552839" cy="555966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 rotWithShape="1">
          <a:blip r:embed="rId37"/>
          <a:srcRect l="16477" t="26806" r="17918" b="30039"/>
          <a:stretch/>
        </p:blipFill>
        <p:spPr>
          <a:xfrm>
            <a:off x="4277599" y="3647240"/>
            <a:ext cx="1970499" cy="678022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 rotWithShape="1">
          <a:blip r:embed="rId38"/>
          <a:srcRect t="31616" b="29369"/>
          <a:stretch/>
        </p:blipFill>
        <p:spPr>
          <a:xfrm>
            <a:off x="3622785" y="4254980"/>
            <a:ext cx="2020410" cy="788263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6439637" y="3475518"/>
            <a:ext cx="1014679" cy="1014679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5999919" y="4727865"/>
            <a:ext cx="1252926" cy="379010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686" y="5725298"/>
            <a:ext cx="2097058" cy="491498"/>
          </a:xfrm>
          <a:prstGeom prst="rect">
            <a:avLst/>
          </a:prstGeom>
        </p:spPr>
      </p:pic>
      <p:pic>
        <p:nvPicPr>
          <p:cNvPr id="48" name="Imagem 47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694" y="6445938"/>
            <a:ext cx="1423154" cy="41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0502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0423" y="6329918"/>
            <a:ext cx="1423154" cy="417989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="" xmlns:a16="http://schemas.microsoft.com/office/drawing/2014/main" id="{CE282AF1-4BBE-4172-8F98-809E027476FD}"/>
              </a:ext>
            </a:extLst>
          </p:cNvPr>
          <p:cNvSpPr txBox="1"/>
          <p:nvPr/>
        </p:nvSpPr>
        <p:spPr>
          <a:xfrm>
            <a:off x="3805905" y="2053542"/>
            <a:ext cx="5095875" cy="11079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CONVITES de </a:t>
            </a:r>
            <a:r>
              <a:rPr lang="pt-BR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UNIVERSIDADES E INSTITUIÇÕES DE PESQUISA </a:t>
            </a:r>
            <a:r>
              <a:rPr lang="pt-BR" b="1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para EVENTOS e PROJETOS DE INOVAÇÃO</a:t>
            </a:r>
            <a:endParaRPr lang="pt-BR" b="1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="" xmlns:a16="http://schemas.microsoft.com/office/drawing/2014/main" id="{CE282AF1-4BBE-4172-8F98-809E027476FD}"/>
              </a:ext>
            </a:extLst>
          </p:cNvPr>
          <p:cNvSpPr txBox="1"/>
          <p:nvPr/>
        </p:nvSpPr>
        <p:spPr>
          <a:xfrm>
            <a:off x="3259980" y="421352"/>
            <a:ext cx="5876925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pt-BR" b="1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</a:endParaRPr>
          </a:p>
          <a:p>
            <a:pPr algn="ctr"/>
            <a:r>
              <a:rPr lang="pt-BR" b="1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MUITO TRABALHO VOLUNTÁRIO, mas que </a:t>
            </a:r>
            <a:r>
              <a:rPr lang="pt-BR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GEROU ÓTIMOS RESULTADOS</a:t>
            </a:r>
            <a:r>
              <a:rPr lang="pt-BR" b="1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 em </a:t>
            </a:r>
            <a:r>
              <a:rPr lang="pt-BR" sz="2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POUCO TEMPO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="" xmlns:a16="http://schemas.microsoft.com/office/drawing/2014/main" id="{CE282AF1-4BBE-4172-8F98-809E027476FD}"/>
              </a:ext>
            </a:extLst>
          </p:cNvPr>
          <p:cNvSpPr txBox="1"/>
          <p:nvPr/>
        </p:nvSpPr>
        <p:spPr>
          <a:xfrm>
            <a:off x="4160378" y="3554977"/>
            <a:ext cx="4581525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INTERAÇÃO com </a:t>
            </a:r>
            <a:r>
              <a:rPr lang="pt-BR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FEIRAS DO AGRONEGÓCIO </a:t>
            </a:r>
            <a:r>
              <a:rPr lang="pt-BR" b="1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e outros</a:t>
            </a:r>
            <a:r>
              <a:rPr lang="pt-BR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 EVENTOS DO SETOR</a:t>
            </a:r>
            <a:endParaRPr lang="pt-BR" sz="2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anose="02040502050505030304" pitchFamily="18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="" xmlns:a16="http://schemas.microsoft.com/office/drawing/2014/main" id="{CE282AF1-4BBE-4172-8F98-809E027476FD}"/>
              </a:ext>
            </a:extLst>
          </p:cNvPr>
          <p:cNvSpPr txBox="1"/>
          <p:nvPr/>
        </p:nvSpPr>
        <p:spPr>
          <a:xfrm>
            <a:off x="3570955" y="5067060"/>
            <a:ext cx="4581525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CONEXÃO COM OUTROS ECOSSISTEMAS</a:t>
            </a:r>
            <a:endParaRPr lang="pt-BR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anose="02040502050505030304" pitchFamily="18" charset="0"/>
            </a:endParaRPr>
          </a:p>
        </p:txBody>
      </p:sp>
      <p:pic>
        <p:nvPicPr>
          <p:cNvPr id="1028" name="Picture 4" descr="esultado de imagem para colheita de algodã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76"/>
          <a:stretch/>
        </p:blipFill>
        <p:spPr bwMode="auto">
          <a:xfrm>
            <a:off x="0" y="0"/>
            <a:ext cx="2806700" cy="689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829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3" y="4478338"/>
            <a:ext cx="3619500" cy="2214613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3790109" cy="2205356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258" y="168829"/>
            <a:ext cx="3863441" cy="2267891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506" y="0"/>
            <a:ext cx="2852800" cy="2205356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00" y="4737673"/>
            <a:ext cx="3746500" cy="2120327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4290847"/>
            <a:ext cx="4216400" cy="2402104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7" b="6102"/>
          <a:stretch/>
        </p:blipFill>
        <p:spPr>
          <a:xfrm>
            <a:off x="955926" y="1857233"/>
            <a:ext cx="4617257" cy="2997200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3220005"/>
            <a:ext cx="1423154" cy="41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0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26" r="1" b="16892"/>
          <a:stretch/>
        </p:blipFill>
        <p:spPr>
          <a:xfrm>
            <a:off x="3370077" y="243"/>
            <a:ext cx="5773923" cy="3346705"/>
          </a:xfrm>
          <a:custGeom>
            <a:avLst/>
            <a:gdLst>
              <a:gd name="connsiteX0" fmla="*/ 1549963 w 7698564"/>
              <a:gd name="connsiteY0" fmla="*/ 0 h 3346705"/>
              <a:gd name="connsiteX1" fmla="*/ 1555540 w 7698564"/>
              <a:gd name="connsiteY1" fmla="*/ 0 h 3346705"/>
              <a:gd name="connsiteX2" fmla="*/ 2621768 w 7698564"/>
              <a:gd name="connsiteY2" fmla="*/ 0 h 3346705"/>
              <a:gd name="connsiteX3" fmla="*/ 6451640 w 7698564"/>
              <a:gd name="connsiteY3" fmla="*/ 0 h 3346705"/>
              <a:gd name="connsiteX4" fmla="*/ 6451640 w 7698564"/>
              <a:gd name="connsiteY4" fmla="*/ 479 h 3346705"/>
              <a:gd name="connsiteX5" fmla="*/ 7698564 w 7698564"/>
              <a:gd name="connsiteY5" fmla="*/ 479 h 3346705"/>
              <a:gd name="connsiteX6" fmla="*/ 7698564 w 7698564"/>
              <a:gd name="connsiteY6" fmla="*/ 3346705 h 3346705"/>
              <a:gd name="connsiteX7" fmla="*/ 0 w 7698564"/>
              <a:gd name="connsiteY7" fmla="*/ 3346705 h 334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98564" h="3346705">
                <a:moveTo>
                  <a:pt x="1549963" y="0"/>
                </a:moveTo>
                <a:lnTo>
                  <a:pt x="1555540" y="0"/>
                </a:lnTo>
                <a:lnTo>
                  <a:pt x="2621768" y="0"/>
                </a:lnTo>
                <a:lnTo>
                  <a:pt x="6451640" y="0"/>
                </a:lnTo>
                <a:lnTo>
                  <a:pt x="6451640" y="479"/>
                </a:lnTo>
                <a:lnTo>
                  <a:pt x="7698564" y="479"/>
                </a:lnTo>
                <a:lnTo>
                  <a:pt x="7698564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4" b="3"/>
          <a:stretch/>
        </p:blipFill>
        <p:spPr>
          <a:xfrm>
            <a:off x="20" y="10"/>
            <a:ext cx="4394827" cy="3346695"/>
          </a:xfrm>
          <a:custGeom>
            <a:avLst/>
            <a:gdLst>
              <a:gd name="connsiteX0" fmla="*/ 0 w 5859797"/>
              <a:gd name="connsiteY0" fmla="*/ 0 h 3346705"/>
              <a:gd name="connsiteX1" fmla="*/ 5859797 w 5859797"/>
              <a:gd name="connsiteY1" fmla="*/ 0 h 3346705"/>
              <a:gd name="connsiteX2" fmla="*/ 4309834 w 5859797"/>
              <a:gd name="connsiteY2" fmla="*/ 3346705 h 3346705"/>
              <a:gd name="connsiteX3" fmla="*/ 4304257 w 5859797"/>
              <a:gd name="connsiteY3" fmla="*/ 3346705 h 3346705"/>
              <a:gd name="connsiteX4" fmla="*/ 3238029 w 5859797"/>
              <a:gd name="connsiteY4" fmla="*/ 3346705 h 3346705"/>
              <a:gd name="connsiteX5" fmla="*/ 0 w 5859797"/>
              <a:gd name="connsiteY5" fmla="*/ 3346705 h 334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59797" h="3346705">
                <a:moveTo>
                  <a:pt x="0" y="0"/>
                </a:moveTo>
                <a:lnTo>
                  <a:pt x="5859797" y="0"/>
                </a:lnTo>
                <a:lnTo>
                  <a:pt x="4309834" y="3346705"/>
                </a:lnTo>
                <a:lnTo>
                  <a:pt x="4304257" y="3346705"/>
                </a:lnTo>
                <a:lnTo>
                  <a:pt x="3238029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4" b="3"/>
          <a:stretch/>
        </p:blipFill>
        <p:spPr>
          <a:xfrm>
            <a:off x="4762566" y="3511295"/>
            <a:ext cx="4381434" cy="3346705"/>
          </a:xfrm>
          <a:custGeom>
            <a:avLst/>
            <a:gdLst>
              <a:gd name="connsiteX0" fmla="*/ 1549963 w 5841911"/>
              <a:gd name="connsiteY0" fmla="*/ 0 h 3346705"/>
              <a:gd name="connsiteX1" fmla="*/ 1555540 w 5841911"/>
              <a:gd name="connsiteY1" fmla="*/ 0 h 3346705"/>
              <a:gd name="connsiteX2" fmla="*/ 2621768 w 5841911"/>
              <a:gd name="connsiteY2" fmla="*/ 0 h 3346705"/>
              <a:gd name="connsiteX3" fmla="*/ 5841911 w 5841911"/>
              <a:gd name="connsiteY3" fmla="*/ 0 h 3346705"/>
              <a:gd name="connsiteX4" fmla="*/ 5841911 w 5841911"/>
              <a:gd name="connsiteY4" fmla="*/ 3346705 h 3346705"/>
              <a:gd name="connsiteX5" fmla="*/ 0 w 5841911"/>
              <a:gd name="connsiteY5" fmla="*/ 3346705 h 334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41911" h="3346705">
                <a:moveTo>
                  <a:pt x="1549963" y="0"/>
                </a:moveTo>
                <a:lnTo>
                  <a:pt x="1555540" y="0"/>
                </a:lnTo>
                <a:lnTo>
                  <a:pt x="2621768" y="0"/>
                </a:lnTo>
                <a:lnTo>
                  <a:pt x="5841911" y="0"/>
                </a:lnTo>
                <a:lnTo>
                  <a:pt x="5841911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98" r="-2" b="21338"/>
          <a:stretch/>
        </p:blipFill>
        <p:spPr>
          <a:xfrm>
            <a:off x="20" y="3511295"/>
            <a:ext cx="5773903" cy="3346705"/>
          </a:xfrm>
          <a:custGeom>
            <a:avLst/>
            <a:gdLst>
              <a:gd name="connsiteX0" fmla="*/ 0 w 7698564"/>
              <a:gd name="connsiteY0" fmla="*/ 0 h 3346705"/>
              <a:gd name="connsiteX1" fmla="*/ 7698564 w 7698564"/>
              <a:gd name="connsiteY1" fmla="*/ 0 h 3346705"/>
              <a:gd name="connsiteX2" fmla="*/ 6148601 w 7698564"/>
              <a:gd name="connsiteY2" fmla="*/ 3346705 h 3346705"/>
              <a:gd name="connsiteX3" fmla="*/ 6143024 w 7698564"/>
              <a:gd name="connsiteY3" fmla="*/ 3346705 h 3346705"/>
              <a:gd name="connsiteX4" fmla="*/ 5076796 w 7698564"/>
              <a:gd name="connsiteY4" fmla="*/ 3346705 h 3346705"/>
              <a:gd name="connsiteX5" fmla="*/ 1246924 w 7698564"/>
              <a:gd name="connsiteY5" fmla="*/ 3346705 h 3346705"/>
              <a:gd name="connsiteX6" fmla="*/ 1246924 w 7698564"/>
              <a:gd name="connsiteY6" fmla="*/ 3346226 h 3346705"/>
              <a:gd name="connsiteX7" fmla="*/ 0 w 7698564"/>
              <a:gd name="connsiteY7" fmla="*/ 3346226 h 334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98564" h="3346705">
                <a:moveTo>
                  <a:pt x="0" y="0"/>
                </a:moveTo>
                <a:lnTo>
                  <a:pt x="7698564" y="0"/>
                </a:lnTo>
                <a:lnTo>
                  <a:pt x="6148601" y="3346705"/>
                </a:lnTo>
                <a:lnTo>
                  <a:pt x="6143024" y="3346705"/>
                </a:lnTo>
                <a:lnTo>
                  <a:pt x="5076796" y="3346705"/>
                </a:lnTo>
                <a:lnTo>
                  <a:pt x="1246924" y="3346705"/>
                </a:lnTo>
                <a:lnTo>
                  <a:pt x="1246924" y="3346226"/>
                </a:lnTo>
                <a:lnTo>
                  <a:pt x="0" y="3346226"/>
                </a:lnTo>
                <a:close/>
              </a:path>
            </a:pathLst>
          </a:cu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0423" y="6444218"/>
            <a:ext cx="1423154" cy="41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83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56566"/>
          <a:stretch/>
        </p:blipFill>
        <p:spPr>
          <a:xfrm>
            <a:off x="4749799" y="1386254"/>
            <a:ext cx="4200213" cy="3429000"/>
          </a:xfrm>
          <a:prstGeom prst="rect">
            <a:avLst/>
          </a:prstGeom>
        </p:spPr>
      </p:pic>
      <p:grpSp>
        <p:nvGrpSpPr>
          <p:cNvPr id="19" name="Grupo 18"/>
          <p:cNvGrpSpPr/>
          <p:nvPr/>
        </p:nvGrpSpPr>
        <p:grpSpPr>
          <a:xfrm>
            <a:off x="221661" y="647700"/>
            <a:ext cx="4352758" cy="5250178"/>
            <a:chOff x="221661" y="647700"/>
            <a:chExt cx="4352758" cy="5250178"/>
          </a:xfrm>
        </p:grpSpPr>
        <p:pic>
          <p:nvPicPr>
            <p:cNvPr id="9" name="Imagem 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704"/>
            <a:stretch/>
          </p:blipFill>
          <p:spPr>
            <a:xfrm>
              <a:off x="221663" y="1616808"/>
              <a:ext cx="4350337" cy="2967892"/>
            </a:xfrm>
            <a:prstGeom prst="rect">
              <a:avLst/>
            </a:prstGeom>
          </p:spPr>
        </p:pic>
        <p:pic>
          <p:nvPicPr>
            <p:cNvPr id="11" name="Imagem 10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8148"/>
            <a:stretch/>
          </p:blipFill>
          <p:spPr>
            <a:xfrm>
              <a:off x="221663" y="647700"/>
              <a:ext cx="4350337" cy="969108"/>
            </a:xfrm>
            <a:prstGeom prst="rect">
              <a:avLst/>
            </a:prstGeom>
          </p:spPr>
        </p:pic>
        <p:pic>
          <p:nvPicPr>
            <p:cNvPr id="17" name="Imagem 1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94159" r="49045"/>
            <a:stretch/>
          </p:blipFill>
          <p:spPr>
            <a:xfrm>
              <a:off x="221661" y="4960622"/>
              <a:ext cx="4350339" cy="937256"/>
            </a:xfrm>
            <a:prstGeom prst="rect">
              <a:avLst/>
            </a:prstGeom>
          </p:spPr>
        </p:pic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19" t="94680" b="-24"/>
            <a:stretch/>
          </p:blipFill>
          <p:spPr>
            <a:xfrm>
              <a:off x="221662" y="4127500"/>
              <a:ext cx="4352757" cy="850900"/>
            </a:xfrm>
            <a:prstGeom prst="rect">
              <a:avLst/>
            </a:prstGeom>
          </p:spPr>
        </p:pic>
      </p:grpSp>
      <p:pic>
        <p:nvPicPr>
          <p:cNvPr id="20" name="Imagem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0423" y="6329918"/>
            <a:ext cx="1423154" cy="41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62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116" y="317500"/>
            <a:ext cx="4401768" cy="6223000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0846" y="6440011"/>
            <a:ext cx="1423154" cy="41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3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" y="1162050"/>
            <a:ext cx="7632700" cy="56515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xmlns="" id="{D9F873E9-F966-4582-8846-EC03AE15BBF6}"/>
              </a:ext>
            </a:extLst>
          </p:cNvPr>
          <p:cNvSpPr txBox="1"/>
          <p:nvPr/>
        </p:nvSpPr>
        <p:spPr>
          <a:xfrm>
            <a:off x="6817078" y="736600"/>
            <a:ext cx="1704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i="1" u="sng" smtClean="0"/>
              <a:t>28/05/2017</a:t>
            </a:r>
            <a:endParaRPr lang="pt-BR" sz="2000" i="1" u="sng" dirty="0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" y="113242"/>
            <a:ext cx="6172200" cy="852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4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878325"/>
            <a:ext cx="9152656" cy="2190511"/>
          </a:xfrm>
          <a:prstGeom prst="rect">
            <a:avLst/>
          </a:prstGeom>
        </p:spPr>
      </p:pic>
      <p:sp>
        <p:nvSpPr>
          <p:cNvPr id="4" name="Retângulo 3"/>
          <p:cNvSpPr/>
          <p:nvPr/>
        </p:nvSpPr>
        <p:spPr>
          <a:xfrm>
            <a:off x="692688" y="5396335"/>
            <a:ext cx="23551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err="1" smtClean="0">
                <a:solidFill>
                  <a:srgbClr val="0070C0"/>
                </a:solidFill>
                <a:latin typeface="Palatino Linotype" panose="02040502050505030304" pitchFamily="18" charset="0"/>
              </a:rPr>
              <a:t>agtechrp@gmail.com</a:t>
            </a:r>
            <a:endParaRPr lang="pt-BR" dirty="0">
              <a:solidFill>
                <a:srgbClr val="0070C0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699" y="4608905"/>
            <a:ext cx="649502" cy="636188"/>
          </a:xfrm>
          <a:prstGeom prst="rect">
            <a:avLst/>
          </a:prstGeom>
        </p:spPr>
      </p:pic>
      <p:sp>
        <p:nvSpPr>
          <p:cNvPr id="9" name="Retângulo 8"/>
          <p:cNvSpPr/>
          <p:nvPr/>
        </p:nvSpPr>
        <p:spPr>
          <a:xfrm>
            <a:off x="1316285" y="4753874"/>
            <a:ext cx="13162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err="1">
                <a:latin typeface="Palatino Linotype" panose="02040502050505030304" pitchFamily="18" charset="0"/>
              </a:rPr>
              <a:t>AgTech</a:t>
            </a:r>
            <a:r>
              <a:rPr lang="pt-BR" dirty="0">
                <a:latin typeface="Palatino Linotype" panose="02040502050505030304" pitchFamily="18" charset="0"/>
              </a:rPr>
              <a:t> RP</a:t>
            </a:r>
            <a:endParaRPr lang="pt-BR" dirty="0">
              <a:solidFill>
                <a:srgbClr val="C0000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620699" y="6015070"/>
            <a:ext cx="27815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latin typeface="Palatino Linotype" panose="02040502050505030304" pitchFamily="18" charset="0"/>
              </a:rPr>
              <a:t> </a:t>
            </a:r>
            <a:r>
              <a:rPr lang="pt-BR" dirty="0" smtClean="0">
                <a:latin typeface="Palatino Linotype" panose="02040502050505030304" pitchFamily="18" charset="0"/>
              </a:rPr>
              <a:t>          </a:t>
            </a:r>
            <a:r>
              <a:rPr lang="pt-BR" dirty="0" smtClean="0">
                <a:solidFill>
                  <a:srgbClr val="0070C0"/>
                </a:solidFill>
                <a:latin typeface="Palatino Linotype" panose="02040502050505030304" pitchFamily="18" charset="0"/>
              </a:rPr>
              <a:t>+55 </a:t>
            </a:r>
            <a:r>
              <a:rPr lang="pt-BR" dirty="0">
                <a:solidFill>
                  <a:srgbClr val="0070C0"/>
                </a:solidFill>
                <a:latin typeface="Palatino Linotype" panose="02040502050505030304" pitchFamily="18" charset="0"/>
              </a:rPr>
              <a:t>(16) 98193-6099</a:t>
            </a:r>
          </a:p>
        </p:txBody>
      </p:sp>
      <p:sp>
        <p:nvSpPr>
          <p:cNvPr id="7" name="Subtítulo 6"/>
          <p:cNvSpPr>
            <a:spLocks noGrp="1"/>
          </p:cNvSpPr>
          <p:nvPr>
            <p:ph type="subTitle" idx="1"/>
          </p:nvPr>
        </p:nvSpPr>
        <p:spPr>
          <a:xfrm>
            <a:off x="1143000" y="110892"/>
            <a:ext cx="6858000" cy="1655762"/>
          </a:xfrm>
        </p:spPr>
        <p:txBody>
          <a:bodyPr>
            <a:normAutofit/>
          </a:bodyPr>
          <a:lstStyle/>
          <a:p>
            <a:r>
              <a:rPr lang="pt-BR" sz="3200" b="1" smtClean="0"/>
              <a:t>Obrigado!</a:t>
            </a:r>
            <a:endParaRPr lang="pt-BR" sz="3200" b="1"/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141" y="3513543"/>
            <a:ext cx="2764227" cy="811870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0629" y="3130597"/>
            <a:ext cx="1573072" cy="2075856"/>
          </a:xfrm>
          <a:prstGeom prst="rect">
            <a:avLst/>
          </a:prstGeom>
        </p:spPr>
      </p:pic>
      <p:pic>
        <p:nvPicPr>
          <p:cNvPr id="10242" name="Picture 2" descr="esultado de imagem para simbolo do whatsapp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41" y="5953309"/>
            <a:ext cx="914618" cy="769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tângulo 13"/>
          <p:cNvSpPr/>
          <p:nvPr/>
        </p:nvSpPr>
        <p:spPr>
          <a:xfrm>
            <a:off x="5378429" y="5395215"/>
            <a:ext cx="3362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err="1">
                <a:solidFill>
                  <a:srgbClr val="0070C0"/>
                </a:solidFill>
                <a:latin typeface="Palatino Linotype" panose="02040502050505030304" pitchFamily="18" charset="0"/>
              </a:rPr>
              <a:t>l</a:t>
            </a:r>
            <a:r>
              <a:rPr lang="pt-BR" dirty="0" err="1" smtClean="0">
                <a:solidFill>
                  <a:srgbClr val="0070C0"/>
                </a:solidFill>
                <a:latin typeface="Palatino Linotype" panose="02040502050505030304" pitchFamily="18" charset="0"/>
              </a:rPr>
              <a:t>eonardo.barbieri@lidera.agr.br</a:t>
            </a:r>
            <a:endParaRPr lang="pt-BR" dirty="0">
              <a:solidFill>
                <a:srgbClr val="0070C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15" name="Retângulo 14"/>
          <p:cNvSpPr/>
          <p:nvPr/>
        </p:nvSpPr>
        <p:spPr>
          <a:xfrm>
            <a:off x="5219469" y="6015070"/>
            <a:ext cx="27815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latin typeface="Palatino Linotype" panose="02040502050505030304" pitchFamily="18" charset="0"/>
              </a:rPr>
              <a:t> </a:t>
            </a:r>
            <a:r>
              <a:rPr lang="pt-BR" dirty="0" smtClean="0">
                <a:latin typeface="Palatino Linotype" panose="02040502050505030304" pitchFamily="18" charset="0"/>
              </a:rPr>
              <a:t>          </a:t>
            </a:r>
            <a:r>
              <a:rPr lang="pt-BR" dirty="0" smtClean="0">
                <a:solidFill>
                  <a:srgbClr val="0070C0"/>
                </a:solidFill>
                <a:latin typeface="Palatino Linotype" panose="02040502050505030304" pitchFamily="18" charset="0"/>
              </a:rPr>
              <a:t>+55 </a:t>
            </a:r>
            <a:r>
              <a:rPr lang="pt-BR" dirty="0">
                <a:solidFill>
                  <a:srgbClr val="0070C0"/>
                </a:solidFill>
                <a:latin typeface="Palatino Linotype" panose="02040502050505030304" pitchFamily="18" charset="0"/>
              </a:rPr>
              <a:t>(16) </a:t>
            </a:r>
            <a:r>
              <a:rPr lang="pt-BR" dirty="0" smtClean="0">
                <a:solidFill>
                  <a:srgbClr val="0070C0"/>
                </a:solidFill>
                <a:latin typeface="Palatino Linotype" panose="02040502050505030304" pitchFamily="18" charset="0"/>
              </a:rPr>
              <a:t>99624-0060</a:t>
            </a:r>
            <a:endParaRPr lang="pt-BR" dirty="0">
              <a:solidFill>
                <a:srgbClr val="0070C0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16" name="Picture 2" descr="esultado de imagem para simbolo do whatsapp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0629" y="5953309"/>
            <a:ext cx="914618" cy="769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01459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46062"/>
            <a:ext cx="7886700" cy="956231"/>
          </a:xfrm>
        </p:spPr>
        <p:txBody>
          <a:bodyPr>
            <a:normAutofit/>
          </a:bodyPr>
          <a:lstStyle/>
          <a:p>
            <a:r>
              <a:rPr lang="pt-BR" sz="3600" b="1" dirty="0" smtClean="0">
                <a:latin typeface="+mn-lt"/>
              </a:rPr>
              <a:t>Mortalidade das Startups</a:t>
            </a:r>
            <a:endParaRPr lang="pt-BR" sz="3600" b="1" dirty="0">
              <a:latin typeface="+mn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28650" y="1482725"/>
            <a:ext cx="7886700" cy="435133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pt-BR" b="1" dirty="0" smtClean="0"/>
              <a:t>“Informações de diversas fontes”</a:t>
            </a:r>
            <a:r>
              <a:rPr lang="pt-BR" dirty="0" smtClean="0"/>
              <a:t>:</a:t>
            </a:r>
          </a:p>
          <a:p>
            <a:r>
              <a:rPr lang="pt-BR" dirty="0" smtClean="0"/>
              <a:t>25</a:t>
            </a:r>
            <a:r>
              <a:rPr lang="pt-BR" dirty="0"/>
              <a:t>% </a:t>
            </a:r>
            <a:r>
              <a:rPr lang="pt-BR" dirty="0" smtClean="0"/>
              <a:t>das startups não ultrapassam o </a:t>
            </a:r>
            <a:r>
              <a:rPr lang="pt-BR" dirty="0"/>
              <a:t>1º </a:t>
            </a:r>
            <a:r>
              <a:rPr lang="pt-BR" dirty="0" smtClean="0"/>
              <a:t>ano;</a:t>
            </a:r>
            <a:endParaRPr lang="pt-BR" dirty="0"/>
          </a:p>
          <a:p>
            <a:r>
              <a:rPr lang="pt-BR" dirty="0"/>
              <a:t>50% </a:t>
            </a:r>
            <a:r>
              <a:rPr lang="pt-BR" dirty="0" smtClean="0"/>
              <a:t>atinge no máximo o </a:t>
            </a:r>
            <a:r>
              <a:rPr lang="pt-BR" dirty="0"/>
              <a:t>final do </a:t>
            </a:r>
            <a:r>
              <a:rPr lang="pt-BR" dirty="0" smtClean="0"/>
              <a:t>4º ano.</a:t>
            </a:r>
          </a:p>
          <a:p>
            <a:endParaRPr lang="pt-BR" dirty="0" smtClean="0"/>
          </a:p>
          <a:p>
            <a:pPr marL="0" indent="0">
              <a:buNone/>
            </a:pPr>
            <a:r>
              <a:rPr lang="pt-BR" b="1" dirty="0" smtClean="0"/>
              <a:t>Causas</a:t>
            </a:r>
            <a:r>
              <a:rPr lang="pt-BR" dirty="0" smtClean="0"/>
              <a:t>:</a:t>
            </a:r>
            <a:endParaRPr lang="pt-BR" dirty="0"/>
          </a:p>
          <a:p>
            <a:r>
              <a:rPr lang="pt-BR" dirty="0" smtClean="0"/>
              <a:t>Comportamento </a:t>
            </a:r>
            <a:r>
              <a:rPr lang="pt-BR" dirty="0"/>
              <a:t>empreendedor falho das </a:t>
            </a:r>
            <a:r>
              <a:rPr lang="pt-BR" dirty="0" smtClean="0"/>
              <a:t>equipes;</a:t>
            </a:r>
            <a:endParaRPr lang="pt-BR" dirty="0"/>
          </a:p>
          <a:p>
            <a:r>
              <a:rPr lang="pt-BR" dirty="0" smtClean="0"/>
              <a:t>Equipes inchadas, “caras” e mal compostas;</a:t>
            </a:r>
          </a:p>
          <a:p>
            <a:r>
              <a:rPr lang="pt-BR" dirty="0" smtClean="0"/>
              <a:t>Precificação equivocada;</a:t>
            </a:r>
            <a:endParaRPr lang="pt-BR" dirty="0"/>
          </a:p>
          <a:p>
            <a:r>
              <a:rPr lang="pt-BR" dirty="0"/>
              <a:t>Inovações rígidas e sem adaptação ao </a:t>
            </a:r>
            <a:r>
              <a:rPr lang="pt-BR" dirty="0" smtClean="0"/>
              <a:t>mercado;</a:t>
            </a:r>
          </a:p>
          <a:p>
            <a:r>
              <a:rPr lang="pt-BR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Falta </a:t>
            </a:r>
            <a:r>
              <a:rPr lang="pt-BR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de acesso ao </a:t>
            </a:r>
            <a:r>
              <a:rPr lang="pt-BR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mercado; </a:t>
            </a:r>
          </a:p>
          <a:p>
            <a:r>
              <a:rPr lang="pt-BR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Baixo faturamento;</a:t>
            </a:r>
          </a:p>
          <a:p>
            <a:r>
              <a:rPr lang="pt-BR" dirty="0"/>
              <a:t>Outras...</a:t>
            </a:r>
          </a:p>
          <a:p>
            <a:endParaRPr lang="pt-BR" dirty="0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xmlns="" id="{D9F873E9-F966-4582-8846-EC03AE15BBF6}"/>
              </a:ext>
            </a:extLst>
          </p:cNvPr>
          <p:cNvSpPr txBox="1"/>
          <p:nvPr/>
        </p:nvSpPr>
        <p:spPr>
          <a:xfrm>
            <a:off x="277988" y="5834063"/>
            <a:ext cx="7495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i="1" u="sng" dirty="0"/>
              <a:t>Fonte: Croisfelts, H (2019).</a:t>
            </a:r>
          </a:p>
        </p:txBody>
      </p:sp>
    </p:spTree>
    <p:extLst>
      <p:ext uri="{BB962C8B-B14F-4D97-AF65-F5344CB8AC3E}">
        <p14:creationId xmlns:p14="http://schemas.microsoft.com/office/powerpoint/2010/main" val="60313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spaço Reservado para Conteúdo 4" descr="Uma imagem contendo texto, mapa&#10;&#10;Descrição gerada automaticamente">
            <a:extLst>
              <a:ext uri="{FF2B5EF4-FFF2-40B4-BE49-F238E27FC236}">
                <a16:creationId xmlns:a16="http://schemas.microsoft.com/office/drawing/2014/main" xmlns="" id="{460529C2-0765-4D85-8636-537319DBBD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51" y="0"/>
            <a:ext cx="8963298" cy="6341534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xmlns="" id="{D9F873E9-F966-4582-8846-EC03AE15BBF6}"/>
              </a:ext>
            </a:extLst>
          </p:cNvPr>
          <p:cNvSpPr txBox="1"/>
          <p:nvPr/>
        </p:nvSpPr>
        <p:spPr>
          <a:xfrm>
            <a:off x="354188" y="6156868"/>
            <a:ext cx="7495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i="1" u="sng" dirty="0"/>
              <a:t>Fonte: Croisfelts, H (2019).</a:t>
            </a:r>
          </a:p>
        </p:txBody>
      </p:sp>
    </p:spTree>
    <p:extLst>
      <p:ext uri="{BB962C8B-B14F-4D97-AF65-F5344CB8AC3E}">
        <p14:creationId xmlns:p14="http://schemas.microsoft.com/office/powerpoint/2010/main" val="821175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>
          <a:xfrm>
            <a:off x="501958" y="1943198"/>
            <a:ext cx="4520924" cy="1383635"/>
          </a:xfrm>
        </p:spPr>
        <p:txBody>
          <a:bodyPr>
            <a:noAutofit/>
          </a:bodyPr>
          <a:lstStyle/>
          <a:p>
            <a:pPr algn="l"/>
            <a:r>
              <a:rPr lang="pt-BR" sz="3200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3 Instituições </a:t>
            </a:r>
            <a:r>
              <a:rPr lang="pt-BR" dirty="0">
                <a:latin typeface="Palatino Linotype" panose="02040502050505030304" pitchFamily="18" charset="0"/>
              </a:rPr>
              <a:t>se </a:t>
            </a:r>
            <a:r>
              <a:rPr lang="pt-BR" dirty="0" smtClean="0">
                <a:latin typeface="Palatino Linotype" panose="02040502050505030304" pitchFamily="18" charset="0"/>
              </a:rPr>
              <a:t>unem </a:t>
            </a:r>
          </a:p>
          <a:p>
            <a:pPr algn="l"/>
            <a:r>
              <a:rPr lang="pt-BR" sz="800" dirty="0" smtClean="0">
                <a:latin typeface="Palatino Linotype" panose="02040502050505030304" pitchFamily="18" charset="0"/>
              </a:rPr>
              <a:t>   </a:t>
            </a:r>
          </a:p>
          <a:p>
            <a:pPr algn="l"/>
            <a:r>
              <a:rPr lang="pt-BR" dirty="0">
                <a:latin typeface="Palatino Linotype" panose="02040502050505030304" pitchFamily="18" charset="0"/>
              </a:rPr>
              <a:t> </a:t>
            </a:r>
            <a:r>
              <a:rPr lang="pt-BR" dirty="0" smtClean="0">
                <a:latin typeface="Palatino Linotype" panose="02040502050505030304" pitchFamily="18" charset="0"/>
              </a:rPr>
              <a:t>  </a:t>
            </a:r>
            <a:r>
              <a:rPr lang="pt-BR" dirty="0" smtClean="0">
                <a:solidFill>
                  <a:schemeClr val="accent2">
                    <a:lumMod val="75000"/>
                  </a:schemeClr>
                </a:solidFill>
                <a:latin typeface="Palatino Linotype" panose="02040502050505030304" pitchFamily="18" charset="0"/>
              </a:rPr>
              <a:t>encontros </a:t>
            </a:r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Palatino Linotype" panose="02040502050505030304" pitchFamily="18" charset="0"/>
              </a:rPr>
              <a:t>e </a:t>
            </a:r>
            <a:r>
              <a:rPr lang="pt-BR" dirty="0" smtClean="0">
                <a:solidFill>
                  <a:schemeClr val="accent2">
                    <a:lumMod val="75000"/>
                  </a:schemeClr>
                </a:solidFill>
                <a:latin typeface="Palatino Linotype" panose="02040502050505030304" pitchFamily="18" charset="0"/>
              </a:rPr>
              <a:t>agronegócios</a:t>
            </a:r>
          </a:p>
          <a:p>
            <a:pPr algn="l"/>
            <a:r>
              <a:rPr lang="pt-BR" dirty="0" smtClean="0">
                <a:solidFill>
                  <a:schemeClr val="accent6">
                    <a:lumMod val="75000"/>
                  </a:schemeClr>
                </a:solidFill>
                <a:latin typeface="Palatino Linotype" panose="02040502050505030304" pitchFamily="18" charset="0"/>
              </a:rPr>
              <a:t>     inovação na agropecuária</a:t>
            </a:r>
          </a:p>
          <a:p>
            <a:pPr algn="l"/>
            <a:r>
              <a:rPr lang="pt-BR" dirty="0" smtClean="0">
                <a:solidFill>
                  <a:schemeClr val="accent4">
                    <a:lumMod val="50000"/>
                  </a:schemeClr>
                </a:solidFill>
                <a:latin typeface="Palatino Linotype" panose="02040502050505030304" pitchFamily="18" charset="0"/>
              </a:rPr>
              <a:t>       fortalecer o ecossistema</a:t>
            </a:r>
            <a:endParaRPr lang="pt-BR" dirty="0">
              <a:latin typeface="Palatino Linotype" panose="02040502050505030304" pitchFamily="18" charset="0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96807" y="815195"/>
            <a:ext cx="47486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700" b="1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OUTUBRO </a:t>
            </a:r>
          </a:p>
          <a:p>
            <a:pPr algn="ctr"/>
            <a:r>
              <a:rPr lang="pt-BR" sz="2700" b="1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DE 2018</a:t>
            </a:r>
            <a:endParaRPr lang="pt-BR" sz="2700" b="1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24" name="Retângulo 23"/>
          <p:cNvSpPr/>
          <p:nvPr/>
        </p:nvSpPr>
        <p:spPr>
          <a:xfrm>
            <a:off x="5067299" y="145778"/>
            <a:ext cx="3940973" cy="656828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 dirty="0"/>
          </a:p>
        </p:txBody>
      </p:sp>
      <p:sp>
        <p:nvSpPr>
          <p:cNvPr id="25" name="Retângulo 24"/>
          <p:cNvSpPr/>
          <p:nvPr/>
        </p:nvSpPr>
        <p:spPr>
          <a:xfrm>
            <a:off x="5529512" y="361431"/>
            <a:ext cx="3028711" cy="18406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 dirty="0"/>
          </a:p>
        </p:txBody>
      </p:sp>
      <p:sp>
        <p:nvSpPr>
          <p:cNvPr id="26" name="Retângulo 25"/>
          <p:cNvSpPr/>
          <p:nvPr/>
        </p:nvSpPr>
        <p:spPr>
          <a:xfrm>
            <a:off x="5529512" y="2509585"/>
            <a:ext cx="3028711" cy="18406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 dirty="0"/>
          </a:p>
        </p:txBody>
      </p:sp>
      <p:sp>
        <p:nvSpPr>
          <p:cNvPr id="27" name="Retângulo 26"/>
          <p:cNvSpPr/>
          <p:nvPr/>
        </p:nvSpPr>
        <p:spPr>
          <a:xfrm>
            <a:off x="5529512" y="4651548"/>
            <a:ext cx="3028711" cy="18406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 dirty="0"/>
          </a:p>
        </p:txBody>
      </p:sp>
      <p:pic>
        <p:nvPicPr>
          <p:cNvPr id="28" name="Imagem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219" y="4865767"/>
            <a:ext cx="2575129" cy="1332629"/>
          </a:xfrm>
          <a:prstGeom prst="rect">
            <a:avLst/>
          </a:prstGeom>
        </p:spPr>
      </p:pic>
      <p:pic>
        <p:nvPicPr>
          <p:cNvPr id="29" name="Imagem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347" y="2967529"/>
            <a:ext cx="2718052" cy="966354"/>
          </a:xfrm>
          <a:prstGeom prst="rect">
            <a:avLst/>
          </a:prstGeom>
        </p:spPr>
      </p:pic>
      <p:pic>
        <p:nvPicPr>
          <p:cNvPr id="30" name="Imagem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6204" y="660747"/>
            <a:ext cx="2363160" cy="1166365"/>
          </a:xfrm>
          <a:prstGeom prst="rect">
            <a:avLst/>
          </a:prstGeom>
        </p:spPr>
      </p:pic>
      <p:grpSp>
        <p:nvGrpSpPr>
          <p:cNvPr id="31" name="Agrupar 32">
            <a:extLst>
              <a:ext uri="{FF2B5EF4-FFF2-40B4-BE49-F238E27FC236}">
                <a16:creationId xmlns:lc="http://schemas.openxmlformats.org/drawingml/2006/lockedCanvas" xmlns:a16="http://schemas.microsoft.com/office/drawing/2014/main" xmlns="" id="{066B3EB5-1CA3-4C47-A5FC-8C1D46DBDD2E}"/>
              </a:ext>
            </a:extLst>
          </p:cNvPr>
          <p:cNvGrpSpPr/>
          <p:nvPr/>
        </p:nvGrpSpPr>
        <p:grpSpPr>
          <a:xfrm>
            <a:off x="-734849" y="4385632"/>
            <a:ext cx="2045709" cy="1765178"/>
            <a:chOff x="4185738" y="3758547"/>
            <a:chExt cx="2727612" cy="2353571"/>
          </a:xfrm>
        </p:grpSpPr>
        <p:pic>
          <p:nvPicPr>
            <p:cNvPr id="32" name="Imagem 31" descr="Uma imagem contendo clip-art, relógio&#10;&#10;Descrição gerada automaticamente">
              <a:extLst>
                <a:ext uri="{FF2B5EF4-FFF2-40B4-BE49-F238E27FC236}">
                  <a16:creationId xmlns:lc="http://schemas.openxmlformats.org/drawingml/2006/lockedCanvas" xmlns:a16="http://schemas.microsoft.com/office/drawing/2014/main" xmlns="" id="{E5C0DD2E-3974-4625-8436-804DCB3FD1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31" t="23957" r="53061"/>
            <a:stretch/>
          </p:blipFill>
          <p:spPr>
            <a:xfrm>
              <a:off x="4516714" y="3884641"/>
              <a:ext cx="1955408" cy="205625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33" name="Retângulo 32">
              <a:extLst>
                <a:ext uri="{FF2B5EF4-FFF2-40B4-BE49-F238E27FC236}">
                  <a16:creationId xmlns:lc="http://schemas.openxmlformats.org/drawingml/2006/lockedCanvas" xmlns:a16="http://schemas.microsoft.com/office/drawing/2014/main" xmlns="" id="{B796CE94-EA69-4D0E-8EB3-CDC79B5CE267}"/>
                </a:ext>
              </a:extLst>
            </p:cNvPr>
            <p:cNvSpPr/>
            <p:nvPr/>
          </p:nvSpPr>
          <p:spPr>
            <a:xfrm rot="18055310">
              <a:off x="5916862" y="3369688"/>
              <a:ext cx="453828" cy="12315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t-BR" sz="1350" dirty="0"/>
            </a:p>
          </p:txBody>
        </p:sp>
        <p:sp>
          <p:nvSpPr>
            <p:cNvPr id="34" name="Retângulo 33">
              <a:extLst>
                <a:ext uri="{FF2B5EF4-FFF2-40B4-BE49-F238E27FC236}">
                  <a16:creationId xmlns:lc="http://schemas.openxmlformats.org/drawingml/2006/lockedCanvas" xmlns:a16="http://schemas.microsoft.com/office/drawing/2014/main" xmlns="" id="{FB15A73E-1CA3-41A6-9185-2BA2F081B167}"/>
                </a:ext>
              </a:extLst>
            </p:cNvPr>
            <p:cNvSpPr/>
            <p:nvPr/>
          </p:nvSpPr>
          <p:spPr>
            <a:xfrm rot="14375132">
              <a:off x="4629314" y="3397131"/>
              <a:ext cx="453828" cy="12315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t-BR" sz="1350" dirty="0"/>
            </a:p>
          </p:txBody>
        </p:sp>
        <p:sp>
          <p:nvSpPr>
            <p:cNvPr id="35" name="Retângulo 34">
              <a:extLst>
                <a:ext uri="{FF2B5EF4-FFF2-40B4-BE49-F238E27FC236}">
                  <a16:creationId xmlns:lc="http://schemas.openxmlformats.org/drawingml/2006/lockedCanvas" xmlns:a16="http://schemas.microsoft.com/office/drawing/2014/main" xmlns="" id="{D000202F-E064-4B06-AE95-D7B63B30E4B2}"/>
                </a:ext>
              </a:extLst>
            </p:cNvPr>
            <p:cNvSpPr/>
            <p:nvPr/>
          </p:nvSpPr>
          <p:spPr>
            <a:xfrm rot="18047916">
              <a:off x="4627170" y="5322005"/>
              <a:ext cx="348681" cy="12315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t-BR" sz="1350" dirty="0"/>
            </a:p>
          </p:txBody>
        </p:sp>
        <p:sp>
          <p:nvSpPr>
            <p:cNvPr id="36" name="Retângulo 35">
              <a:extLst>
                <a:ext uri="{FF2B5EF4-FFF2-40B4-BE49-F238E27FC236}">
                  <a16:creationId xmlns:lc="http://schemas.openxmlformats.org/drawingml/2006/lockedCanvas" xmlns:a16="http://schemas.microsoft.com/office/drawing/2014/main" xmlns="" id="{5D74CBA4-837E-4C11-92BF-2A303AD9D7E4}"/>
                </a:ext>
              </a:extLst>
            </p:cNvPr>
            <p:cNvSpPr/>
            <p:nvPr/>
          </p:nvSpPr>
          <p:spPr>
            <a:xfrm rot="14365157">
              <a:off x="6146685" y="5300142"/>
              <a:ext cx="301785" cy="12315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t-BR" sz="1350" dirty="0"/>
            </a:p>
          </p:txBody>
        </p:sp>
      </p:grpSp>
    </p:spTree>
    <p:extLst>
      <p:ext uri="{BB962C8B-B14F-4D97-AF65-F5344CB8AC3E}">
        <p14:creationId xmlns:p14="http://schemas.microsoft.com/office/powerpoint/2010/main" val="17722213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tângulo 23"/>
          <p:cNvSpPr/>
          <p:nvPr/>
        </p:nvSpPr>
        <p:spPr>
          <a:xfrm>
            <a:off x="165099" y="57030"/>
            <a:ext cx="3940973" cy="656828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 dirty="0"/>
          </a:p>
        </p:txBody>
      </p:sp>
      <p:sp>
        <p:nvSpPr>
          <p:cNvPr id="25" name="Retângulo 24"/>
          <p:cNvSpPr/>
          <p:nvPr/>
        </p:nvSpPr>
        <p:spPr>
          <a:xfrm>
            <a:off x="627312" y="272683"/>
            <a:ext cx="3028711" cy="18406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 dirty="0"/>
          </a:p>
        </p:txBody>
      </p:sp>
      <p:sp>
        <p:nvSpPr>
          <p:cNvPr id="26" name="Retângulo 25"/>
          <p:cNvSpPr/>
          <p:nvPr/>
        </p:nvSpPr>
        <p:spPr>
          <a:xfrm>
            <a:off x="627312" y="2420837"/>
            <a:ext cx="3028711" cy="18406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 dirty="0"/>
          </a:p>
        </p:txBody>
      </p:sp>
      <p:sp>
        <p:nvSpPr>
          <p:cNvPr id="27" name="Retângulo 26"/>
          <p:cNvSpPr/>
          <p:nvPr/>
        </p:nvSpPr>
        <p:spPr>
          <a:xfrm>
            <a:off x="627312" y="4562800"/>
            <a:ext cx="3028711" cy="18406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 dirty="0"/>
          </a:p>
        </p:txBody>
      </p:sp>
      <p:pic>
        <p:nvPicPr>
          <p:cNvPr id="28" name="Imagem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070" y="526706"/>
            <a:ext cx="2575129" cy="1332629"/>
          </a:xfrm>
          <a:prstGeom prst="rect">
            <a:avLst/>
          </a:prstGeom>
        </p:spPr>
      </p:pic>
      <p:pic>
        <p:nvPicPr>
          <p:cNvPr id="29" name="Imagem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608" y="4921166"/>
            <a:ext cx="2718052" cy="966354"/>
          </a:xfrm>
          <a:prstGeom prst="rect">
            <a:avLst/>
          </a:prstGeom>
        </p:spPr>
      </p:pic>
      <p:pic>
        <p:nvPicPr>
          <p:cNvPr id="30" name="Imagem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054" y="2816980"/>
            <a:ext cx="2363160" cy="1166365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985" y="2545515"/>
            <a:ext cx="4731900" cy="1389789"/>
          </a:xfrm>
          <a:prstGeom prst="rect">
            <a:avLst/>
          </a:prstGeom>
        </p:spPr>
      </p:pic>
      <p:grpSp>
        <p:nvGrpSpPr>
          <p:cNvPr id="20" name="Agrupar 32">
            <a:extLst>
              <a:ext uri="{FF2B5EF4-FFF2-40B4-BE49-F238E27FC236}">
                <a16:creationId xmlns:lc="http://schemas.openxmlformats.org/drawingml/2006/lockedCanvas" xmlns:a16="http://schemas.microsoft.com/office/drawing/2014/main" xmlns="" id="{066B3EB5-1CA3-4C47-A5FC-8C1D46DBDD2E}"/>
              </a:ext>
            </a:extLst>
          </p:cNvPr>
          <p:cNvGrpSpPr/>
          <p:nvPr/>
        </p:nvGrpSpPr>
        <p:grpSpPr>
          <a:xfrm>
            <a:off x="7484752" y="4227557"/>
            <a:ext cx="2727612" cy="2353571"/>
            <a:chOff x="4185738" y="3758547"/>
            <a:chExt cx="2727612" cy="2353571"/>
          </a:xfrm>
        </p:grpSpPr>
        <p:pic>
          <p:nvPicPr>
            <p:cNvPr id="21" name="Imagem 20" descr="Uma imagem contendo clip-art, relógio&#10;&#10;Descrição gerada automaticamente">
              <a:extLst>
                <a:ext uri="{FF2B5EF4-FFF2-40B4-BE49-F238E27FC236}">
                  <a16:creationId xmlns:lc="http://schemas.openxmlformats.org/drawingml/2006/lockedCanvas" xmlns:a16="http://schemas.microsoft.com/office/drawing/2014/main" xmlns="" id="{E5C0DD2E-3974-4625-8436-804DCB3FD1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31" t="23957" r="53061"/>
            <a:stretch/>
          </p:blipFill>
          <p:spPr>
            <a:xfrm>
              <a:off x="4516714" y="3884641"/>
              <a:ext cx="1955408" cy="205625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22" name="Retângulo 21">
              <a:extLst>
                <a:ext uri="{FF2B5EF4-FFF2-40B4-BE49-F238E27FC236}">
                  <a16:creationId xmlns:lc="http://schemas.openxmlformats.org/drawingml/2006/lockedCanvas" xmlns:a16="http://schemas.microsoft.com/office/drawing/2014/main" xmlns="" id="{B796CE94-EA69-4D0E-8EB3-CDC79B5CE267}"/>
                </a:ext>
              </a:extLst>
            </p:cNvPr>
            <p:cNvSpPr/>
            <p:nvPr/>
          </p:nvSpPr>
          <p:spPr>
            <a:xfrm rot="18055310">
              <a:off x="5916862" y="3369688"/>
              <a:ext cx="453828" cy="12315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t-BR" dirty="0"/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lc="http://schemas.openxmlformats.org/drawingml/2006/lockedCanvas" xmlns:a16="http://schemas.microsoft.com/office/drawing/2014/main" xmlns="" id="{FB15A73E-1CA3-41A6-9185-2BA2F081B167}"/>
                </a:ext>
              </a:extLst>
            </p:cNvPr>
            <p:cNvSpPr/>
            <p:nvPr/>
          </p:nvSpPr>
          <p:spPr>
            <a:xfrm rot="14375132">
              <a:off x="4629314" y="3397131"/>
              <a:ext cx="453828" cy="12315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t-BR" dirty="0"/>
            </a:p>
          </p:txBody>
        </p:sp>
        <p:sp>
          <p:nvSpPr>
            <p:cNvPr id="37" name="Retângulo 36">
              <a:extLst>
                <a:ext uri="{FF2B5EF4-FFF2-40B4-BE49-F238E27FC236}">
                  <a16:creationId xmlns:lc="http://schemas.openxmlformats.org/drawingml/2006/lockedCanvas" xmlns:a16="http://schemas.microsoft.com/office/drawing/2014/main" xmlns="" id="{D000202F-E064-4B06-AE95-D7B63B30E4B2}"/>
                </a:ext>
              </a:extLst>
            </p:cNvPr>
            <p:cNvSpPr/>
            <p:nvPr/>
          </p:nvSpPr>
          <p:spPr>
            <a:xfrm rot="18047916">
              <a:off x="4627170" y="5322005"/>
              <a:ext cx="348681" cy="12315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t-BR" dirty="0"/>
            </a:p>
          </p:txBody>
        </p:sp>
        <p:sp>
          <p:nvSpPr>
            <p:cNvPr id="38" name="Retângulo 37">
              <a:extLst>
                <a:ext uri="{FF2B5EF4-FFF2-40B4-BE49-F238E27FC236}">
                  <a16:creationId xmlns:lc="http://schemas.openxmlformats.org/drawingml/2006/lockedCanvas" xmlns:a16="http://schemas.microsoft.com/office/drawing/2014/main" xmlns="" id="{5D74CBA4-837E-4C11-92BF-2A303AD9D7E4}"/>
                </a:ext>
              </a:extLst>
            </p:cNvPr>
            <p:cNvSpPr/>
            <p:nvPr/>
          </p:nvSpPr>
          <p:spPr>
            <a:xfrm rot="14365157">
              <a:off x="6146685" y="5300142"/>
              <a:ext cx="301785" cy="12315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pt-BR" dirty="0"/>
            </a:p>
          </p:txBody>
        </p:sp>
      </p:grpSp>
    </p:spTree>
    <p:extLst>
      <p:ext uri="{BB962C8B-B14F-4D97-AF65-F5344CB8AC3E}">
        <p14:creationId xmlns:p14="http://schemas.microsoft.com/office/powerpoint/2010/main" val="5404894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="" xmlns:a16="http://schemas.microsoft.com/office/drawing/2014/main" id="{CE282AF1-4BBE-4172-8F98-809E027476FD}"/>
              </a:ext>
            </a:extLst>
          </p:cNvPr>
          <p:cNvSpPr txBox="1"/>
          <p:nvPr/>
        </p:nvSpPr>
        <p:spPr>
          <a:xfrm>
            <a:off x="669005" y="2650442"/>
            <a:ext cx="5095875" cy="11079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CONHECIMENTO TÉCNICO e MULTIDISCIPLINAR </a:t>
            </a:r>
            <a:r>
              <a:rPr lang="pt-BR" b="1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DA EQUIPE </a:t>
            </a:r>
            <a:r>
              <a:rPr lang="pt-BR" b="1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DO </a:t>
            </a:r>
            <a:r>
              <a:rPr lang="pt-BR" b="1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MOVIMENTO AGTECH RP</a:t>
            </a:r>
            <a:endParaRPr lang="pt-BR" b="1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="" xmlns:a16="http://schemas.microsoft.com/office/drawing/2014/main" id="{CE282AF1-4BBE-4172-8F98-809E027476FD}"/>
              </a:ext>
            </a:extLst>
          </p:cNvPr>
          <p:cNvSpPr txBox="1"/>
          <p:nvPr/>
        </p:nvSpPr>
        <p:spPr>
          <a:xfrm>
            <a:off x="123080" y="1018252"/>
            <a:ext cx="5876925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pt-BR" b="1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</a:endParaRPr>
          </a:p>
          <a:p>
            <a:pPr algn="ctr"/>
            <a:r>
              <a:rPr lang="pt-BR" b="1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RIBEIRÃO PRETO COMO PONTO DE </a:t>
            </a:r>
            <a:r>
              <a:rPr lang="pt-BR" sz="2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ENCONTRO DE NEGÓCIOS DO AGRO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="" xmlns:a16="http://schemas.microsoft.com/office/drawing/2014/main" id="{CE282AF1-4BBE-4172-8F98-809E027476FD}"/>
              </a:ext>
            </a:extLst>
          </p:cNvPr>
          <p:cNvSpPr txBox="1"/>
          <p:nvPr/>
        </p:nvSpPr>
        <p:spPr>
          <a:xfrm>
            <a:off x="1023478" y="4151877"/>
            <a:ext cx="4581525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CONVICÇÃO DE QUE A INOVAÇÃO ACONTECE A PARTIR DE </a:t>
            </a:r>
            <a:r>
              <a:rPr lang="pt-BR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COMPETÊNCIAS </a:t>
            </a:r>
            <a:r>
              <a:rPr lang="pt-BR" sz="2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MÚLTIPLAS</a:t>
            </a:r>
            <a:endParaRPr lang="pt-BR" sz="2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anose="02040502050505030304" pitchFamily="18" charset="0"/>
            </a:endParaRPr>
          </a:p>
        </p:txBody>
      </p:sp>
      <p:pic>
        <p:nvPicPr>
          <p:cNvPr id="28" name="Imagem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857250"/>
            <a:ext cx="3429000" cy="5143500"/>
          </a:xfrm>
          <a:prstGeom prst="rect">
            <a:avLst/>
          </a:prstGeom>
        </p:spPr>
      </p:pic>
      <p:grpSp>
        <p:nvGrpSpPr>
          <p:cNvPr id="29" name="Agrupar 27">
            <a:extLst>
              <a:ext uri="{FF2B5EF4-FFF2-40B4-BE49-F238E27FC236}">
                <a16:creationId xmlns="" xmlns:a16="http://schemas.microsoft.com/office/drawing/2014/main" id="{4C52A518-5F13-4A70-A7FC-1CE5AFFC66A8}"/>
              </a:ext>
            </a:extLst>
          </p:cNvPr>
          <p:cNvGrpSpPr/>
          <p:nvPr/>
        </p:nvGrpSpPr>
        <p:grpSpPr>
          <a:xfrm>
            <a:off x="-827246" y="4333501"/>
            <a:ext cx="1900653" cy="1749460"/>
            <a:chOff x="5018385" y="3668395"/>
            <a:chExt cx="2807807" cy="2593735"/>
          </a:xfrm>
        </p:grpSpPr>
        <p:pic>
          <p:nvPicPr>
            <p:cNvPr id="30" name="Imagem 29" descr="Uma imagem contendo clip-art, relógio&#10;&#10;Descrição gerada automaticamente">
              <a:extLst>
                <a:ext uri="{FF2B5EF4-FFF2-40B4-BE49-F238E27FC236}">
                  <a16:creationId xmlns="" xmlns:a16="http://schemas.microsoft.com/office/drawing/2014/main" id="{19AE9858-9C87-4640-9D9A-3BBC783C20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246" t="24225" r="17572"/>
            <a:stretch/>
          </p:blipFill>
          <p:spPr>
            <a:xfrm>
              <a:off x="5468306" y="3898927"/>
              <a:ext cx="2054330" cy="2048975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31" name="Retângulo 30">
              <a:extLst>
                <a:ext uri="{FF2B5EF4-FFF2-40B4-BE49-F238E27FC236}">
                  <a16:creationId xmlns="" xmlns:a16="http://schemas.microsoft.com/office/drawing/2014/main" id="{E4508604-2D17-45FB-8E33-95CA5B346E5D}"/>
                </a:ext>
              </a:extLst>
            </p:cNvPr>
            <p:cNvSpPr/>
            <p:nvPr/>
          </p:nvSpPr>
          <p:spPr>
            <a:xfrm rot="12549987">
              <a:off x="6515284" y="3720112"/>
              <a:ext cx="1310908" cy="5182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350" dirty="0"/>
            </a:p>
          </p:txBody>
        </p:sp>
        <p:sp>
          <p:nvSpPr>
            <p:cNvPr id="32" name="Retângulo 31">
              <a:extLst>
                <a:ext uri="{FF2B5EF4-FFF2-40B4-BE49-F238E27FC236}">
                  <a16:creationId xmlns="" xmlns:a16="http://schemas.microsoft.com/office/drawing/2014/main" id="{4E4FCD99-7568-4CBA-A906-23A2E0BE9400}"/>
                </a:ext>
              </a:extLst>
            </p:cNvPr>
            <p:cNvSpPr/>
            <p:nvPr/>
          </p:nvSpPr>
          <p:spPr>
            <a:xfrm rot="8939095">
              <a:off x="5237151" y="3668395"/>
              <a:ext cx="1310908" cy="5182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350" dirty="0"/>
            </a:p>
          </p:txBody>
        </p:sp>
        <p:sp>
          <p:nvSpPr>
            <p:cNvPr id="33" name="Retângulo 32">
              <a:extLst>
                <a:ext uri="{FF2B5EF4-FFF2-40B4-BE49-F238E27FC236}">
                  <a16:creationId xmlns="" xmlns:a16="http://schemas.microsoft.com/office/drawing/2014/main" id="{6ACDFDF5-BB8A-4BF7-A6AA-B10A8576E28C}"/>
                </a:ext>
              </a:extLst>
            </p:cNvPr>
            <p:cNvSpPr/>
            <p:nvPr/>
          </p:nvSpPr>
          <p:spPr>
            <a:xfrm rot="5400000">
              <a:off x="4622739" y="4833585"/>
              <a:ext cx="1310908" cy="5182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350" dirty="0"/>
            </a:p>
          </p:txBody>
        </p:sp>
        <p:sp>
          <p:nvSpPr>
            <p:cNvPr id="34" name="Retângulo 33">
              <a:extLst>
                <a:ext uri="{FF2B5EF4-FFF2-40B4-BE49-F238E27FC236}">
                  <a16:creationId xmlns="" xmlns:a16="http://schemas.microsoft.com/office/drawing/2014/main" id="{31A6E509-AB69-4820-A0F3-06481ED78D83}"/>
                </a:ext>
              </a:extLst>
            </p:cNvPr>
            <p:cNvSpPr/>
            <p:nvPr/>
          </p:nvSpPr>
          <p:spPr>
            <a:xfrm rot="8884766">
              <a:off x="6790156" y="5764552"/>
              <a:ext cx="877237" cy="34438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350" dirty="0"/>
            </a:p>
          </p:txBody>
        </p:sp>
        <p:sp>
          <p:nvSpPr>
            <p:cNvPr id="35" name="Retângulo 34">
              <a:extLst>
                <a:ext uri="{FF2B5EF4-FFF2-40B4-BE49-F238E27FC236}">
                  <a16:creationId xmlns="" xmlns:a16="http://schemas.microsoft.com/office/drawing/2014/main" id="{73953CE5-96EC-49F6-88C6-CC5BA626D941}"/>
                </a:ext>
              </a:extLst>
            </p:cNvPr>
            <p:cNvSpPr/>
            <p:nvPr/>
          </p:nvSpPr>
          <p:spPr>
            <a:xfrm rot="12549987">
              <a:off x="5018385" y="5743840"/>
              <a:ext cx="1310908" cy="5182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350" dirty="0"/>
            </a:p>
          </p:txBody>
        </p:sp>
      </p:grpSp>
    </p:spTree>
    <p:extLst>
      <p:ext uri="{BB962C8B-B14F-4D97-AF65-F5344CB8AC3E}">
        <p14:creationId xmlns:p14="http://schemas.microsoft.com/office/powerpoint/2010/main" val="2593891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22" r="13333"/>
          <a:stretch/>
        </p:blipFill>
        <p:spPr>
          <a:xfrm>
            <a:off x="2381250" y="962025"/>
            <a:ext cx="6696075" cy="4972050"/>
          </a:xfrm>
          <a:prstGeom prst="rect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</p:pic>
      <p:sp>
        <p:nvSpPr>
          <p:cNvPr id="2" name="CaixaDeTexto 1">
            <a:extLst>
              <a:ext uri="{FF2B5EF4-FFF2-40B4-BE49-F238E27FC236}">
                <a16:creationId xmlns="" xmlns:a16="http://schemas.microsoft.com/office/drawing/2014/main" id="{CE282AF1-4BBE-4172-8F98-809E027476FD}"/>
              </a:ext>
            </a:extLst>
          </p:cNvPr>
          <p:cNvSpPr txBox="1"/>
          <p:nvPr/>
        </p:nvSpPr>
        <p:spPr>
          <a:xfrm>
            <a:off x="88066" y="4279442"/>
            <a:ext cx="3028950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SOLUÇÕES DEMANDAM</a:t>
            </a:r>
          </a:p>
          <a:p>
            <a:pPr algn="ctr"/>
            <a:r>
              <a:rPr lang="pt-BR" b="1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RELAÇÕES </a:t>
            </a:r>
            <a:r>
              <a:rPr lang="pt-BR" b="1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ENTRE CONHECIMENTOS E </a:t>
            </a:r>
            <a:r>
              <a:rPr lang="pt-BR" b="1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EXPERIÊNCIAS</a:t>
            </a:r>
          </a:p>
          <a:p>
            <a:pPr algn="ctr"/>
            <a:endParaRPr lang="pt-BR" b="1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="" xmlns:a16="http://schemas.microsoft.com/office/drawing/2014/main" id="{CE282AF1-4BBE-4172-8F98-809E027476FD}"/>
              </a:ext>
            </a:extLst>
          </p:cNvPr>
          <p:cNvSpPr txBox="1"/>
          <p:nvPr/>
        </p:nvSpPr>
        <p:spPr>
          <a:xfrm>
            <a:off x="0" y="1125852"/>
            <a:ext cx="3117016" cy="2031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pt-BR" b="1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</a:endParaRPr>
          </a:p>
          <a:p>
            <a:pPr algn="ctr"/>
            <a:r>
              <a:rPr lang="pt-BR" b="1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CONFLUÊNCIA DE </a:t>
            </a:r>
            <a:r>
              <a:rPr lang="pt-BR" b="1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COMPETÊNCIAS TÉCNICAS</a:t>
            </a:r>
          </a:p>
          <a:p>
            <a:pPr algn="ctr"/>
            <a:r>
              <a:rPr lang="pt-BR" b="1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E IMPORTANTES INSTITUIÇÕES PARA O AGRO </a:t>
            </a:r>
            <a:endParaRPr lang="pt-BR" b="1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11266" name="Picture 2" descr="magem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672" y="2342479"/>
            <a:ext cx="2142656" cy="814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esultado de imagem para agrishow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2850" y="1641814"/>
            <a:ext cx="967050" cy="975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41821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22" r="13333"/>
          <a:stretch/>
        </p:blipFill>
        <p:spPr>
          <a:xfrm>
            <a:off x="2381250" y="962025"/>
            <a:ext cx="6696075" cy="4972050"/>
          </a:xfrm>
          <a:prstGeom prst="rect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</p:pic>
      <p:sp>
        <p:nvSpPr>
          <p:cNvPr id="2" name="CaixaDeTexto 1">
            <a:extLst>
              <a:ext uri="{FF2B5EF4-FFF2-40B4-BE49-F238E27FC236}">
                <a16:creationId xmlns="" xmlns:a16="http://schemas.microsoft.com/office/drawing/2014/main" id="{CE282AF1-4BBE-4172-8F98-809E027476FD}"/>
              </a:ext>
            </a:extLst>
          </p:cNvPr>
          <p:cNvSpPr txBox="1"/>
          <p:nvPr/>
        </p:nvSpPr>
        <p:spPr>
          <a:xfrm>
            <a:off x="88066" y="4279442"/>
            <a:ext cx="3028950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SOLUÇÕES DEMANDAM</a:t>
            </a:r>
          </a:p>
          <a:p>
            <a:pPr algn="ctr"/>
            <a:r>
              <a:rPr lang="pt-BR" b="1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RELAÇÕES </a:t>
            </a:r>
            <a:r>
              <a:rPr lang="pt-BR" b="1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ENTRE CONHECIMENTOS E </a:t>
            </a:r>
            <a:r>
              <a:rPr lang="pt-BR" b="1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EXPERIÊNCIAS</a:t>
            </a:r>
          </a:p>
          <a:p>
            <a:pPr algn="ctr"/>
            <a:endParaRPr lang="pt-BR" b="1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="" xmlns:a16="http://schemas.microsoft.com/office/drawing/2014/main" id="{CE282AF1-4BBE-4172-8F98-809E027476FD}"/>
              </a:ext>
            </a:extLst>
          </p:cNvPr>
          <p:cNvSpPr txBox="1"/>
          <p:nvPr/>
        </p:nvSpPr>
        <p:spPr>
          <a:xfrm>
            <a:off x="0" y="1125852"/>
            <a:ext cx="3117016" cy="2031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pt-BR" b="1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</a:endParaRPr>
          </a:p>
          <a:p>
            <a:pPr algn="ctr"/>
            <a:r>
              <a:rPr lang="pt-BR" b="1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CONFLUÊNCIA DE </a:t>
            </a:r>
            <a:r>
              <a:rPr lang="pt-BR" b="1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COMPETÊNCIAS TÉCNICAS</a:t>
            </a:r>
          </a:p>
          <a:p>
            <a:pPr algn="ctr"/>
            <a:r>
              <a:rPr lang="pt-BR" b="1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E IMPORTANTES INSTITUIÇÕES PARA O AGRO </a:t>
            </a:r>
            <a:endParaRPr lang="pt-BR" b="1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54" b="26739"/>
          <a:stretch/>
        </p:blipFill>
        <p:spPr>
          <a:xfrm>
            <a:off x="4771587" y="3187399"/>
            <a:ext cx="580247" cy="268113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4476" y="1404625"/>
            <a:ext cx="529098" cy="529098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1797" y="3315524"/>
            <a:ext cx="711777" cy="250440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5368" y="1748061"/>
            <a:ext cx="532683" cy="532683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235" y="2837077"/>
            <a:ext cx="733511" cy="257406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557" y="2816123"/>
            <a:ext cx="401855" cy="40364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386" y="2575269"/>
            <a:ext cx="538572" cy="299581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011" y="1252248"/>
            <a:ext cx="509964" cy="304756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253" y="2800653"/>
            <a:ext cx="501077" cy="415178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7392" y="1714402"/>
            <a:ext cx="538572" cy="291667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762" y="2416467"/>
            <a:ext cx="861301" cy="317605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11" r="20278"/>
          <a:stretch/>
        </p:blipFill>
        <p:spPr>
          <a:xfrm>
            <a:off x="6420616" y="3306688"/>
            <a:ext cx="492920" cy="443033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706" y="1910638"/>
            <a:ext cx="972356" cy="830540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447" y="3159598"/>
            <a:ext cx="787138" cy="787138"/>
          </a:xfrm>
          <a:prstGeom prst="rect">
            <a:avLst/>
          </a:prstGeom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2395" y="4015353"/>
            <a:ext cx="867011" cy="736438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166" y="4288157"/>
            <a:ext cx="867567" cy="577453"/>
          </a:xfrm>
          <a:prstGeom prst="rect">
            <a:avLst/>
          </a:prstGeom>
        </p:spPr>
      </p:pic>
      <p:pic>
        <p:nvPicPr>
          <p:cNvPr id="22" name="Imagem 2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661" y="4427099"/>
            <a:ext cx="779025" cy="732015"/>
          </a:xfrm>
          <a:prstGeom prst="rect">
            <a:avLst/>
          </a:prstGeom>
        </p:spPr>
      </p:pic>
      <p:pic>
        <p:nvPicPr>
          <p:cNvPr id="23" name="Imagem 22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500" y="4909582"/>
            <a:ext cx="561244" cy="824105"/>
          </a:xfrm>
          <a:prstGeom prst="rect">
            <a:avLst/>
          </a:prstGeom>
        </p:spPr>
      </p:pic>
      <p:pic>
        <p:nvPicPr>
          <p:cNvPr id="24" name="Imagem 23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786" y="3712862"/>
            <a:ext cx="875538" cy="368046"/>
          </a:xfrm>
          <a:prstGeom prst="rect">
            <a:avLst/>
          </a:prstGeom>
        </p:spPr>
      </p:pic>
      <p:pic>
        <p:nvPicPr>
          <p:cNvPr id="26" name="Imagem 25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372" y="3686608"/>
            <a:ext cx="771950" cy="693778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5717412" y="6064319"/>
            <a:ext cx="33490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 smtClean="0">
                <a:solidFill>
                  <a:schemeClr val="accent2">
                    <a:lumMod val="50000"/>
                  </a:schemeClr>
                </a:solidFill>
                <a:latin typeface="Abadi MT Condensed Light" charset="0"/>
                <a:ea typeface="Abadi MT Condensed Light" charset="0"/>
                <a:cs typeface="Abadi MT Condensed Light" charset="0"/>
              </a:rPr>
              <a:t>Me perdoe por não incluir todas as </a:t>
            </a:r>
            <a:r>
              <a:rPr lang="pt-BR" sz="1600" b="1" smtClean="0">
                <a:solidFill>
                  <a:schemeClr val="accent2">
                    <a:lumMod val="50000"/>
                  </a:schemeClr>
                </a:solidFill>
                <a:latin typeface="Abadi MT Condensed Light" charset="0"/>
                <a:ea typeface="Abadi MT Condensed Light" charset="0"/>
                <a:cs typeface="Abadi MT Condensed Light" charset="0"/>
              </a:rPr>
              <a:t>instituições importantes </a:t>
            </a:r>
            <a:r>
              <a:rPr lang="pt-BR" sz="1600" b="1" dirty="0" smtClean="0">
                <a:solidFill>
                  <a:schemeClr val="accent2">
                    <a:lumMod val="50000"/>
                  </a:schemeClr>
                </a:solidFill>
                <a:latin typeface="Abadi MT Condensed Light" charset="0"/>
                <a:ea typeface="Abadi MT Condensed Light" charset="0"/>
                <a:cs typeface="Abadi MT Condensed Light" charset="0"/>
              </a:rPr>
              <a:t>para o Agro!</a:t>
            </a:r>
            <a:endParaRPr lang="pt-BR" sz="1600" b="1" dirty="0">
              <a:solidFill>
                <a:schemeClr val="accent2">
                  <a:lumMod val="50000"/>
                </a:schemeClr>
              </a:solidFill>
              <a:latin typeface="Abadi MT Condensed Light" charset="0"/>
              <a:ea typeface="Abadi MT Condensed Light" charset="0"/>
              <a:cs typeface="Abadi MT Condensed Light" charset="0"/>
            </a:endParaRPr>
          </a:p>
        </p:txBody>
      </p:sp>
      <p:pic>
        <p:nvPicPr>
          <p:cNvPr id="11266" name="Picture 2" descr="magem relacionada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471" y="2342479"/>
            <a:ext cx="1089580" cy="414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esultado de imagem para agrishow logo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682" y="2001291"/>
            <a:ext cx="610533" cy="61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34711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355</TotalTime>
  <Words>323</Words>
  <Application>Microsoft Macintosh PowerPoint</Application>
  <PresentationFormat>Apresentação na tela (4:3)</PresentationFormat>
  <Paragraphs>78</Paragraphs>
  <Slides>20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20</vt:i4>
      </vt:variant>
    </vt:vector>
  </HeadingPairs>
  <TitlesOfParts>
    <vt:vector size="26" baseType="lpstr">
      <vt:lpstr>Abadi MT Condensed Light</vt:lpstr>
      <vt:lpstr>Calibri</vt:lpstr>
      <vt:lpstr>Calibri Light</vt:lpstr>
      <vt:lpstr>Palatino Linotype</vt:lpstr>
      <vt:lpstr>Arial</vt:lpstr>
      <vt:lpstr>Tema do Office</vt:lpstr>
      <vt:lpstr>Apresentação do PowerPoint</vt:lpstr>
      <vt:lpstr>Apresentação do PowerPoint</vt:lpstr>
      <vt:lpstr>Mortalidade das Startups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Leonardo Barbieri</dc:creator>
  <cp:lastModifiedBy>Leonardo Barbieri</cp:lastModifiedBy>
  <cp:revision>34</cp:revision>
  <dcterms:created xsi:type="dcterms:W3CDTF">2019-10-04T19:20:08Z</dcterms:created>
  <dcterms:modified xsi:type="dcterms:W3CDTF">2019-10-05T01:15:50Z</dcterms:modified>
</cp:coreProperties>
</file>