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90" r:id="rId3"/>
    <p:sldId id="284" r:id="rId4"/>
    <p:sldId id="286" r:id="rId5"/>
    <p:sldId id="287" r:id="rId6"/>
    <p:sldId id="288" r:id="rId7"/>
    <p:sldId id="289" r:id="rId8"/>
    <p:sldId id="274" r:id="rId9"/>
    <p:sldId id="291" r:id="rId10"/>
    <p:sldId id="292" r:id="rId11"/>
    <p:sldId id="293" r:id="rId12"/>
    <p:sldId id="294" r:id="rId13"/>
    <p:sldId id="295" r:id="rId14"/>
    <p:sldId id="273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96"/>
    <a:srgbClr val="C5B815"/>
    <a:srgbClr val="F7EE79"/>
    <a:srgbClr val="DBCC0D"/>
    <a:srgbClr val="F0E380"/>
    <a:srgbClr val="DEC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60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765DB-FA77-4353-8EAB-635A134E8455}" type="datetimeFigureOut">
              <a:rPr lang="pt-BR" smtClean="0"/>
              <a:t>04/08/2017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98F18-3170-418E-9E51-7DF3A27D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15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083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90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34000" contrast="5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101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299593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spaço Reservado para Texto 11"/>
          <p:cNvSpPr txBox="1">
            <a:spLocks/>
          </p:cNvSpPr>
          <p:nvPr/>
        </p:nvSpPr>
        <p:spPr>
          <a:xfrm>
            <a:off x="1691680" y="2763416"/>
            <a:ext cx="576064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anchor="ctr" anchorCtr="0">
            <a:spAutoFit/>
          </a:bodyPr>
          <a:lstStyle>
            <a:defPPr>
              <a:defRPr lang="pt-BR"/>
            </a:defPPr>
            <a:lvl1pPr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1" spc="300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pt-BR" dirty="0"/>
              <a:t>TERMO DE FOMENTO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" t="12998" r="4507"/>
          <a:stretch/>
        </p:blipFill>
        <p:spPr>
          <a:xfrm>
            <a:off x="3213554" y="3769787"/>
            <a:ext cx="2716892" cy="1171381"/>
          </a:xfrm>
          <a:prstGeom prst="rect">
            <a:avLst/>
          </a:prstGeom>
        </p:spPr>
      </p:pic>
      <p:pic>
        <p:nvPicPr>
          <p:cNvPr id="8" name="Imagem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707" y="880111"/>
            <a:ext cx="3517200" cy="792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010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907704" y="3815174"/>
            <a:ext cx="3384376" cy="432048"/>
          </a:xfrm>
          <a:prstGeom prst="rect">
            <a:avLst/>
          </a:prstGeom>
          <a:solidFill>
            <a:srgbClr val="FFFF0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6" name="Retângulo 5"/>
          <p:cNvSpPr/>
          <p:nvPr/>
        </p:nvSpPr>
        <p:spPr>
          <a:xfrm>
            <a:off x="0" y="3388350"/>
            <a:ext cx="9144000" cy="2492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1008000" rtlCol="0" anchor="t" anchorCtr="0">
            <a:spAutoFit/>
          </a:bodyPr>
          <a:lstStyle/>
          <a:p>
            <a:r>
              <a:rPr lang="pt-BR" sz="2600" b="1" u="sng" dirty="0"/>
              <a:t>DATA LIMITE PARA APRESENTAÇÃO DAS </a:t>
            </a:r>
            <a:r>
              <a:rPr lang="pt-BR" sz="2600" b="1" u="sng" dirty="0" smtClean="0"/>
              <a:t>PROPOSTAS</a:t>
            </a:r>
          </a:p>
          <a:p>
            <a:r>
              <a:rPr lang="pt-BR" sz="2600" dirty="0" smtClean="0"/>
              <a:t>Até </a:t>
            </a:r>
            <a:r>
              <a:rPr lang="pt-BR" sz="2600" dirty="0"/>
              <a:t>o dia </a:t>
            </a:r>
            <a:r>
              <a:rPr lang="pt-BR" sz="2600" b="1" dirty="0">
                <a:solidFill>
                  <a:schemeClr val="accent1">
                    <a:lumMod val="75000"/>
                  </a:schemeClr>
                </a:solidFill>
              </a:rPr>
              <a:t>29 de AGOSTO de 2017</a:t>
            </a: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pt-BR" sz="2600" dirty="0" smtClean="0"/>
          </a:p>
          <a:p>
            <a:r>
              <a:rPr lang="pt-BR" sz="2600" b="1" u="sng" dirty="0" smtClean="0"/>
              <a:t>LOCAL</a:t>
            </a:r>
            <a:r>
              <a:rPr lang="pt-BR" sz="2600" b="1" u="sng" dirty="0"/>
              <a:t>: UNIDADES DO CREA-SP </a:t>
            </a:r>
            <a:endParaRPr lang="pt-BR" sz="2600" b="1" u="sng" dirty="0" smtClean="0"/>
          </a:p>
          <a:p>
            <a:r>
              <a:rPr lang="pt-BR" sz="2600" dirty="0" smtClean="0"/>
              <a:t>relação </a:t>
            </a:r>
            <a:r>
              <a:rPr lang="pt-BR" sz="2600" dirty="0"/>
              <a:t>de endereços disponível </a:t>
            </a:r>
            <a:r>
              <a:rPr lang="pt-BR" sz="2600" dirty="0" smtClean="0"/>
              <a:t>em </a:t>
            </a:r>
          </a:p>
          <a:p>
            <a:r>
              <a:rPr lang="pt-BR" sz="2600" dirty="0" smtClean="0"/>
              <a:t>www.creasp.org.br</a:t>
            </a:r>
            <a:endParaRPr lang="pt-BR" sz="2600" dirty="0"/>
          </a:p>
        </p:txBody>
      </p:sp>
      <p:sp>
        <p:nvSpPr>
          <p:cNvPr id="5" name="Espaço Reservado para Texto 3"/>
          <p:cNvSpPr txBox="1">
            <a:spLocks/>
          </p:cNvSpPr>
          <p:nvPr/>
        </p:nvSpPr>
        <p:spPr>
          <a:xfrm>
            <a:off x="0" y="908720"/>
            <a:ext cx="9144000" cy="1754326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lIns="720000" rIns="180000" anchor="ctr" anchorCtr="0">
            <a:spAutoFit/>
          </a:bodyPr>
          <a:lstStyle>
            <a:defPPr>
              <a:defRPr lang="pt-BR"/>
            </a:defPPr>
            <a:lvl1pPr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1" spc="300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pt-BR" dirty="0"/>
              <a:t>DA APRESENTAÇÃO DAS </a:t>
            </a:r>
            <a:endParaRPr lang="pt-BR" dirty="0" smtClean="0"/>
          </a:p>
          <a:p>
            <a:r>
              <a:rPr lang="pt-BR" dirty="0" smtClean="0"/>
              <a:t>PROPOSTAS </a:t>
            </a:r>
            <a:r>
              <a:rPr lang="pt-BR" dirty="0"/>
              <a:t>E DA REALIZAÇÃO DA SESSÃO PÚBLICA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69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132856"/>
            <a:ext cx="9144000" cy="3456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360000" rIns="720000" rtlCol="0" anchor="t" anchorCtr="0"/>
          <a:lstStyle/>
          <a:p>
            <a:r>
              <a:rPr lang="pt-BR" sz="2800" dirty="0"/>
              <a:t>Selecionar projetos das  Entidades e Instituições de Ensino sem fins lucrativos que ministrem cursos relacionados ao Sistema </a:t>
            </a:r>
            <a:r>
              <a:rPr lang="pt-BR" sz="2800" dirty="0" err="1"/>
              <a:t>Confea</a:t>
            </a:r>
            <a:r>
              <a:rPr lang="pt-BR" sz="2800" dirty="0"/>
              <a:t>/</a:t>
            </a:r>
            <a:r>
              <a:rPr lang="pt-BR" sz="2800" dirty="0" err="1"/>
              <a:t>Creas</a:t>
            </a:r>
            <a:r>
              <a:rPr lang="pt-BR" sz="2800" dirty="0"/>
              <a:t> sediadas no Estado de São Paulo para a realização eventos, regulamentação profissional, fiscalização, ética, valorização profissional do Sistema </a:t>
            </a:r>
            <a:r>
              <a:rPr lang="pt-BR" sz="2800" dirty="0" err="1"/>
              <a:t>Confea</a:t>
            </a:r>
            <a:r>
              <a:rPr lang="pt-BR" sz="2800" dirty="0"/>
              <a:t>/</a:t>
            </a:r>
            <a:r>
              <a:rPr lang="pt-BR" sz="2800" dirty="0" err="1"/>
              <a:t>Creas</a:t>
            </a:r>
            <a:r>
              <a:rPr lang="pt-BR" sz="2800" dirty="0"/>
              <a:t>.</a:t>
            </a:r>
          </a:p>
        </p:txBody>
      </p:sp>
      <p:sp>
        <p:nvSpPr>
          <p:cNvPr id="5" name="Espaço Reservado para Texto 3"/>
          <p:cNvSpPr txBox="1">
            <a:spLocks/>
          </p:cNvSpPr>
          <p:nvPr/>
        </p:nvSpPr>
        <p:spPr>
          <a:xfrm>
            <a:off x="-8057" y="1321854"/>
            <a:ext cx="9144000" cy="646331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lIns="720000" rIns="180000" anchor="ctr" anchorCtr="0">
            <a:spAutoFit/>
          </a:bodyPr>
          <a:lstStyle>
            <a:defPPr>
              <a:defRPr lang="pt-BR"/>
            </a:defPPr>
            <a:lvl1pPr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1" spc="300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pt-BR" dirty="0"/>
              <a:t>DO OBJETO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4000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36912"/>
            <a:ext cx="9144000" cy="244827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360000" rIns="720000" rtlCol="0" anchor="t" anchorCtr="0"/>
          <a:lstStyle/>
          <a:p>
            <a:r>
              <a:rPr lang="pt-BR" sz="2800" dirty="0"/>
              <a:t>As propostas deverão ser apresentadas com previsão de execução do projeto/realização do evento, a partir da segunda quinzena do mês de outubro de 2017 até 31 de dezembro de 2017.</a:t>
            </a:r>
          </a:p>
        </p:txBody>
      </p:sp>
      <p:sp>
        <p:nvSpPr>
          <p:cNvPr id="5" name="Espaço Reservado para Texto 3"/>
          <p:cNvSpPr txBox="1">
            <a:spLocks/>
          </p:cNvSpPr>
          <p:nvPr/>
        </p:nvSpPr>
        <p:spPr>
          <a:xfrm>
            <a:off x="-8057" y="1268760"/>
            <a:ext cx="9144000" cy="1200329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lIns="720000" rIns="180000" anchor="ctr" anchorCtr="0">
            <a:spAutoFit/>
          </a:bodyPr>
          <a:lstStyle>
            <a:defPPr>
              <a:defRPr lang="pt-BR"/>
            </a:defPPr>
            <a:lvl1pPr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1" spc="300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pt-BR" dirty="0"/>
              <a:t>PRAZO PARA A REALIZAÇÃO </a:t>
            </a:r>
            <a:endParaRPr lang="pt-BR" dirty="0" smtClean="0"/>
          </a:p>
          <a:p>
            <a:r>
              <a:rPr lang="pt-BR" dirty="0" smtClean="0"/>
              <a:t>DOS </a:t>
            </a:r>
            <a:r>
              <a:rPr lang="pt-BR" dirty="0"/>
              <a:t>EVENTOS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802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88232"/>
            <a:ext cx="9144000" cy="42210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360000" rIns="720000" rtlCol="0" anchor="t" anchorCtr="0"/>
          <a:lstStyle/>
          <a:p>
            <a:r>
              <a:rPr lang="pt-BR" sz="2800" b="1" dirty="0"/>
              <a:t>6.1.</a:t>
            </a:r>
            <a:r>
              <a:rPr lang="pt-BR" sz="2800" dirty="0"/>
              <a:t> Será concedido pelo CREA-SP, o valor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máximo </a:t>
            </a:r>
            <a:r>
              <a:rPr lang="pt-BR" sz="2800" dirty="0"/>
              <a:t>de:</a:t>
            </a:r>
          </a:p>
          <a:p>
            <a:r>
              <a:rPr lang="pt-BR" sz="2800" dirty="0"/>
              <a:t> </a:t>
            </a:r>
          </a:p>
          <a:p>
            <a:pPr marL="514350" lvl="0" indent="-514350">
              <a:buFont typeface="+mj-lt"/>
              <a:buAutoNum type="alphaLcParenR"/>
            </a:pPr>
            <a:r>
              <a:rPr lang="pt-BR" sz="2800" dirty="0" smtClean="0"/>
              <a:t>Até </a:t>
            </a:r>
            <a:r>
              <a:rPr lang="pt-BR" sz="2800" dirty="0"/>
              <a:t>62 (sessenta e dois) projetos/eventos com abrangência municipal ou estadual realizados por Entidades de Classe com valor máximo de R$ 40.000,00 (quarenta mil reais).</a:t>
            </a:r>
            <a:endParaRPr lang="pt-BR" sz="2800" dirty="0">
              <a:effectLst/>
            </a:endParaRPr>
          </a:p>
        </p:txBody>
      </p:sp>
      <p:sp>
        <p:nvSpPr>
          <p:cNvPr id="5" name="Espaço Reservado para Texto 3"/>
          <p:cNvSpPr txBox="1">
            <a:spLocks/>
          </p:cNvSpPr>
          <p:nvPr/>
        </p:nvSpPr>
        <p:spPr>
          <a:xfrm>
            <a:off x="-8057" y="720080"/>
            <a:ext cx="9144000" cy="1200329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lIns="720000" rIns="180000" anchor="ctr" anchorCtr="0">
            <a:spAutoFit/>
          </a:bodyPr>
          <a:lstStyle>
            <a:defPPr>
              <a:defRPr lang="pt-BR"/>
            </a:defPPr>
            <a:lvl1pPr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1" spc="300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pt-BR" dirty="0"/>
              <a:t>DOS VALORES E DOS RECURSOS FINANCEIROS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356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88232"/>
            <a:ext cx="9144000" cy="42210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360000" rIns="720000" rtlCol="0" anchor="t" anchorCtr="0"/>
          <a:lstStyle/>
          <a:p>
            <a:r>
              <a:rPr lang="pt-BR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6.1.</a:t>
            </a:r>
            <a:r>
              <a:rPr lang="pt-BR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Será concedido pelo CREA-SP, o valor </a:t>
            </a:r>
            <a:r>
              <a:rPr lang="pt-BR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/>
            </a:r>
            <a:br>
              <a:rPr lang="pt-BR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</a:br>
            <a:r>
              <a:rPr lang="pt-BR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máximo </a:t>
            </a:r>
            <a:r>
              <a:rPr lang="pt-BR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de:</a:t>
            </a:r>
          </a:p>
          <a:p>
            <a:r>
              <a:rPr lang="pt-BR" sz="2800" dirty="0"/>
              <a:t> </a:t>
            </a:r>
          </a:p>
          <a:p>
            <a:pPr marL="514350" lvl="0" indent="-514350">
              <a:buFont typeface="+mj-lt"/>
              <a:buAutoNum type="alphaLcParenR" startAt="2"/>
            </a:pPr>
            <a:r>
              <a:rPr lang="pt-BR" sz="2800" dirty="0"/>
              <a:t>Até 15 (quinze) projetos/eventos com abrangência municipal ou estadual realizados por Instituições de Ensino sem fins lucrativos sediadas no estado São Paulo com valor máximo de R$ 15.000,00 (quinze mil reais). </a:t>
            </a:r>
          </a:p>
        </p:txBody>
      </p:sp>
      <p:sp>
        <p:nvSpPr>
          <p:cNvPr id="5" name="Espaço Reservado para Texto 3"/>
          <p:cNvSpPr txBox="1">
            <a:spLocks/>
          </p:cNvSpPr>
          <p:nvPr/>
        </p:nvSpPr>
        <p:spPr>
          <a:xfrm>
            <a:off x="-8057" y="720080"/>
            <a:ext cx="9144000" cy="1200329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lIns="720000" rIns="180000" anchor="ctr" anchorCtr="0">
            <a:spAutoFit/>
          </a:bodyPr>
          <a:lstStyle>
            <a:defPPr>
              <a:defRPr lang="pt-BR"/>
            </a:defPPr>
            <a:lvl1pPr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1" spc="300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pt-BR" dirty="0"/>
              <a:t>DOS VALORES E DOS RECURSOS FINANCEIROS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290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88232"/>
            <a:ext cx="9144000" cy="42210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360000" rIns="720000" rtlCol="0" anchor="t" anchorCtr="0"/>
          <a:lstStyle/>
          <a:p>
            <a:r>
              <a:rPr lang="pt-BR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6.1.</a:t>
            </a:r>
            <a:r>
              <a:rPr lang="pt-BR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Será concedido pelo CREA-SP, o valor </a:t>
            </a:r>
            <a:r>
              <a:rPr lang="pt-BR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/>
            </a:r>
            <a:br>
              <a:rPr lang="pt-BR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</a:br>
            <a:r>
              <a:rPr lang="pt-BR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máximo </a:t>
            </a:r>
            <a:r>
              <a:rPr lang="pt-BR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de:</a:t>
            </a:r>
          </a:p>
          <a:p>
            <a:r>
              <a:rPr lang="pt-BR" sz="2800" dirty="0"/>
              <a:t> </a:t>
            </a:r>
          </a:p>
          <a:p>
            <a:pPr marL="514350" lvl="0" indent="-514350">
              <a:buFont typeface="+mj-lt"/>
              <a:buAutoNum type="alphaLcParenR" startAt="3"/>
            </a:pPr>
            <a:r>
              <a:rPr lang="pt-BR" sz="2800" dirty="0"/>
              <a:t>Até 06 (seis) projetos/eventos com abrangência nacional realizados por Entidades sem fins lucrativos sediadas no estado de São Paulo com valor máximo de R$ 150.000,00 (cento e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cinquenta </a:t>
            </a:r>
            <a:r>
              <a:rPr lang="pt-BR" sz="2800" dirty="0"/>
              <a:t>mil reais). </a:t>
            </a:r>
          </a:p>
        </p:txBody>
      </p:sp>
      <p:sp>
        <p:nvSpPr>
          <p:cNvPr id="5" name="Espaço Reservado para Texto 3"/>
          <p:cNvSpPr txBox="1">
            <a:spLocks/>
          </p:cNvSpPr>
          <p:nvPr/>
        </p:nvSpPr>
        <p:spPr>
          <a:xfrm>
            <a:off x="-8057" y="720080"/>
            <a:ext cx="9144000" cy="1200329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lIns="720000" rIns="180000" anchor="ctr" anchorCtr="0">
            <a:spAutoFit/>
          </a:bodyPr>
          <a:lstStyle>
            <a:defPPr>
              <a:defRPr lang="pt-BR"/>
            </a:defPPr>
            <a:lvl1pPr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1" spc="300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pt-BR" dirty="0"/>
              <a:t>DOS VALORES E DOS RECURSOS FINANCEIROS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707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-34000" contrast="5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441" y="-3445647"/>
            <a:ext cx="9167726" cy="120214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  <p:sp>
        <p:nvSpPr>
          <p:cNvPr id="6" name="Espaço Reservado para Texto 3"/>
          <p:cNvSpPr txBox="1">
            <a:spLocks/>
          </p:cNvSpPr>
          <p:nvPr/>
        </p:nvSpPr>
        <p:spPr>
          <a:xfrm>
            <a:off x="539553" y="2366878"/>
            <a:ext cx="5472608" cy="2862322"/>
          </a:xfrm>
          <a:prstGeom prst="rect">
            <a:avLst/>
          </a:prstGeom>
          <a:noFill/>
        </p:spPr>
        <p:txBody>
          <a:bodyPr wrap="square" lIns="180000" rIns="180000" anchor="ctr" anchorCtr="0">
            <a:spAutoFit/>
          </a:bodyPr>
          <a:lstStyle>
            <a:lvl1pPr mar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pt-BR" sz="3600" b="1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MODELO DE PROJETO 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 smtClean="0">
                <a:solidFill>
                  <a:schemeClr val="bg1"/>
                </a:solidFill>
              </a:rPr>
              <a:t>FICHA </a:t>
            </a:r>
            <a:r>
              <a:rPr lang="pt-BR" dirty="0">
                <a:solidFill>
                  <a:schemeClr val="bg1"/>
                </a:solidFill>
              </a:rPr>
              <a:t>DE INFORMAÇÃO DO EVENTO</a:t>
            </a:r>
          </a:p>
        </p:txBody>
      </p:sp>
    </p:spTree>
    <p:extLst>
      <p:ext uri="{BB962C8B-B14F-4D97-AF65-F5344CB8AC3E}">
        <p14:creationId xmlns:p14="http://schemas.microsoft.com/office/powerpoint/2010/main" val="219858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34000" contrast="5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3"/>
          <p:cNvSpPr txBox="1">
            <a:spLocks/>
          </p:cNvSpPr>
          <p:nvPr/>
        </p:nvSpPr>
        <p:spPr>
          <a:xfrm>
            <a:off x="0" y="548681"/>
            <a:ext cx="9144000" cy="720079"/>
          </a:xfrm>
          <a:prstGeom prst="rect">
            <a:avLst/>
          </a:prstGeom>
        </p:spPr>
        <p:txBody>
          <a:bodyPr wrap="square" lIns="720000" rIns="720000" anchor="ctr" anchorCtr="0">
            <a:noAutofit/>
          </a:bodyPr>
          <a:lstStyle>
            <a:lvl1pPr mar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pt-BR" sz="3600" b="1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TÍTULO DO SLIDE</a:t>
            </a:r>
            <a:endParaRPr lang="pt-BR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"/>
          <a:stretch/>
        </p:blipFill>
        <p:spPr bwMode="auto">
          <a:xfrm>
            <a:off x="587210" y="332656"/>
            <a:ext cx="7969580" cy="6155301"/>
          </a:xfrm>
          <a:prstGeom prst="rect">
            <a:avLst/>
          </a:prstGeom>
          <a:noFill/>
          <a:ln>
            <a:noFill/>
          </a:ln>
          <a:effectLst>
            <a:outerShdw blurRad="254000" dist="38100" dir="2700000" sx="101000" sy="101000" algn="tl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34000" contrast="5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1684" r="950" b="934"/>
          <a:stretch/>
        </p:blipFill>
        <p:spPr bwMode="auto">
          <a:xfrm>
            <a:off x="587210" y="1031443"/>
            <a:ext cx="7969580" cy="3803904"/>
          </a:xfrm>
          <a:prstGeom prst="rect">
            <a:avLst/>
          </a:prstGeom>
          <a:noFill/>
          <a:ln>
            <a:noFill/>
          </a:ln>
          <a:effectLst>
            <a:outerShdw blurRad="254000" dist="38100" dir="2700000" sx="101000" sy="101000" algn="tl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701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34000" contrast="5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7" t="3015" r="-600" b="-1571"/>
          <a:stretch/>
        </p:blipFill>
        <p:spPr bwMode="auto">
          <a:xfrm>
            <a:off x="587210" y="1031443"/>
            <a:ext cx="7989952" cy="3825865"/>
          </a:xfrm>
          <a:prstGeom prst="rect">
            <a:avLst/>
          </a:prstGeom>
          <a:noFill/>
          <a:ln>
            <a:noFill/>
          </a:ln>
          <a:effectLst>
            <a:outerShdw blurRad="254000" dist="38100" dir="2700000" sx="101000" sy="101000" algn="tl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212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34000" contrast="5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2" r="1465"/>
          <a:stretch/>
        </p:blipFill>
        <p:spPr bwMode="auto">
          <a:xfrm>
            <a:off x="587210" y="911299"/>
            <a:ext cx="7927062" cy="4821957"/>
          </a:xfrm>
          <a:prstGeom prst="rect">
            <a:avLst/>
          </a:prstGeom>
          <a:noFill/>
          <a:ln>
            <a:noFill/>
          </a:ln>
          <a:effectLst>
            <a:outerShdw blurRad="254000" dist="38100" dir="2700000" sx="101000" sy="101000" algn="tl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44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34000" contrast="5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4" t="5286" r="1607" b="3536"/>
          <a:stretch/>
        </p:blipFill>
        <p:spPr bwMode="auto">
          <a:xfrm>
            <a:off x="587211" y="764704"/>
            <a:ext cx="7927062" cy="5254389"/>
          </a:xfrm>
          <a:prstGeom prst="rect">
            <a:avLst/>
          </a:prstGeom>
          <a:noFill/>
          <a:ln>
            <a:noFill/>
          </a:ln>
          <a:effectLst>
            <a:outerShdw blurRad="254000" dist="38100" dir="2700000" sx="101000" sy="101000" algn="tl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9" t="76020"/>
          <a:stretch/>
        </p:blipFill>
        <p:spPr>
          <a:xfrm>
            <a:off x="7697336" y="5213444"/>
            <a:ext cx="1446663" cy="16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00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-222250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362075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18"/>
          <p:cNvSpPr>
            <a:spLocks noChangeArrowheads="1"/>
          </p:cNvSpPr>
          <p:nvPr/>
        </p:nvSpPr>
        <p:spPr bwMode="auto">
          <a:xfrm>
            <a:off x="4716463" y="6464300"/>
            <a:ext cx="41735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200" spc="250" dirty="0" smtClean="0">
                <a:solidFill>
                  <a:schemeClr val="bg1"/>
                </a:solidFill>
              </a:rPr>
              <a:t>Imagens: </a:t>
            </a:r>
            <a:r>
              <a:rPr lang="pt-BR" altLang="pt-BR" sz="1200" spc="250" dirty="0" err="1" smtClean="0">
                <a:solidFill>
                  <a:schemeClr val="bg1"/>
                </a:solidFill>
              </a:rPr>
              <a:t>Freepik</a:t>
            </a:r>
            <a:endParaRPr lang="pt-BR" altLang="pt-BR" sz="1200" spc="250" dirty="0" smtClean="0">
              <a:solidFill>
                <a:schemeClr val="bg1"/>
              </a:solidFill>
            </a:endParaRPr>
          </a:p>
        </p:txBody>
      </p:sp>
      <p:pic>
        <p:nvPicPr>
          <p:cNvPr id="7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065463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094413" y="5084763"/>
            <a:ext cx="2730500" cy="1027112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www.creasp.org.br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facebook.com</a:t>
            </a: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/</a:t>
            </a:r>
            <a:r>
              <a:rPr lang="pt-BR" sz="1600" b="1" dirty="0" err="1">
                <a:solidFill>
                  <a:srgbClr val="FFC000"/>
                </a:solidFill>
                <a:latin typeface="+mn-lt"/>
                <a:cs typeface="+mn-cs"/>
              </a:rPr>
              <a:t>creasaopaulo</a:t>
            </a:r>
            <a:endParaRPr lang="pt-BR" sz="1600" b="1" dirty="0">
              <a:solidFill>
                <a:srgbClr val="FFC000"/>
              </a:solidFill>
              <a:latin typeface="+mn-lt"/>
              <a:cs typeface="+mn-cs"/>
            </a:endParaRP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0800 171811</a:t>
            </a:r>
          </a:p>
        </p:txBody>
      </p:sp>
      <p:sp>
        <p:nvSpPr>
          <p:cNvPr id="9" name="Espaço Reservado para Texto 11"/>
          <p:cNvSpPr txBox="1">
            <a:spLocks/>
          </p:cNvSpPr>
          <p:nvPr/>
        </p:nvSpPr>
        <p:spPr>
          <a:xfrm>
            <a:off x="971550" y="549275"/>
            <a:ext cx="3744913" cy="1511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Agrademos a presença e atenção de todos.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26009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lIns="720000" tIns="540000" rIns="720000" rtlCol="0" anchor="t" anchorCtr="0"/>
      <a:lstStyle>
        <a:defPPr>
          <a:defRPr sz="2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89000"/>
          </a:schemeClr>
        </a:solidFill>
      </a:spPr>
      <a:bodyPr wrap="square" lIns="180000" rIns="180000" anchor="ctr" anchorCtr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</TotalTime>
  <Words>192</Words>
  <Application>Microsoft Office PowerPoint</Application>
  <PresentationFormat>Apresentação na tela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 PEREIRA SIQUEIRA</dc:creator>
  <cp:lastModifiedBy>JUSSARA DA ANUNCIACAO RALISSE</cp:lastModifiedBy>
  <cp:revision>119</cp:revision>
  <dcterms:created xsi:type="dcterms:W3CDTF">2017-06-20T18:55:07Z</dcterms:created>
  <dcterms:modified xsi:type="dcterms:W3CDTF">2017-08-04T20:16:03Z</dcterms:modified>
</cp:coreProperties>
</file>