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96" r:id="rId2"/>
    <p:sldId id="359" r:id="rId3"/>
    <p:sldId id="355" r:id="rId4"/>
    <p:sldId id="356" r:id="rId5"/>
    <p:sldId id="345" r:id="rId6"/>
    <p:sldId id="308" r:id="rId7"/>
    <p:sldId id="357" r:id="rId8"/>
    <p:sldId id="310" r:id="rId9"/>
    <p:sldId id="313" r:id="rId10"/>
    <p:sldId id="312" r:id="rId11"/>
    <p:sldId id="317" r:id="rId12"/>
    <p:sldId id="316" r:id="rId13"/>
    <p:sldId id="320" r:id="rId14"/>
    <p:sldId id="319" r:id="rId15"/>
    <p:sldId id="324" r:id="rId16"/>
    <p:sldId id="325" r:id="rId17"/>
    <p:sldId id="336" r:id="rId18"/>
    <p:sldId id="337" r:id="rId19"/>
    <p:sldId id="326" r:id="rId20"/>
    <p:sldId id="333" r:id="rId21"/>
    <p:sldId id="349" r:id="rId22"/>
    <p:sldId id="330" r:id="rId23"/>
    <p:sldId id="332" r:id="rId24"/>
    <p:sldId id="343" r:id="rId25"/>
    <p:sldId id="352" r:id="rId26"/>
    <p:sldId id="353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1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597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160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043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132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361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7835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8293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48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3626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078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522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5177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377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7913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C5135-C6EC-4FEB-97E1-E7A17BEAE96C}" type="datetimeFigureOut">
              <a:rPr lang="pt-BR" smtClean="0"/>
              <a:t>07/08/2019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B1E68D5-6873-41D9-9B60-358195EC34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49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6E2B656-D955-46B7-A163-F089AD68736C}"/>
              </a:ext>
            </a:extLst>
          </p:cNvPr>
          <p:cNvSpPr txBox="1"/>
          <p:nvPr/>
        </p:nvSpPr>
        <p:spPr>
          <a:xfrm>
            <a:off x="-23919" y="1268760"/>
            <a:ext cx="8985230" cy="37856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>
                <a:ln w="12700">
                  <a:solidFill>
                    <a:schemeClr val="accent1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estado da arte do Saneamento: a experiência do município de Sorocaba”</a:t>
            </a:r>
            <a:endParaRPr lang="pt-BR" sz="6000" b="1" dirty="0">
              <a:ln w="12700">
                <a:solidFill>
                  <a:schemeClr val="accent1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26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Z:\Documentos\2018\48º Congresso da Assemae\Peças Gráficas\Template Power Point\fundo power poin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7" r="8716"/>
          <a:stretch/>
        </p:blipFill>
        <p:spPr bwMode="auto">
          <a:xfrm>
            <a:off x="-1" y="2"/>
            <a:ext cx="9203293" cy="692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9" descr="SOROCAB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-182238"/>
            <a:ext cx="9143999" cy="6858000"/>
          </a:xfrm>
          <a:prstGeom prst="rect">
            <a:avLst/>
          </a:prstGeom>
        </p:spPr>
      </p:pic>
      <p:pic>
        <p:nvPicPr>
          <p:cNvPr id="7" name="Picture 20" descr="ICON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1" y="-182238"/>
            <a:ext cx="9143999" cy="6858000"/>
          </a:xfrm>
          <a:prstGeom prst="rect">
            <a:avLst/>
          </a:prstGeom>
        </p:spPr>
      </p:pic>
      <p:pic>
        <p:nvPicPr>
          <p:cNvPr id="6" name="Picture 17" descr="BRASI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5370" y="-1107504"/>
            <a:ext cx="9143999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886036" y="764704"/>
            <a:ext cx="3257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90 km da Cidade de São Paulo</a:t>
            </a:r>
            <a:endParaRPr lang="pt-BR" dirty="0"/>
          </a:p>
        </p:txBody>
      </p:sp>
      <p:pic>
        <p:nvPicPr>
          <p:cNvPr id="9" name="Picture 18" descr="SAMP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7686" y="-1107504"/>
            <a:ext cx="9143999" cy="6858000"/>
          </a:xfrm>
          <a:prstGeom prst="rect">
            <a:avLst/>
          </a:prstGeom>
        </p:spPr>
      </p:pic>
      <p:pic>
        <p:nvPicPr>
          <p:cNvPr id="10" name="Picture 21" descr="LEGEND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73370" y="-1340768"/>
            <a:ext cx="9143999" cy="6858000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5544824" y="124454"/>
            <a:ext cx="3508280" cy="73732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LOCALIZAÇÃO</a:t>
            </a:r>
            <a:endParaRPr lang="pt-BR" sz="36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21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074752" y="332656"/>
            <a:ext cx="4994500" cy="737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SOROCABA</a:t>
            </a:r>
            <a:endParaRPr lang="pt-BR" sz="72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5" descr="slide5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9" b="44742"/>
          <a:stretch>
            <a:fillRect/>
          </a:stretch>
        </p:blipFill>
        <p:spPr bwMode="auto">
          <a:xfrm>
            <a:off x="-288538" y="1443989"/>
            <a:ext cx="9721080" cy="289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64"/>
          <a:stretch/>
        </p:blipFill>
        <p:spPr bwMode="auto">
          <a:xfrm>
            <a:off x="611560" y="4680833"/>
            <a:ext cx="6303251" cy="15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99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869840"/>
              </p:ext>
            </p:extLst>
          </p:nvPr>
        </p:nvGraphicFramePr>
        <p:xfrm>
          <a:off x="179512" y="225868"/>
          <a:ext cx="8785050" cy="2757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68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 smtClean="0">
                          <a:effectLst/>
                        </a:rPr>
                        <a:t>Sistema Abastecimento de Água Tratada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effectLst/>
                        </a:rPr>
                        <a:t>Quantidade de Ligações Água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237.907 </a:t>
                      </a:r>
                      <a:r>
                        <a:rPr lang="pt-BR" sz="2000" b="1" u="none" strike="noStrike" dirty="0" err="1" smtClean="0">
                          <a:effectLst/>
                        </a:rPr>
                        <a:t>und</a:t>
                      </a:r>
                      <a:r>
                        <a:rPr lang="pt-BR" sz="2000" b="1" u="none" strike="noStrike" dirty="0" smtClean="0">
                          <a:effectLst/>
                        </a:rPr>
                        <a:t>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2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effectLst/>
                        </a:rPr>
                        <a:t>Quantidade de Economias Água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282.882</a:t>
                      </a:r>
                      <a:r>
                        <a:rPr lang="pt-BR" sz="2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pt-BR" sz="2000" b="1" u="none" strike="noStrike" baseline="0" dirty="0" err="1" smtClean="0">
                          <a:effectLst/>
                        </a:rPr>
                        <a:t>und</a:t>
                      </a:r>
                      <a:r>
                        <a:rPr lang="pt-BR" sz="2000" b="1" u="none" strike="noStrike" baseline="0" dirty="0" smtClean="0">
                          <a:effectLst/>
                        </a:rPr>
                        <a:t>.</a:t>
                      </a:r>
                      <a:r>
                        <a:rPr lang="pt-BR" sz="2000" b="1" u="none" strike="noStrike" dirty="0" smtClean="0">
                          <a:effectLst/>
                        </a:rPr>
                        <a:t>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effectLst/>
                        </a:rPr>
                        <a:t>Extensão de Redes de Água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2.031,09 km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effectLst/>
                        </a:rPr>
                        <a:t>População Urbana Atendida c/ Água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99,50 %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u="none" strike="noStrike" dirty="0" smtClean="0">
                          <a:effectLst/>
                        </a:rPr>
                        <a:t>População Total Atendida c/ Água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98,49 %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96635"/>
              </p:ext>
            </p:extLst>
          </p:nvPr>
        </p:nvGraphicFramePr>
        <p:xfrm>
          <a:off x="179512" y="3212976"/>
          <a:ext cx="8785050" cy="2319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68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 smtClean="0">
                          <a:effectLst/>
                        </a:rPr>
                        <a:t>Sistema Esgotamento</a:t>
                      </a:r>
                      <a:r>
                        <a:rPr lang="pt-BR" sz="2800" b="1" u="sng" strike="noStrike" baseline="0" dirty="0" smtClean="0">
                          <a:effectLst/>
                        </a:rPr>
                        <a:t> Sanitário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effectLst/>
                        </a:rPr>
                        <a:t>Quantidade de Ligações Esgoto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222.439 </a:t>
                      </a:r>
                      <a:r>
                        <a:rPr lang="pt-BR" sz="2000" b="1" u="none" strike="noStrike" dirty="0" err="1" smtClean="0">
                          <a:effectLst/>
                        </a:rPr>
                        <a:t>und</a:t>
                      </a:r>
                      <a:r>
                        <a:rPr lang="pt-BR" sz="2000" b="1" u="none" strike="noStrike" dirty="0" smtClean="0">
                          <a:effectLst/>
                        </a:rPr>
                        <a:t>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effectLst/>
                        </a:rPr>
                        <a:t>Extensão de Redes de Esgoto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1.408,32 km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effectLst/>
                        </a:rPr>
                        <a:t>Esgoto Coletado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99,23 %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u="none" strike="noStrike" dirty="0" smtClean="0">
                          <a:effectLst/>
                        </a:rPr>
                        <a:t>Esgoto Tratado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 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96,49 %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1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ctrTitle"/>
          </p:nvPr>
        </p:nvSpPr>
        <p:spPr>
          <a:xfrm>
            <a:off x="21186" y="1484784"/>
            <a:ext cx="8227978" cy="3644720"/>
          </a:xfrm>
        </p:spPr>
        <p:txBody>
          <a:bodyPr>
            <a:noAutofit/>
          </a:bodyPr>
          <a:lstStyle/>
          <a:p>
            <a:pPr algn="ctr"/>
            <a:r>
              <a:rPr lang="pt-BR" sz="80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PROGRAMA DE DESPOLUIÇÃO DO </a:t>
            </a:r>
            <a:br>
              <a:rPr lang="pt-BR" sz="8000" b="1" dirty="0" smtClean="0">
                <a:solidFill>
                  <a:srgbClr val="0000FF"/>
                </a:solidFill>
                <a:latin typeface="Calibri" panose="020F0502020204030204" pitchFamily="34" charset="0"/>
              </a:rPr>
            </a:br>
            <a:r>
              <a:rPr lang="pt-BR" sz="80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RIO SOROCABA</a:t>
            </a:r>
            <a:endParaRPr lang="pt-BR" sz="80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93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086140" y="196828"/>
            <a:ext cx="4994500" cy="737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ETAPAS</a:t>
            </a:r>
            <a:endParaRPr lang="pt-BR" sz="7200" b="1" u="sng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Forma livre 3"/>
          <p:cNvSpPr/>
          <p:nvPr/>
        </p:nvSpPr>
        <p:spPr>
          <a:xfrm>
            <a:off x="569198" y="1103200"/>
            <a:ext cx="8028384" cy="459051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 2" pitchFamily="18"/>
              <a:buChar char="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Planos Diretores</a:t>
            </a:r>
          </a:p>
          <a:p>
            <a:pPr marL="0" marR="0" lvl="0" indent="0" algn="l" defTabSz="914400" rtl="0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 2" pitchFamily="18"/>
              <a:buChar char="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Obras Previstas</a:t>
            </a:r>
          </a:p>
          <a:p>
            <a:pPr marL="0" marR="0" lvl="0" indent="0" algn="l" defTabSz="914400" rtl="0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 2" pitchFamily="18"/>
              <a:buChar char="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Os Processos de Tratamento Selecionados</a:t>
            </a:r>
          </a:p>
          <a:p>
            <a:pPr marL="0" marR="0" lvl="0" indent="0" algn="l" defTabSz="914400" rtl="0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 2" pitchFamily="18"/>
              <a:buChar char="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Custos e Investimentos</a:t>
            </a:r>
          </a:p>
          <a:p>
            <a:pPr marL="0" marR="0" lvl="0" indent="0" algn="l" defTabSz="914400" rtl="0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 2" pitchFamily="18"/>
              <a:buChar char="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Licenciamento Ambiental do Sistema</a:t>
            </a:r>
          </a:p>
          <a:p>
            <a:pPr marL="0" marR="0" lvl="0" indent="0" algn="l" defTabSz="914400" rtl="0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 2" pitchFamily="18"/>
              <a:buChar char="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TAC – </a:t>
            </a:r>
            <a:r>
              <a:rPr lang="pt-BR" sz="30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02/2000 (Totalmente</a:t>
            </a:r>
            <a:r>
              <a:rPr lang="pt-BR" sz="3000" b="1" i="0" u="none" strike="noStrike" kern="1200" cap="none" spc="0" dirty="0" smtClean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 Concluído)</a:t>
            </a:r>
            <a:endParaRPr lang="pt-BR" sz="3000" b="1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Segoe UI" pitchFamily="2"/>
              <a:cs typeface="Tahoma" pitchFamily="2"/>
            </a:endParaRP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75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8569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294" y="5809703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31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6336704" cy="5499288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600552" y="5445224"/>
            <a:ext cx="4728469" cy="14368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ETE Sorocaba 1</a:t>
            </a:r>
          </a:p>
          <a:p>
            <a:pPr algn="ctr"/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</a:t>
            </a:r>
            <a:r>
              <a:rPr lang="pt-BR" sz="24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600 l/</a:t>
            </a:r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pt-BR" sz="18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eg</a:t>
            </a:r>
            <a:r>
              <a:rPr lang="pt-BR" sz="18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 -  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2004</a:t>
            </a:r>
          </a:p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Lodo Ativado c/ Aeração Convencional</a:t>
            </a:r>
            <a:endParaRPr lang="pt-BR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6404304" cy="5301208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581464" y="5301208"/>
            <a:ext cx="4896544" cy="13681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ETE </a:t>
            </a:r>
            <a:r>
              <a:rPr lang="pt-BR" sz="3200" b="1" i="1" u="sng" dirty="0" err="1" smtClean="0">
                <a:solidFill>
                  <a:srgbClr val="0000FF"/>
                </a:solidFill>
                <a:latin typeface="Calibri" panose="020F0502020204030204" pitchFamily="34" charset="0"/>
              </a:rPr>
              <a:t>Itanguá</a:t>
            </a:r>
            <a:endParaRPr lang="pt-BR" sz="3200" b="1" i="1" u="sng" dirty="0" smtClean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</a:t>
            </a:r>
            <a:r>
              <a:rPr lang="pt-BR" sz="24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260 l/</a:t>
            </a:r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pt-BR" sz="18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eg</a:t>
            </a:r>
            <a:r>
              <a:rPr lang="pt-BR" sz="18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 -  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2010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Lodo Ativado c/ Aeração </a:t>
            </a:r>
            <a:r>
              <a:rPr lang="pt-BR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Prolongada</a:t>
            </a:r>
            <a:endParaRPr lang="pt-BR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endParaRPr lang="pt-BR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09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6325030" cy="5301208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776454" y="5301208"/>
            <a:ext cx="4427290" cy="1380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ETE Sorocaba 2</a:t>
            </a:r>
          </a:p>
          <a:p>
            <a:pPr algn="ctr"/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</a:t>
            </a:r>
            <a:r>
              <a:rPr lang="pt-BR" sz="24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290 l/</a:t>
            </a:r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pt-BR" sz="18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eg</a:t>
            </a:r>
            <a:r>
              <a:rPr lang="pt-BR" sz="18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 -  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2010</a:t>
            </a:r>
          </a:p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Lodo </a:t>
            </a:r>
            <a:r>
              <a:rPr lang="pt-B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Ativado c/ Aeração Prolongada</a:t>
            </a:r>
          </a:p>
          <a:p>
            <a:pPr algn="ctr"/>
            <a:endParaRPr lang="pt-BR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27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6433319" cy="515719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024215" y="5301208"/>
            <a:ext cx="4040055" cy="13681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ETE </a:t>
            </a:r>
            <a:r>
              <a:rPr lang="pt-BR" sz="3200" b="1" i="1" u="sng" dirty="0" err="1" smtClean="0">
                <a:solidFill>
                  <a:srgbClr val="0000FF"/>
                </a:solidFill>
                <a:latin typeface="Calibri" panose="020F0502020204030204" pitchFamily="34" charset="0"/>
              </a:rPr>
              <a:t>Pitico</a:t>
            </a:r>
            <a:endParaRPr lang="pt-BR" sz="3200" b="1" i="1" u="sng" dirty="0" smtClean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</a:t>
            </a:r>
            <a:r>
              <a:rPr lang="pt-BR" sz="24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190 l/</a:t>
            </a:r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pt-BR" sz="18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eg</a:t>
            </a:r>
            <a:r>
              <a:rPr lang="pt-BR" sz="18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 -  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2010</a:t>
            </a:r>
          </a:p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Lodo </a:t>
            </a:r>
            <a:r>
              <a:rPr lang="pt-B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Ativado c/ Aeração Prolongada</a:t>
            </a:r>
          </a:p>
          <a:p>
            <a:pPr algn="ctr"/>
            <a:endParaRPr lang="pt-BR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92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702"/>
            <a:ext cx="7272808" cy="537321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055888" y="5396566"/>
            <a:ext cx="4241510" cy="14326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ETE Aparecidinha</a:t>
            </a:r>
          </a:p>
          <a:p>
            <a:pPr algn="ctr"/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</a:t>
            </a:r>
            <a:r>
              <a:rPr lang="pt-BR" sz="24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40 l/</a:t>
            </a:r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pt-BR" sz="18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eg</a:t>
            </a:r>
            <a:r>
              <a:rPr lang="pt-BR" sz="18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 -  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2016</a:t>
            </a:r>
          </a:p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RAFA seguido de Filtro Aerado</a:t>
            </a:r>
            <a:endParaRPr lang="pt-BR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endParaRPr lang="pt-BR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80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6663"/>
            <a:ext cx="7200801" cy="5341716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856234" y="5384849"/>
            <a:ext cx="4601550" cy="13590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ETE Quintais Imperador</a:t>
            </a:r>
          </a:p>
          <a:p>
            <a:pPr algn="ctr"/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</a:t>
            </a:r>
            <a:r>
              <a:rPr lang="pt-BR" sz="24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10 l/</a:t>
            </a:r>
            <a:r>
              <a:rPr lang="pt-BR" sz="32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pt-BR" sz="1800" b="1" i="1" u="sng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eg</a:t>
            </a:r>
            <a:r>
              <a:rPr lang="pt-BR" sz="18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  -  </a:t>
            </a:r>
            <a:r>
              <a:rPr lang="pt-BR" sz="32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2009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Lodo Ativado </a:t>
            </a:r>
            <a:r>
              <a:rPr lang="pt-BR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Batelada</a:t>
            </a:r>
            <a:endParaRPr lang="pt-BR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endParaRPr lang="pt-BR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18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867586"/>
              </p:ext>
            </p:extLst>
          </p:nvPr>
        </p:nvGraphicFramePr>
        <p:xfrm>
          <a:off x="28207" y="116686"/>
          <a:ext cx="4571999" cy="58059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38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>
                          <a:effectLst/>
                        </a:rPr>
                        <a:t>SES - Sorocaba </a:t>
                      </a:r>
                      <a:r>
                        <a:rPr lang="pt-BR" sz="2800" b="1" u="sng" strike="noStrike" dirty="0" smtClean="0">
                          <a:effectLst/>
                        </a:rPr>
                        <a:t>1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0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ETE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30.318.202,62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17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>
                          <a:effectLst/>
                        </a:rPr>
                        <a:t>Coletores + EEEs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30.943.560,64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08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 err="1">
                          <a:effectLst/>
                        </a:rPr>
                        <a:t>Sub-Total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            </a:t>
                      </a:r>
                      <a:r>
                        <a:rPr lang="pt-BR" sz="1800" b="1" u="none" strike="noStrike" dirty="0" smtClean="0">
                          <a:effectLst/>
                        </a:rPr>
                        <a:t>61.261.763,26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8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>
                          <a:effectLst/>
                        </a:rPr>
                        <a:t>SES - Sorocaba </a:t>
                      </a:r>
                      <a:r>
                        <a:rPr lang="pt-BR" sz="2800" b="1" u="sng" strike="noStrike" dirty="0" smtClean="0">
                          <a:effectLst/>
                        </a:rPr>
                        <a:t>2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08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>
                          <a:effectLst/>
                        </a:rPr>
                        <a:t>ETE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20.343.270,79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308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>
                          <a:effectLst/>
                        </a:rPr>
                        <a:t>Coletores + EEEs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31.996.396,27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308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 err="1">
                          <a:effectLst/>
                        </a:rPr>
                        <a:t>Sub-Total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            </a:t>
                      </a:r>
                      <a:r>
                        <a:rPr lang="pt-BR" sz="1800" b="1" u="none" strike="noStrike" dirty="0" smtClean="0">
                          <a:effectLst/>
                        </a:rPr>
                        <a:t>52.339.667,06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138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>
                          <a:effectLst/>
                        </a:rPr>
                        <a:t>SES </a:t>
                      </a:r>
                      <a:r>
                        <a:rPr lang="pt-BR" sz="2800" b="1" u="sng" strike="noStrike" dirty="0" smtClean="0">
                          <a:effectLst/>
                        </a:rPr>
                        <a:t>– </a:t>
                      </a:r>
                      <a:r>
                        <a:rPr lang="pt-BR" sz="2800" b="1" u="sng" strike="noStrike" dirty="0" err="1" smtClean="0">
                          <a:effectLst/>
                        </a:rPr>
                        <a:t>Itanguá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8591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ETE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            </a:t>
                      </a:r>
                      <a:r>
                        <a:rPr lang="pt-BR" sz="1800" u="none" strike="noStrike" dirty="0">
                          <a:effectLst/>
                        </a:rPr>
                        <a:t>18.506.414,10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8591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>
                          <a:effectLst/>
                        </a:rPr>
                        <a:t>Coletores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              </a:t>
                      </a:r>
                      <a:r>
                        <a:rPr lang="pt-BR" sz="1800" u="none" strike="noStrike" dirty="0" smtClean="0">
                          <a:effectLst/>
                        </a:rPr>
                        <a:t>2.513.579,30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803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 err="1">
                          <a:effectLst/>
                        </a:rPr>
                        <a:t>Sub-Total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effectLst/>
                        </a:rPr>
                        <a:t>            </a:t>
                      </a:r>
                      <a:r>
                        <a:rPr lang="pt-BR" sz="2000" b="1" u="none" strike="noStrike" dirty="0" smtClean="0">
                          <a:effectLst/>
                        </a:rPr>
                        <a:t>21.019.993,40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601810"/>
              </p:ext>
            </p:extLst>
          </p:nvPr>
        </p:nvGraphicFramePr>
        <p:xfrm>
          <a:off x="4665462" y="116686"/>
          <a:ext cx="4421346" cy="51910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5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5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68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>
                          <a:effectLst/>
                        </a:rPr>
                        <a:t>SES </a:t>
                      </a:r>
                      <a:r>
                        <a:rPr lang="pt-BR" sz="2800" b="1" u="sng" strike="noStrike" dirty="0" smtClean="0">
                          <a:effectLst/>
                        </a:rPr>
                        <a:t>– </a:t>
                      </a:r>
                      <a:r>
                        <a:rPr lang="pt-BR" sz="2800" b="1" u="sng" strike="noStrike" dirty="0" err="1" smtClean="0">
                          <a:effectLst/>
                        </a:rPr>
                        <a:t>Pitico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ETE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            </a:t>
                      </a:r>
                      <a:r>
                        <a:rPr lang="pt-BR" sz="1800" b="1" u="none" strike="noStrike" dirty="0">
                          <a:effectLst/>
                        </a:rPr>
                        <a:t>13.720.188,93</a:t>
                      </a:r>
                      <a:r>
                        <a:rPr lang="pt-BR" sz="1800" u="none" strike="noStrike" dirty="0">
                          <a:effectLst/>
                        </a:rPr>
                        <a:t>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2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>
                          <a:effectLst/>
                        </a:rPr>
                        <a:t>SES - Quintais </a:t>
                      </a:r>
                      <a:r>
                        <a:rPr lang="pt-BR" sz="2800" b="1" u="sng" strike="noStrike" dirty="0" smtClean="0">
                          <a:effectLst/>
                        </a:rPr>
                        <a:t>Imperador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>
                          <a:effectLst/>
                        </a:rPr>
                        <a:t>ETE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1.464.171,29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>
                          <a:effectLst/>
                        </a:rPr>
                        <a:t>Coletor</a:t>
                      </a:r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   567.293,60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 err="1">
                          <a:effectLst/>
                        </a:rPr>
                        <a:t>Sub-Total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                2.031.464,89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12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>
                          <a:effectLst/>
                        </a:rPr>
                        <a:t>SES - Aparecidinha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Coletor + ETE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            </a:t>
                      </a:r>
                      <a:r>
                        <a:rPr lang="pt-BR" sz="1800" b="1" u="none" strike="noStrike" dirty="0">
                          <a:effectLst/>
                        </a:rPr>
                        <a:t>17.326.267,30</a:t>
                      </a:r>
                      <a:r>
                        <a:rPr lang="pt-BR" sz="1800" u="none" strike="noStrike" dirty="0">
                          <a:effectLst/>
                        </a:rPr>
                        <a:t>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2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u="sng" strike="noStrike" dirty="0">
                          <a:effectLst/>
                        </a:rPr>
                        <a:t>SES </a:t>
                      </a:r>
                      <a:r>
                        <a:rPr lang="pt-BR" sz="2800" b="1" u="sng" strike="noStrike" dirty="0" smtClean="0">
                          <a:effectLst/>
                        </a:rPr>
                        <a:t>– Ipaneminha</a:t>
                      </a:r>
                      <a:endParaRPr lang="pt-BR" sz="2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Coletor + ETE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effectLst/>
                        </a:rPr>
                        <a:t>                   </a:t>
                      </a:r>
                      <a:r>
                        <a:rPr lang="pt-BR" sz="1800" b="1" u="none" strike="noStrike" dirty="0">
                          <a:effectLst/>
                        </a:rPr>
                        <a:t>805.690,09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971600" y="1772816"/>
            <a:ext cx="7560840" cy="230832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TOTAL </a:t>
            </a:r>
            <a:r>
              <a:rPr lang="pt-BR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INVESTIDO</a:t>
            </a:r>
          </a:p>
          <a:p>
            <a:pPr algn="ctr"/>
            <a:r>
              <a:rPr lang="pt-BR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R$  200.000.000,00</a:t>
            </a: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49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9292" y="7452"/>
            <a:ext cx="9144000" cy="12487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800" b="1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ANA - Programa Despoluição de Bacias Hidrográficas – PRODES</a:t>
            </a:r>
            <a:endParaRPr lang="pt-BR" sz="3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79512" y="1278305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/>
              <a:t>- O </a:t>
            </a:r>
            <a:r>
              <a:rPr lang="pt-BR" sz="2000" b="1" dirty="0" err="1"/>
              <a:t>Prodes</a:t>
            </a:r>
            <a:r>
              <a:rPr lang="pt-BR" sz="2000" dirty="0"/>
              <a:t> visa a incentivar a implantação de estações de tratamento para reduzir os níveis de poluição em bacias hidrográficas. Também conhecido como "programa de compra de esgoto tratado", o </a:t>
            </a:r>
            <a:r>
              <a:rPr lang="pt-BR" sz="2000" b="1" dirty="0" err="1"/>
              <a:t>Prodes</a:t>
            </a:r>
            <a:r>
              <a:rPr lang="pt-BR" sz="2000" b="1" dirty="0"/>
              <a:t> </a:t>
            </a:r>
            <a:r>
              <a:rPr lang="pt-BR" sz="2000" dirty="0"/>
              <a:t>paga pelo esgoto efetivamente tratado – desde que cumpridas as condições previstas em contrato (metas de remoção de carga poluidora</a:t>
            </a:r>
            <a:r>
              <a:rPr lang="pt-BR" sz="2000" dirty="0" smtClean="0"/>
              <a:t>).</a:t>
            </a:r>
            <a:endParaRPr lang="pt-BR" sz="2000" dirty="0"/>
          </a:p>
        </p:txBody>
      </p:sp>
      <p:sp>
        <p:nvSpPr>
          <p:cNvPr id="11" name="Retângulo 10"/>
          <p:cNvSpPr/>
          <p:nvPr/>
        </p:nvSpPr>
        <p:spPr>
          <a:xfrm>
            <a:off x="163131" y="2969295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/>
              <a:t>- Contrato assinado em </a:t>
            </a:r>
            <a:r>
              <a:rPr lang="pt-BR" sz="2400" b="1" dirty="0" smtClean="0"/>
              <a:t>2001</a:t>
            </a:r>
            <a:r>
              <a:rPr lang="pt-BR" sz="2400" dirty="0" smtClean="0"/>
              <a:t> no valor de </a:t>
            </a:r>
            <a:r>
              <a:rPr lang="pt-BR" sz="2400" b="1" dirty="0" smtClean="0"/>
              <a:t>R$ 11.968.912,14</a:t>
            </a:r>
            <a:r>
              <a:rPr lang="pt-BR" sz="2400" dirty="0" smtClean="0"/>
              <a:t>, em 3 anos para a </a:t>
            </a:r>
            <a:r>
              <a:rPr lang="pt-BR" sz="2400" b="1" dirty="0" smtClean="0"/>
              <a:t>ETE Sorocaba 1</a:t>
            </a:r>
            <a:r>
              <a:rPr lang="pt-BR" sz="2400" dirty="0" smtClean="0"/>
              <a:t>, com início em 2006 sendo o total recebido na ordem de </a:t>
            </a:r>
            <a:r>
              <a:rPr lang="pt-BR" sz="2400" b="1" dirty="0" smtClean="0"/>
              <a:t>R$ 20 milhões</a:t>
            </a:r>
            <a:r>
              <a:rPr lang="pt-BR" sz="2400" dirty="0" smtClean="0"/>
              <a:t> devido as correções monetárias e o contrato foi concluído na sua totalidade. 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-5074" y="5013176"/>
            <a:ext cx="8279263" cy="86998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400" b="1" dirty="0">
                <a:solidFill>
                  <a:srgbClr val="0000FF"/>
                </a:solidFill>
              </a:rPr>
              <a:t>Dinheiro utilizado para pagamento das Contra Partidas dos financiamentos para as demais </a:t>
            </a:r>
            <a:r>
              <a:rPr lang="pt-BR" sz="4400" b="1" dirty="0" err="1">
                <a:solidFill>
                  <a:srgbClr val="0000FF"/>
                </a:solidFill>
              </a:rPr>
              <a:t>ETEs</a:t>
            </a:r>
            <a:r>
              <a:rPr lang="pt-BR" sz="4400" b="1" dirty="0">
                <a:solidFill>
                  <a:srgbClr val="0000FF"/>
                </a:solidFill>
              </a:rPr>
              <a:t> implantadas. </a:t>
            </a:r>
          </a:p>
        </p:txBody>
      </p:sp>
      <p:pic>
        <p:nvPicPr>
          <p:cNvPr id="7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90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211478" y="548680"/>
            <a:ext cx="8601410" cy="869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4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NOVOS INVESTIMENTOS NAS </a:t>
            </a:r>
            <a:r>
              <a:rPr lang="pt-BR" sz="4400" b="1" i="1" u="sng" dirty="0" err="1" smtClean="0">
                <a:solidFill>
                  <a:srgbClr val="0000FF"/>
                </a:solidFill>
                <a:latin typeface="Calibri" panose="020F0502020204030204" pitchFamily="34" charset="0"/>
              </a:rPr>
              <a:t>ETEs</a:t>
            </a:r>
            <a:r>
              <a:rPr lang="pt-BR" sz="44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:</a:t>
            </a:r>
            <a:endParaRPr lang="pt-BR" sz="44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90401" y="1805284"/>
            <a:ext cx="8422487" cy="388843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Ampliação da ETE Sorocaba 1 = </a:t>
            </a:r>
            <a:r>
              <a:rPr lang="pt-BR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59 milhões </a:t>
            </a:r>
          </a:p>
          <a:p>
            <a:r>
              <a:rPr lang="pt-B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	sendo R$ 38 milhões de OGU </a:t>
            </a:r>
            <a:r>
              <a:rPr lang="pt-B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(fundo perdido)</a:t>
            </a:r>
          </a:p>
          <a:p>
            <a:r>
              <a:rPr lang="pt-BR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pt-BR" sz="2800" b="1" dirty="0" smtClean="0">
                <a:solidFill>
                  <a:srgbClr val="0033CC"/>
                </a:solidFill>
                <a:latin typeface="Calibri" panose="020F0502020204030204" pitchFamily="34" charset="0"/>
              </a:rPr>
              <a:t>Obras iniciadas em Fevereiro/18 – Prazo 36 meses</a:t>
            </a:r>
          </a:p>
          <a:p>
            <a:endParaRPr lang="pt-BR" sz="2800" b="1" dirty="0" smtClean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Ampliação da ETE </a:t>
            </a:r>
            <a:r>
              <a:rPr lang="pt-BR" sz="32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Pitico</a:t>
            </a:r>
            <a:r>
              <a:rPr lang="pt-B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</a:t>
            </a:r>
            <a:r>
              <a:rPr lang="pt-BR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37 milhões </a:t>
            </a:r>
          </a:p>
          <a:p>
            <a:r>
              <a:rPr lang="pt-BR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pt-BR" sz="2800" b="1" dirty="0">
                <a:solidFill>
                  <a:srgbClr val="0033CC"/>
                </a:solidFill>
                <a:latin typeface="Calibri" panose="020F0502020204030204" pitchFamily="34" charset="0"/>
              </a:rPr>
              <a:t> Obras iniciadas em </a:t>
            </a:r>
            <a:r>
              <a:rPr lang="pt-BR" sz="2800" b="1" dirty="0" smtClean="0">
                <a:solidFill>
                  <a:srgbClr val="0033CC"/>
                </a:solidFill>
                <a:latin typeface="Calibri" panose="020F0502020204030204" pitchFamily="34" charset="0"/>
              </a:rPr>
              <a:t>Julho/19 </a:t>
            </a:r>
            <a:r>
              <a:rPr lang="pt-BR" sz="2800" b="1" dirty="0">
                <a:solidFill>
                  <a:srgbClr val="0033CC"/>
                </a:solidFill>
                <a:latin typeface="Calibri" panose="020F0502020204030204" pitchFamily="34" charset="0"/>
              </a:rPr>
              <a:t>– Prazo </a:t>
            </a:r>
            <a:r>
              <a:rPr lang="pt-BR" sz="2800" b="1" dirty="0" smtClean="0">
                <a:solidFill>
                  <a:srgbClr val="0033CC"/>
                </a:solidFill>
                <a:latin typeface="Calibri" panose="020F0502020204030204" pitchFamily="34" charset="0"/>
              </a:rPr>
              <a:t>30 </a:t>
            </a:r>
            <a:r>
              <a:rPr lang="pt-BR" sz="2800" b="1" dirty="0">
                <a:solidFill>
                  <a:srgbClr val="0033CC"/>
                </a:solidFill>
                <a:latin typeface="Calibri" panose="020F0502020204030204" pitchFamily="34" charset="0"/>
              </a:rPr>
              <a:t>meses</a:t>
            </a:r>
            <a:endParaRPr lang="pt-BR" sz="2800" b="1" dirty="0" smtClean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endParaRPr lang="pt-BR" sz="2800" b="1" dirty="0" smtClean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Ampliação da ETE Sorocaba 2 = </a:t>
            </a:r>
            <a:r>
              <a:rPr lang="pt-BR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38 milhões</a:t>
            </a:r>
          </a:p>
          <a:p>
            <a:r>
              <a:rPr lang="pt-BR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pt-BR" sz="2800" b="1" dirty="0" smtClean="0">
                <a:solidFill>
                  <a:srgbClr val="0033CC"/>
                </a:solidFill>
                <a:latin typeface="Calibri" panose="020F0502020204030204" pitchFamily="34" charset="0"/>
              </a:rPr>
              <a:t>Projeto </a:t>
            </a:r>
            <a:r>
              <a:rPr lang="pt-BR" sz="2800" b="1" dirty="0">
                <a:solidFill>
                  <a:srgbClr val="0033CC"/>
                </a:solidFill>
                <a:latin typeface="Calibri" panose="020F0502020204030204" pitchFamily="34" charset="0"/>
              </a:rPr>
              <a:t>Básico concluído</a:t>
            </a: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0" y="5756525"/>
            <a:ext cx="8601410" cy="869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400" b="1" i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PROJEÇÃO PARA 2030</a:t>
            </a:r>
            <a:endParaRPr lang="pt-BR" sz="4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4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619" cy="5142724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23528" y="5693716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</a:rPr>
              <a:t>Ampliação da ETE Sorocaba 1 </a:t>
            </a:r>
            <a:endParaRPr lang="pt-BR" sz="3600" dirty="0"/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33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51520" y="5693716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</a:rPr>
              <a:t>Ampliação da ETE Sorocaba 1 </a:t>
            </a:r>
            <a:endParaRPr lang="pt-BR" sz="36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81"/>
            <a:ext cx="9143999" cy="514349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15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 2"/>
          <p:cNvSpPr/>
          <p:nvPr/>
        </p:nvSpPr>
        <p:spPr>
          <a:xfrm>
            <a:off x="395536" y="2276872"/>
            <a:ext cx="8174797" cy="301838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>
              <a:spcBef>
                <a:spcPts val="1245"/>
              </a:spcBef>
              <a:buClr>
                <a:srgbClr val="0000FF"/>
              </a:buClr>
              <a:buSzPct val="100000"/>
              <a:buAutoNum type="arabicPeriod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Interrupção </a:t>
            </a:r>
            <a:r>
              <a:rPr lang="pt-BR" sz="3000" dirty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do processo de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degradação,</a:t>
            </a:r>
            <a:endParaRPr lang="pt-BR" sz="3000" dirty="0">
              <a:ln>
                <a:solidFill>
                  <a:schemeClr val="tx1"/>
                </a:solidFill>
              </a:ln>
              <a:latin typeface="Tahoma" pitchFamily="34"/>
              <a:ea typeface="Microsoft YaHei" pitchFamily="2"/>
              <a:cs typeface="Microsoft YaHei" pitchFamily="2"/>
            </a:endParaRPr>
          </a:p>
          <a:p>
            <a:pPr>
              <a:spcBef>
                <a:spcPts val="1245"/>
              </a:spcBef>
              <a:buClr>
                <a:srgbClr val="0000FF"/>
              </a:buClr>
              <a:buSzPct val="100000"/>
              <a:buAutoNum type="arabicPeriod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dirty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 Redução das doenças de veiculação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hídrica,</a:t>
            </a:r>
            <a:endParaRPr lang="pt-BR" sz="3000" b="1" dirty="0" smtClean="0">
              <a:ln>
                <a:solidFill>
                  <a:schemeClr val="tx1"/>
                </a:solidFill>
              </a:ln>
              <a:latin typeface="Tahoma" pitchFamily="34"/>
              <a:ea typeface="Microsoft YaHei" pitchFamily="2"/>
              <a:cs typeface="Microsoft YaHei" pitchFamily="2"/>
            </a:endParaRPr>
          </a:p>
          <a:p>
            <a:pPr>
              <a:spcBef>
                <a:spcPts val="1245"/>
              </a:spcBef>
              <a:buClr>
                <a:srgbClr val="0000FF"/>
              </a:buClr>
              <a:buSzPct val="100000"/>
              <a:buAutoNum type="arabicPeriod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 Reurbanização </a:t>
            </a:r>
            <a:r>
              <a:rPr lang="pt-BR" sz="3000" dirty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da região ao redor do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rio,</a:t>
            </a:r>
            <a:endParaRPr lang="pt-BR" sz="3000" dirty="0">
              <a:ln>
                <a:solidFill>
                  <a:schemeClr val="tx1"/>
                </a:solidFill>
              </a:ln>
              <a:latin typeface="Tahoma" pitchFamily="34"/>
              <a:ea typeface="Microsoft YaHei" pitchFamily="2"/>
              <a:cs typeface="Microsoft YaHei" pitchFamily="2"/>
            </a:endParaRPr>
          </a:p>
          <a:p>
            <a:pPr>
              <a:spcBef>
                <a:spcPts val="1245"/>
              </a:spcBef>
              <a:buClr>
                <a:srgbClr val="0000FF"/>
              </a:buClr>
              <a:buSzPct val="100000"/>
              <a:buAutoNum type="arabicPeriod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 Melhoria </a:t>
            </a:r>
            <a:r>
              <a:rPr lang="pt-BR" sz="3000" dirty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da qualidade de vida da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população,</a:t>
            </a:r>
            <a:endParaRPr lang="pt-BR" sz="3000" dirty="0">
              <a:ln>
                <a:solidFill>
                  <a:schemeClr val="tx1"/>
                </a:solidFill>
              </a:ln>
              <a:latin typeface="Tahoma" pitchFamily="34"/>
              <a:ea typeface="Microsoft YaHei" pitchFamily="2"/>
              <a:cs typeface="Microsoft YaHei" pitchFamily="2"/>
            </a:endParaRPr>
          </a:p>
          <a:p>
            <a:pPr>
              <a:spcBef>
                <a:spcPts val="1245"/>
              </a:spcBef>
              <a:buClr>
                <a:srgbClr val="0000FF"/>
              </a:buClr>
              <a:buSzPct val="100000"/>
              <a:buAutoNum type="arabicPeriod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 Vetor </a:t>
            </a:r>
            <a:r>
              <a:rPr lang="pt-BR" sz="3000" dirty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de desenvolvimento para a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região,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82229" y="1052736"/>
            <a:ext cx="8601410" cy="869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4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BENEFÍCIOS DO PROGRAMA</a:t>
            </a:r>
            <a:endParaRPr lang="pt-BR" sz="44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98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/>
          <p:nvPr/>
        </p:nvSpPr>
        <p:spPr>
          <a:xfrm>
            <a:off x="-19286" y="764704"/>
            <a:ext cx="9142618" cy="255487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0">
            <a:noAutofit/>
          </a:bodyPr>
          <a:lstStyle/>
          <a:p>
            <a:pPr algn="ctr">
              <a:spcBef>
                <a:spcPts val="1245"/>
              </a:spcBef>
              <a:buClr>
                <a:srgbClr val="0000FF"/>
              </a:buClr>
              <a:buSzPct val="100000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Possibilidade </a:t>
            </a:r>
            <a:r>
              <a:rPr lang="pt-BR" sz="4000" b="1" dirty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de múltiplos usos do </a:t>
            </a:r>
            <a:r>
              <a:rPr lang="pt-BR" sz="4000" b="1" dirty="0" smtClean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Rio Sorocaba, principalmente para </a:t>
            </a:r>
            <a:r>
              <a:rPr lang="pt-BR" sz="4000" b="1" dirty="0">
                <a:ln>
                  <a:solidFill>
                    <a:schemeClr val="tx1"/>
                  </a:solidFill>
                </a:ln>
                <a:latin typeface="Tahoma" pitchFamily="34"/>
                <a:ea typeface="Microsoft YaHei" pitchFamily="2"/>
                <a:cs typeface="Microsoft YaHei" pitchFamily="2"/>
              </a:rPr>
              <a:t>Abastecimento Público.</a:t>
            </a:r>
          </a:p>
          <a:p>
            <a:pPr marL="0" marR="0" lvl="0" indent="0" algn="ctr" defTabSz="914400" rtl="0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 i="0" u="none" strike="noStrike" kern="1200" cap="none" spc="0" dirty="0" smtClean="0">
                <a:solidFill>
                  <a:srgbClr val="000000"/>
                </a:solidFill>
                <a:uFillTx/>
                <a:latin typeface="Arial" pitchFamily="18"/>
                <a:ea typeface="Segoe UI" pitchFamily="2"/>
                <a:cs typeface="Tahoma" pitchFamily="2"/>
              </a:rPr>
              <a:t> </a:t>
            </a:r>
            <a:endParaRPr lang="pt-BR" sz="3600" b="1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Segoe UI" pitchFamily="2"/>
              <a:cs typeface="Tahoma" pitchFamily="2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" y="3933056"/>
            <a:ext cx="8601410" cy="139931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4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Sistema Produtor de Água Tratada</a:t>
            </a:r>
          </a:p>
          <a:p>
            <a:pPr algn="ctr"/>
            <a:r>
              <a:rPr lang="pt-BR" sz="5200" b="1" i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VITÓRIA RÉGIA</a:t>
            </a:r>
            <a:endParaRPr lang="pt-BR" sz="52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16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980728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600"/>
              </a:spcBef>
              <a:buClr>
                <a:srgbClr val="0000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 dirty="0">
                <a:solidFill>
                  <a:srgbClr val="0000FF"/>
                </a:solidFill>
                <a:latin typeface="Arial" pitchFamily="18"/>
                <a:ea typeface="Segoe UI" pitchFamily="2"/>
                <a:cs typeface="Tahoma" pitchFamily="2"/>
              </a:rPr>
              <a:t>Sistema Produtor de Água Tratada</a:t>
            </a:r>
          </a:p>
          <a:p>
            <a:pPr lvl="0" algn="ctr">
              <a:lnSpc>
                <a:spcPct val="130000"/>
              </a:lnSpc>
              <a:spcBef>
                <a:spcPts val="600"/>
              </a:spcBef>
              <a:buClr>
                <a:srgbClr val="0000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 dirty="0">
                <a:solidFill>
                  <a:srgbClr val="0000FF"/>
                </a:solidFill>
                <a:latin typeface="Arial" pitchFamily="18"/>
                <a:ea typeface="Segoe UI" pitchFamily="2"/>
                <a:cs typeface="Tahoma" pitchFamily="2"/>
              </a:rPr>
              <a:t>VITÓRIA RÉGIA</a:t>
            </a:r>
          </a:p>
          <a:p>
            <a:pPr lvl="0">
              <a:lnSpc>
                <a:spcPct val="130000"/>
              </a:lnSpc>
              <a:spcBef>
                <a:spcPts val="600"/>
              </a:spcBef>
              <a:buClr>
                <a:srgbClr val="0000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dirty="0">
                <a:solidFill>
                  <a:srgbClr val="000000"/>
                </a:solidFill>
                <a:latin typeface="Arial" pitchFamily="18"/>
                <a:ea typeface="Segoe UI" pitchFamily="2"/>
                <a:cs typeface="Tahoma" pitchFamily="2"/>
              </a:rPr>
              <a:t>- Vazão Nominal = 750 litros/</a:t>
            </a:r>
            <a:r>
              <a:rPr lang="pt-BR" sz="3200" b="1" dirty="0" err="1">
                <a:solidFill>
                  <a:srgbClr val="000000"/>
                </a:solidFill>
                <a:latin typeface="Arial" pitchFamily="18"/>
                <a:ea typeface="Segoe UI" pitchFamily="2"/>
                <a:cs typeface="Tahoma" pitchFamily="2"/>
              </a:rPr>
              <a:t>seg</a:t>
            </a:r>
            <a:endParaRPr lang="pt-BR" sz="3200" b="1" dirty="0">
              <a:solidFill>
                <a:srgbClr val="000000"/>
              </a:solidFill>
              <a:latin typeface="Arial" pitchFamily="18"/>
              <a:ea typeface="Segoe UI" pitchFamily="2"/>
              <a:cs typeface="Tahoma" pitchFamily="2"/>
            </a:endParaRPr>
          </a:p>
          <a:p>
            <a:pPr lvl="0" algn="just">
              <a:lnSpc>
                <a:spcPct val="130000"/>
              </a:lnSpc>
              <a:spcBef>
                <a:spcPts val="600"/>
              </a:spcBef>
              <a:buClr>
                <a:srgbClr val="0000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dirty="0">
                <a:solidFill>
                  <a:srgbClr val="000000"/>
                </a:solidFill>
                <a:latin typeface="Arial" pitchFamily="18"/>
                <a:ea typeface="Segoe UI" pitchFamily="2"/>
                <a:cs typeface="Tahoma" pitchFamily="2"/>
              </a:rPr>
              <a:t>- Processo de Tratamento Avançado com </a:t>
            </a:r>
            <a:r>
              <a:rPr lang="pt-BR" sz="3200" b="1" kern="0" dirty="0">
                <a:solidFill>
                  <a:srgbClr val="000000"/>
                </a:solidFill>
                <a:latin typeface="Arial" pitchFamily="18"/>
                <a:ea typeface="Segoe UI" pitchFamily="2"/>
                <a:cs typeface="Tahoma" pitchFamily="2"/>
              </a:rPr>
              <a:t>Oxidação Intermediária por Ozonização</a:t>
            </a:r>
            <a:endParaRPr lang="pt-BR" sz="3200" b="1" dirty="0">
              <a:solidFill>
                <a:srgbClr val="000000"/>
              </a:solidFill>
              <a:latin typeface="Arial" pitchFamily="18"/>
              <a:ea typeface="Segoe UI" pitchFamily="2"/>
              <a:cs typeface="Tahoma" pitchFamily="2"/>
            </a:endParaRPr>
          </a:p>
          <a:p>
            <a:pPr lvl="0">
              <a:lnSpc>
                <a:spcPct val="130000"/>
              </a:lnSpc>
              <a:spcBef>
                <a:spcPts val="600"/>
              </a:spcBef>
              <a:buClr>
                <a:srgbClr val="0000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dirty="0">
                <a:solidFill>
                  <a:srgbClr val="000000"/>
                </a:solidFill>
                <a:latin typeface="Arial" pitchFamily="18"/>
                <a:ea typeface="Segoe UI" pitchFamily="2"/>
                <a:cs typeface="Tahoma" pitchFamily="2"/>
              </a:rPr>
              <a:t>- Investimento = R$ 79 milhões </a:t>
            </a:r>
          </a:p>
        </p:txBody>
      </p:sp>
      <p:pic>
        <p:nvPicPr>
          <p:cNvPr id="4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4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9"/>
            <a:ext cx="9144000" cy="51435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79512" y="5589240"/>
            <a:ext cx="7075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latin typeface="Calibri" panose="020F0502020204030204" pitchFamily="34" charset="0"/>
              </a:rPr>
              <a:t>Captação Água Bruta – Rio Sorocaba</a:t>
            </a:r>
            <a:endParaRPr lang="pt-BR" sz="3600" dirty="0"/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15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9512" y="5661248"/>
            <a:ext cx="7075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latin typeface="Calibri" panose="020F0502020204030204" pitchFamily="34" charset="0"/>
              </a:rPr>
              <a:t>Captação Água Bruta – Rio Sorocaba</a:t>
            </a:r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00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618" cy="514272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11560" y="5589240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latin typeface="Calibri" panose="020F0502020204030204" pitchFamily="34" charset="0"/>
              </a:rPr>
              <a:t>ETA Vitória Régia</a:t>
            </a:r>
            <a:endParaRPr lang="pt-BR" sz="36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5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67544" y="5661248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latin typeface="Calibri" panose="020F0502020204030204" pitchFamily="34" charset="0"/>
              </a:rPr>
              <a:t>ETA Vitória Régia</a:t>
            </a:r>
            <a:endParaRPr lang="pt-BR" sz="36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" y="-28997"/>
            <a:ext cx="9144000" cy="5143500"/>
          </a:xfrm>
          <a:prstGeom prst="rect">
            <a:avLst/>
          </a:prstGeom>
        </p:spPr>
      </p:pic>
      <p:pic>
        <p:nvPicPr>
          <p:cNvPr id="7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6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627784" y="836712"/>
            <a:ext cx="280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smtClean="0">
                <a:latin typeface="Calibri" panose="020F0502020204030204" pitchFamily="34" charset="0"/>
              </a:rPr>
              <a:t>OBRIGADO</a:t>
            </a:r>
            <a:endParaRPr lang="pt-BR" sz="36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3716"/>
            <a:ext cx="1152202" cy="10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719572" y="2560838"/>
            <a:ext cx="66247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err="1" smtClean="0">
                <a:latin typeface="Calibri" panose="020F0502020204030204" pitchFamily="34" charset="0"/>
              </a:rPr>
              <a:t>CLóvis</a:t>
            </a:r>
            <a:r>
              <a:rPr lang="pt-BR" sz="3600" b="1" dirty="0" smtClean="0">
                <a:latin typeface="Calibri" panose="020F0502020204030204" pitchFamily="34" charset="0"/>
              </a:rPr>
              <a:t> de Luca</a:t>
            </a:r>
            <a:endParaRPr lang="pt-BR" sz="3600" b="1" dirty="0" smtClean="0">
              <a:latin typeface="Calibri" panose="020F0502020204030204" pitchFamily="34" charset="0"/>
            </a:endParaRPr>
          </a:p>
          <a:p>
            <a:pPr algn="ctr"/>
            <a:r>
              <a:rPr lang="pt-BR" sz="2400" b="1" dirty="0" smtClean="0">
                <a:latin typeface="Calibri" panose="020F0502020204030204" pitchFamily="34" charset="0"/>
              </a:rPr>
              <a:t>Diretor Planejamento e Projetos</a:t>
            </a:r>
          </a:p>
          <a:p>
            <a:pPr algn="ctr"/>
            <a:r>
              <a:rPr lang="pt-BR" sz="2400" b="1" dirty="0" smtClean="0">
                <a:latin typeface="Calibri" panose="020F0502020204030204" pitchFamily="34" charset="0"/>
              </a:rPr>
              <a:t>SAAE Sorocaba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467544" y="4987687"/>
            <a:ext cx="61926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u="sng" dirty="0" smtClean="0">
                <a:latin typeface="Calibri" panose="020F0502020204030204" pitchFamily="34" charset="0"/>
              </a:rPr>
              <a:t>Contato</a:t>
            </a:r>
            <a:r>
              <a:rPr lang="pt-BR" sz="2800" b="1" dirty="0" smtClean="0">
                <a:latin typeface="Calibri" panose="020F0502020204030204" pitchFamily="34" charset="0"/>
              </a:rPr>
              <a:t>: </a:t>
            </a:r>
            <a:r>
              <a:rPr lang="pt-BR" sz="2800" b="1" dirty="0" smtClean="0">
                <a:latin typeface="Calibri" panose="020F0502020204030204" pitchFamily="34" charset="0"/>
              </a:rPr>
              <a:t>clovisluca@saaesorocaba.sp.gov.br</a:t>
            </a:r>
            <a:endParaRPr lang="pt-BR" sz="2800" b="1" dirty="0" smtClean="0">
              <a:latin typeface="Calibri" panose="020F0502020204030204" pitchFamily="34" charset="0"/>
            </a:endParaRPr>
          </a:p>
          <a:p>
            <a:pPr algn="ctr"/>
            <a:r>
              <a:rPr lang="pt-BR" sz="2400" b="1" dirty="0" smtClean="0">
                <a:latin typeface="Calibri" panose="020F0502020204030204" pitchFamily="34" charset="0"/>
              </a:rPr>
              <a:t>(15</a:t>
            </a:r>
            <a:r>
              <a:rPr lang="pt-BR" sz="2400" b="1" smtClean="0">
                <a:latin typeface="Calibri" panose="020F0502020204030204" pitchFamily="34" charset="0"/>
              </a:rPr>
              <a:t>) </a:t>
            </a:r>
            <a:r>
              <a:rPr lang="pt-BR" sz="2400" b="1" smtClean="0">
                <a:latin typeface="Calibri" panose="020F0502020204030204" pitchFamily="34" charset="0"/>
              </a:rPr>
              <a:t>3224-5957</a:t>
            </a:r>
            <a:endParaRPr lang="pt-BR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3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869</TotalTime>
  <Words>579</Words>
  <Application>Microsoft Office PowerPoint</Application>
  <PresentationFormat>Apresentação na tela (4:3)</PresentationFormat>
  <Paragraphs>131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5" baseType="lpstr">
      <vt:lpstr>Microsoft YaHei</vt:lpstr>
      <vt:lpstr>Arial</vt:lpstr>
      <vt:lpstr>Calibri</vt:lpstr>
      <vt:lpstr>Segoe UI</vt:lpstr>
      <vt:lpstr>Tahoma</vt:lpstr>
      <vt:lpstr>Trebuchet MS</vt:lpstr>
      <vt:lpstr>Wingdings 2</vt:lpstr>
      <vt:lpstr>Wingdings 3</vt:lpstr>
      <vt:lpstr>Facetado</vt:lpstr>
      <vt:lpstr>Apresentação do PowerPoint</vt:lpstr>
      <vt:lpstr>LOCALIZAÇÃO</vt:lpstr>
      <vt:lpstr>Apresentação do PowerPoint</vt:lpstr>
      <vt:lpstr>Apresentação do PowerPoint</vt:lpstr>
      <vt:lpstr>PROGRAMA DE DESPOLUIÇÃO DO  RIO SOROCABA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 Silva</dc:creator>
  <cp:lastModifiedBy>usuariocreasp</cp:lastModifiedBy>
  <cp:revision>82</cp:revision>
  <dcterms:created xsi:type="dcterms:W3CDTF">2018-05-02T19:43:05Z</dcterms:created>
  <dcterms:modified xsi:type="dcterms:W3CDTF">2019-08-07T19:08:10Z</dcterms:modified>
</cp:coreProperties>
</file>