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266" r:id="rId1"/>
    <p:sldMasterId id="2147484482" r:id="rId2"/>
    <p:sldMasterId id="2147484586" r:id="rId3"/>
    <p:sldMasterId id="2147484622" r:id="rId4"/>
  </p:sldMasterIdLst>
  <p:notesMasterIdLst>
    <p:notesMasterId r:id="rId16"/>
  </p:notesMasterIdLst>
  <p:handoutMasterIdLst>
    <p:handoutMasterId r:id="rId17"/>
  </p:handoutMasterIdLst>
  <p:sldIdLst>
    <p:sldId id="256" r:id="rId5"/>
    <p:sldId id="262" r:id="rId6"/>
    <p:sldId id="257" r:id="rId7"/>
    <p:sldId id="258" r:id="rId8"/>
    <p:sldId id="259" r:id="rId9"/>
    <p:sldId id="260" r:id="rId10"/>
    <p:sldId id="261" r:id="rId11"/>
    <p:sldId id="267" r:id="rId12"/>
    <p:sldId id="268" r:id="rId13"/>
    <p:sldId id="269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ila Reggiani Da Silva" initials="CRDS" lastIdx="4" clrIdx="0">
    <p:extLst>
      <p:ext uri="{19B8F6BF-5375-455C-9EA6-DF929625EA0E}">
        <p15:presenceInfo xmlns:p15="http://schemas.microsoft.com/office/powerpoint/2012/main" userId="S-1-5-21-781409034-3500770236-2936713092-593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Geração x Reaproveitamento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'Plan2 (2)'!$D$2</c:f>
              <c:strCache>
                <c:ptCount val="1"/>
                <c:pt idx="0">
                  <c:v>Geração de Lama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1.4864245837119593E-3"/>
                  <c:y val="-7.2856230552875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11.000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'Plan2 (2)'!$B$3:$B$6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'Plan2 (2)'!$D$3:$D$6</c:f>
              <c:numCache>
                <c:formatCode>_-* #,##0_-;\-* #,##0_-;_-* "-"??_-;_-@_-</c:formatCode>
                <c:ptCount val="4"/>
                <c:pt idx="0">
                  <c:v>70000</c:v>
                </c:pt>
                <c:pt idx="1">
                  <c:v>18000</c:v>
                </c:pt>
                <c:pt idx="2">
                  <c:v>41500</c:v>
                </c:pt>
                <c:pt idx="3">
                  <c:v>11000</c:v>
                </c:pt>
              </c:numCache>
            </c:numRef>
          </c:val>
        </c:ser>
        <c:ser>
          <c:idx val="4"/>
          <c:order val="1"/>
          <c:tx>
            <c:strRef>
              <c:f>'Plan2 (2)'!$H$2</c:f>
              <c:strCache>
                <c:ptCount val="1"/>
                <c:pt idx="0">
                  <c:v>Reaproveitamento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8352221022536683E-4"/>
                  <c:y val="2.71832285148370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908742176458712E-3"/>
                  <c:y val="-3.23931419400741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180604932744611E-3"/>
                  <c:y val="-2.635269832358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7281372437142101E-3"/>
                  <c:y val="4.9462139283105425E-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26.996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'Plan2 (2)'!$B$3:$B$6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'Plan2 (2)'!$H$3:$H$6</c:f>
              <c:numCache>
                <c:formatCode>_-* #,##0_-;\-* #,##0_-;_-* "-"??_-;_-@_-</c:formatCode>
                <c:ptCount val="4"/>
                <c:pt idx="0">
                  <c:v>23839</c:v>
                </c:pt>
                <c:pt idx="1">
                  <c:v>17793</c:v>
                </c:pt>
                <c:pt idx="2">
                  <c:v>21913</c:v>
                </c:pt>
                <c:pt idx="3">
                  <c:v>26584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693856"/>
        <c:axId val="254695816"/>
      </c:barChart>
      <c:catAx>
        <c:axId val="25469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54695816"/>
        <c:crosses val="autoZero"/>
        <c:auto val="1"/>
        <c:lblAlgn val="ctr"/>
        <c:lblOffset val="100"/>
        <c:noMultiLvlLbl val="0"/>
      </c:catAx>
      <c:valAx>
        <c:axId val="254695816"/>
        <c:scaling>
          <c:orientation val="minMax"/>
        </c:scaling>
        <c:delete val="0"/>
        <c:axPos val="l"/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5469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8-03T20:58:18.940" idx="2">
    <p:pos x="10" y="10"/>
    <p:text>Os objetivos estão descritos no art 7° da lei. Ao todo são 15 dos quais 11 o setor é definitivamente adimplente.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8-03T21:06:36.204" idx="3">
    <p:pos x="10" y="10"/>
    <p:text>Em setembro de 2015, líderes mundiais reuniram-se na sede da ONU, em Nova York, e decidiram um plano de ação para erradicar a pobreza, proteger o planeta e garantir que as pessoas alcancem a paz e a prosperidade: a Agenda 2030 para o Desenvolvimento Sustentável, a qual contém o conjunto de 17 Objetivos de Desenvolvimento Sustentável (ODS).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8-03T21:56:21.660" idx="4">
    <p:pos x="194" y="54"/>
    <p:text>O termo Ecoeficiência foi introduzido pelo World Business Council for Sustainable Development (WBCSD) em 1992, originalmente utilizado para descrever a minimização do impacte ambiental na produção de bens e serviços, através da utilização de menos recursos, com a produção de menor quantidade de resíduos e poluição, ou seja: criação de mais valor com menos impacte. Trata-se de uma estratégia de gestão que combina o desempenho ambiental e económico.</p:text>
    <p:extLst mod="1">
      <p:ext uri="{C676402C-5697-4E1C-873F-D02D1690AC5C}">
        <p15:threadingInfo xmlns:p15="http://schemas.microsoft.com/office/powerpoint/2012/main" timeZoneBias="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5F6A1-ED26-419F-B30C-507B87AB3BAA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AB336-8568-47B9-971C-3D27CB29B9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2444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E36C7-6EB4-49AA-8756-256CA82AB059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C3E8F-A4F7-44FB-A1C7-A579D38966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4060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3E8F-A4F7-44FB-A1C7-A579D3896690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381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D9D8-972E-4B31-97AE-D21F923AD15E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206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93313-0F62-482F-A1E5-7D5CCC70C325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319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C887-679A-44B5-A9DC-0EA3D67637C8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93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B726-A88A-4B4B-B419-FB55BA2D29C6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29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FCBA-EC86-4193-BCAF-87AA0E0CF1E2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14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FF6F3-E2D5-4F8F-AEED-5171F5FABC15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63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F02E-2649-4584-BAA6-74853DEC701D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4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E2E-AE55-4B8E-9421-50B515CF7FA8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032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D2F5-DAD1-4372-A691-A3BAC220786C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85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A764F-9372-4406-B1FE-CBB8ACE7DF09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14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013E-C7A2-494F-BAC3-DEB0B843DDB7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582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D9D8-972E-4B31-97AE-D21F923AD15E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416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93313-0F62-482F-A1E5-7D5CCC70C325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039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C887-679A-44B5-A9DC-0EA3D67637C8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383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B726-A88A-4B4B-B419-FB55BA2D29C6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89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FCBA-EC86-4193-BCAF-87AA0E0CF1E2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499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FF6F3-E2D5-4F8F-AEED-5171F5FABC15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742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F02E-2649-4584-BAA6-74853DEC701D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867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E2E-AE55-4B8E-9421-50B515CF7FA8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07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D2F5-DAD1-4372-A691-A3BAC220786C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04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A764F-9372-4406-B1FE-CBB8ACE7DF09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975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013E-C7A2-494F-BAC3-DEB0B843DDB7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2166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D9D8-972E-4B31-97AE-D21F923AD15E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736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93313-0F62-482F-A1E5-7D5CCC70C325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638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C887-679A-44B5-A9DC-0EA3D67637C8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392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B726-A88A-4B4B-B419-FB55BA2D29C6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9882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FCBA-EC86-4193-BCAF-87AA0E0CF1E2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9874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FF6F3-E2D5-4F8F-AEED-5171F5FABC15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723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F02E-2649-4584-BAA6-74853DEC701D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1233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E2E-AE55-4B8E-9421-50B515CF7FA8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128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D2F5-DAD1-4372-A691-A3BAC220786C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947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A764F-9372-4406-B1FE-CBB8ACE7DF09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6688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013E-C7A2-494F-BAC3-DEB0B843DDB7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2996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D9D8-972E-4B31-97AE-D21F923AD15E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076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93313-0F62-482F-A1E5-7D5CCC70C325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5208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C887-679A-44B5-A9DC-0EA3D67637C8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7531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B726-A88A-4B4B-B419-FB55BA2D29C6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69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FCBA-EC86-4193-BCAF-87AA0E0CF1E2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896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FF6F3-E2D5-4F8F-AEED-5171F5FABC15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596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F02E-2649-4584-BAA6-74853DEC701D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2988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8F45E2E-AE55-4B8E-9421-50B515CF7FA8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0758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D2F5-DAD1-4372-A691-A3BAC220786C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3000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A764F-9372-4406-B1FE-CBB8ACE7DF09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3587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013E-C7A2-494F-BAC3-DEB0B843DDB7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50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A1C1F04-2662-4507-B006-6F6F05625022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294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8" r:id="rId2"/>
    <p:sldLayoutId id="2147484269" r:id="rId3"/>
    <p:sldLayoutId id="2147484270" r:id="rId4"/>
    <p:sldLayoutId id="2147484271" r:id="rId5"/>
    <p:sldLayoutId id="2147484272" r:id="rId6"/>
    <p:sldLayoutId id="2147484273" r:id="rId7"/>
    <p:sldLayoutId id="2147484274" r:id="rId8"/>
    <p:sldLayoutId id="2147484275" r:id="rId9"/>
    <p:sldLayoutId id="2147484276" r:id="rId10"/>
    <p:sldLayoutId id="214748427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A1C1F04-2662-4507-B006-6F6F05625022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0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3" r:id="rId1"/>
    <p:sldLayoutId id="2147484484" r:id="rId2"/>
    <p:sldLayoutId id="2147484485" r:id="rId3"/>
    <p:sldLayoutId id="2147484486" r:id="rId4"/>
    <p:sldLayoutId id="2147484487" r:id="rId5"/>
    <p:sldLayoutId id="2147484488" r:id="rId6"/>
    <p:sldLayoutId id="2147484489" r:id="rId7"/>
    <p:sldLayoutId id="2147484490" r:id="rId8"/>
    <p:sldLayoutId id="2147484491" r:id="rId9"/>
    <p:sldLayoutId id="2147484492" r:id="rId10"/>
    <p:sldLayoutId id="214748449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A1C1F04-2662-4507-B006-6F6F05625022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0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7" r:id="rId1"/>
    <p:sldLayoutId id="2147484588" r:id="rId2"/>
    <p:sldLayoutId id="2147484589" r:id="rId3"/>
    <p:sldLayoutId id="2147484590" r:id="rId4"/>
    <p:sldLayoutId id="2147484591" r:id="rId5"/>
    <p:sldLayoutId id="2147484592" r:id="rId6"/>
    <p:sldLayoutId id="2147484593" r:id="rId7"/>
    <p:sldLayoutId id="2147484594" r:id="rId8"/>
    <p:sldLayoutId id="2147484595" r:id="rId9"/>
    <p:sldLayoutId id="2147484596" r:id="rId10"/>
    <p:sldLayoutId id="214748459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1C1F04-2662-4507-B006-6F6F05625022}" type="datetime1">
              <a:rPr lang="en-US" smtClean="0"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96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3" r:id="rId1"/>
    <p:sldLayoutId id="2147484624" r:id="rId2"/>
    <p:sldLayoutId id="2147484625" r:id="rId3"/>
    <p:sldLayoutId id="2147484626" r:id="rId4"/>
    <p:sldLayoutId id="2147484627" r:id="rId5"/>
    <p:sldLayoutId id="2147484628" r:id="rId6"/>
    <p:sldLayoutId id="2147484629" r:id="rId7"/>
    <p:sldLayoutId id="2147484630" r:id="rId8"/>
    <p:sldLayoutId id="2147484631" r:id="rId9"/>
    <p:sldLayoutId id="2147484632" r:id="rId10"/>
    <p:sldLayoutId id="2147484633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Relationship Id="rId6" Type="http://schemas.openxmlformats.org/officeDocument/2006/relationships/comments" Target="../comments/commen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bcsdportugal.org/wp-content/uploads/2013/10/BEE-Manual-do-Formando.pdf" TargetMode="External"/><Relationship Id="rId1" Type="http://schemas.openxmlformats.org/officeDocument/2006/relationships/slideLayout" Target="../slideLayouts/slideLayout36.xml"/><Relationship Id="rId4" Type="http://schemas.openxmlformats.org/officeDocument/2006/relationships/comments" Target="../comments/commen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camila.reggiani@suzano.com.br" TargetMode="Externa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986" y="4928162"/>
            <a:ext cx="10113645" cy="1901613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pt-BR" sz="2800" dirty="0" smtClean="0"/>
              <a:t>Fórum</a:t>
            </a:r>
            <a:br>
              <a:rPr lang="pt-BR" sz="2800" dirty="0" smtClean="0"/>
            </a:br>
            <a:r>
              <a:rPr lang="pt-BR" sz="2800" dirty="0" smtClean="0"/>
              <a:t>Ações e Práticas Ambientais Sustentáveis</a:t>
            </a:r>
            <a:br>
              <a:rPr lang="pt-BR" sz="2800" dirty="0" smtClean="0"/>
            </a:br>
            <a:r>
              <a:rPr lang="pt-BR" sz="3200" b="1" i="1" u="sng" dirty="0" smtClean="0"/>
              <a:t>Tratamento de resíduos sólidos: Uma proposta sustentável</a:t>
            </a:r>
            <a:endParaRPr lang="pt-BR" sz="3200" b="1" i="1" u="sng" dirty="0"/>
          </a:p>
        </p:txBody>
      </p:sp>
      <p:sp>
        <p:nvSpPr>
          <p:cNvPr id="14" name="Espaço Reservado para Imagem 13"/>
          <p:cNvSpPr>
            <a:spLocks noGrp="1"/>
          </p:cNvSpPr>
          <p:nvPr>
            <p:ph type="pic" idx="1"/>
          </p:nvPr>
        </p:nvSpPr>
        <p:spPr/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8532" y="6380268"/>
            <a:ext cx="1143397" cy="444642"/>
          </a:xfrm>
          <a:prstGeom prst="rect">
            <a:avLst/>
          </a:prstGeom>
        </p:spPr>
      </p:pic>
      <p:pic>
        <p:nvPicPr>
          <p:cNvPr id="1026" name="Picture 2" descr="http://cidadedesaopaulo.com/v2/wp-content/uploads/2017/03/Parque-da-%C3%81gua-Branca-01062011-Caio-Pimenta-SPTuris_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7337" y="0"/>
            <a:ext cx="6204663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parque trian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" y="0"/>
            <a:ext cx="640080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3631" y="6372087"/>
            <a:ext cx="1004184" cy="452823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9516" y="6038994"/>
            <a:ext cx="917607" cy="7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1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Título 1"/>
          <p:cNvSpPr>
            <a:spLocks noGrp="1"/>
          </p:cNvSpPr>
          <p:nvPr>
            <p:ph type="title" idx="4294967295"/>
          </p:nvPr>
        </p:nvSpPr>
        <p:spPr>
          <a:xfrm>
            <a:off x="169335" y="22225"/>
            <a:ext cx="10058400" cy="742950"/>
          </a:xfrm>
        </p:spPr>
        <p:txBody>
          <a:bodyPr anchor="t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pt-BR" dirty="0" smtClean="0"/>
              <a:t>Contexto Brasil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0" y="1272307"/>
            <a:ext cx="5528835" cy="442912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69335" y="5867052"/>
            <a:ext cx="55288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900" dirty="0" smtClean="0">
                <a:solidFill>
                  <a:schemeClr val="bg1">
                    <a:lumMod val="50000"/>
                  </a:schemeClr>
                </a:solidFill>
              </a:rPr>
              <a:t>Fonte: http</a:t>
            </a:r>
            <a:r>
              <a:rPr lang="pt-BR" sz="900" dirty="0">
                <a:solidFill>
                  <a:schemeClr val="bg1">
                    <a:lumMod val="50000"/>
                  </a:schemeClr>
                </a:solidFill>
              </a:rPr>
              <a:t>://g1.globo.com/pa/para/noticia/2014/07/lixao-do-aura-nao-sera-mais-fechado-em-agosto-garante-prefeitura.html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6858" y="1272306"/>
            <a:ext cx="6140842" cy="4429125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5921973" y="5936302"/>
            <a:ext cx="617061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900" dirty="0" smtClean="0">
                <a:solidFill>
                  <a:schemeClr val="bg1">
                    <a:lumMod val="50000"/>
                  </a:schemeClr>
                </a:solidFill>
              </a:rPr>
              <a:t>Fonte</a:t>
            </a:r>
            <a:r>
              <a:rPr lang="pt-BR" sz="900" dirty="0">
                <a:solidFill>
                  <a:schemeClr val="bg1">
                    <a:lumMod val="50000"/>
                  </a:schemeClr>
                </a:solidFill>
              </a:rPr>
              <a:t>: https://www.celuloseonline.com.br/minas-exportara-modelo-de-inclusao-de-catadores-de-material-reciclavel/</a:t>
            </a:r>
          </a:p>
        </p:txBody>
      </p:sp>
      <p:cxnSp>
        <p:nvCxnSpPr>
          <p:cNvPr id="19" name="Conector reto 18"/>
          <p:cNvCxnSpPr/>
          <p:nvPr/>
        </p:nvCxnSpPr>
        <p:spPr>
          <a:xfrm>
            <a:off x="161960" y="22021"/>
            <a:ext cx="0" cy="900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4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740" y="80010"/>
            <a:ext cx="10058400" cy="627797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Contexto Brasil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010" y="772802"/>
            <a:ext cx="5146498" cy="42482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7398" y="772802"/>
            <a:ext cx="5837567" cy="42482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300" y="5028902"/>
            <a:ext cx="5146498" cy="1217056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6130542"/>
            <a:ext cx="443510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900" dirty="0" smtClean="0">
                <a:solidFill>
                  <a:schemeClr val="bg1">
                    <a:lumMod val="50000"/>
                  </a:schemeClr>
                </a:solidFill>
              </a:rPr>
              <a:t>Fonte: https</a:t>
            </a:r>
            <a:r>
              <a:rPr lang="pt-BR" sz="900" dirty="0">
                <a:solidFill>
                  <a:schemeClr val="bg1">
                    <a:lumMod val="50000"/>
                  </a:schemeClr>
                </a:solidFill>
              </a:rPr>
              <a:t>://www.mma.gov.br/mma-em-numeros/residuos-solidos</a:t>
            </a:r>
          </a:p>
        </p:txBody>
      </p:sp>
      <p:sp>
        <p:nvSpPr>
          <p:cNvPr id="10" name="Retângulo 9"/>
          <p:cNvSpPr/>
          <p:nvPr/>
        </p:nvSpPr>
        <p:spPr>
          <a:xfrm>
            <a:off x="6015178" y="5028902"/>
            <a:ext cx="5837567" cy="1217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</a:rPr>
              <a:t>População brasileira </a:t>
            </a:r>
          </a:p>
          <a:p>
            <a:pPr algn="ctr"/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</a:rPr>
              <a:t>210.272.331</a:t>
            </a:r>
          </a:p>
          <a:p>
            <a:pPr algn="ctr"/>
            <a:r>
              <a:rPr lang="pt-BR" sz="1100" dirty="0" smtClean="0">
                <a:solidFill>
                  <a:schemeClr val="accent1">
                    <a:lumMod val="50000"/>
                  </a:schemeClr>
                </a:solidFill>
              </a:rPr>
              <a:t>https</a:t>
            </a:r>
            <a:r>
              <a:rPr lang="pt-BR" sz="1100" dirty="0">
                <a:solidFill>
                  <a:schemeClr val="accent1">
                    <a:lumMod val="50000"/>
                  </a:schemeClr>
                </a:solidFill>
              </a:rPr>
              <a:t>://www.ibge.gov.br/apps/populacao/projecao/box_popclock.php</a:t>
            </a:r>
          </a:p>
        </p:txBody>
      </p:sp>
      <p:cxnSp>
        <p:nvCxnSpPr>
          <p:cNvPr id="11" name="Conector reto 10"/>
          <p:cNvCxnSpPr/>
          <p:nvPr/>
        </p:nvCxnSpPr>
        <p:spPr>
          <a:xfrm>
            <a:off x="161960" y="22021"/>
            <a:ext cx="0" cy="900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06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03202" y="38100"/>
            <a:ext cx="9601200" cy="6858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Lei 12.310/10  PNRS - Objetivos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03202" y="1085850"/>
            <a:ext cx="11703050" cy="4654550"/>
          </a:xfrm>
        </p:spPr>
        <p:txBody>
          <a:bodyPr>
            <a:noAutofit/>
          </a:bodyPr>
          <a:lstStyle/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 smtClean="0"/>
              <a:t>I </a:t>
            </a:r>
            <a:r>
              <a:rPr lang="pt-BR" sz="1600" dirty="0"/>
              <a:t>- proteção da </a:t>
            </a:r>
            <a:r>
              <a:rPr lang="pt-BR" sz="1600" b="1" dirty="0">
                <a:solidFill>
                  <a:srgbClr val="0070C0"/>
                </a:solidFill>
              </a:rPr>
              <a:t>saúde pública </a:t>
            </a:r>
            <a:r>
              <a:rPr lang="pt-BR" sz="1600" dirty="0"/>
              <a:t>e da </a:t>
            </a:r>
            <a:r>
              <a:rPr lang="pt-BR" sz="1600" b="1" dirty="0">
                <a:solidFill>
                  <a:srgbClr val="0070C0"/>
                </a:solidFill>
              </a:rPr>
              <a:t>qualidade ambiental</a:t>
            </a:r>
            <a:r>
              <a:rPr lang="pt-BR" sz="1600" dirty="0"/>
              <a:t>; 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/>
              <a:t>II - </a:t>
            </a:r>
            <a:r>
              <a:rPr lang="pt-BR" sz="1600" b="1" dirty="0">
                <a:solidFill>
                  <a:srgbClr val="0070C0"/>
                </a:solidFill>
              </a:rPr>
              <a:t>não geração, redução, reutilização, reciclagem </a:t>
            </a:r>
            <a:r>
              <a:rPr lang="pt-BR" sz="1600" dirty="0"/>
              <a:t>e tratamento dos resíduos sólidos, bem como </a:t>
            </a:r>
            <a:r>
              <a:rPr lang="pt-BR" sz="1600" b="1" dirty="0">
                <a:solidFill>
                  <a:srgbClr val="0070C0"/>
                </a:solidFill>
              </a:rPr>
              <a:t>disposição</a:t>
            </a:r>
            <a:r>
              <a:rPr lang="pt-BR" sz="1600" dirty="0"/>
              <a:t> final ambientalmente adequada dos rejeitos; 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/>
              <a:t>III - estímulo à adoção de </a:t>
            </a:r>
            <a:r>
              <a:rPr lang="pt-BR" sz="1600" b="1" dirty="0">
                <a:solidFill>
                  <a:srgbClr val="0070C0"/>
                </a:solidFill>
              </a:rPr>
              <a:t>padrões sustentáveis de produção </a:t>
            </a:r>
            <a:r>
              <a:rPr lang="pt-BR" sz="1600" dirty="0"/>
              <a:t>e consumo de bens e serviços; 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/>
              <a:t>IV - adoção, desenvolvimento e aprimoramento de </a:t>
            </a:r>
            <a:r>
              <a:rPr lang="pt-BR" sz="1600" b="1" dirty="0">
                <a:solidFill>
                  <a:srgbClr val="0070C0"/>
                </a:solidFill>
              </a:rPr>
              <a:t>tecnologias limpas </a:t>
            </a:r>
            <a:r>
              <a:rPr lang="pt-BR" sz="1600" dirty="0"/>
              <a:t>como forma de minimizar impactos ambientais; 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/>
              <a:t>V - redução do volume e da periculosidade dos </a:t>
            </a:r>
            <a:r>
              <a:rPr lang="pt-BR" sz="1600" b="1" dirty="0">
                <a:solidFill>
                  <a:srgbClr val="0070C0"/>
                </a:solidFill>
              </a:rPr>
              <a:t>resíduos perigosos</a:t>
            </a:r>
            <a:r>
              <a:rPr lang="pt-BR" sz="1600" dirty="0"/>
              <a:t>; 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/>
              <a:t>VI - incentivo à </a:t>
            </a:r>
            <a:r>
              <a:rPr lang="pt-BR" sz="1600" b="1" dirty="0">
                <a:solidFill>
                  <a:srgbClr val="0070C0"/>
                </a:solidFill>
              </a:rPr>
              <a:t>indústria da reciclagem</a:t>
            </a:r>
            <a:r>
              <a:rPr lang="pt-BR" sz="1600" dirty="0"/>
              <a:t>, tendo em vista fomentar o uso de matérias-primas e insumos derivados de materiais recicláveis e reciclados; 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/>
              <a:t>VII - </a:t>
            </a:r>
            <a:r>
              <a:rPr lang="pt-BR" sz="1600" b="1" dirty="0">
                <a:solidFill>
                  <a:srgbClr val="0070C0"/>
                </a:solidFill>
              </a:rPr>
              <a:t>gestão integrada </a:t>
            </a:r>
            <a:r>
              <a:rPr lang="pt-BR" sz="1600" dirty="0"/>
              <a:t>de resíduos sólidos; 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/>
              <a:t>VIII - articulação entre as diferentes esferas do poder público, e destas com o setor empresarial, com vistas à </a:t>
            </a:r>
            <a:r>
              <a:rPr lang="pt-BR" sz="1600" b="1" dirty="0">
                <a:solidFill>
                  <a:srgbClr val="0070C0"/>
                </a:solidFill>
              </a:rPr>
              <a:t>cooperação técnica </a:t>
            </a:r>
            <a:r>
              <a:rPr lang="pt-BR" sz="1600" dirty="0"/>
              <a:t>e financeira para a gestão integrada de resíduos sólidos; 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/>
              <a:t>IX - </a:t>
            </a:r>
            <a:r>
              <a:rPr lang="pt-BR" sz="1600" b="1" dirty="0">
                <a:solidFill>
                  <a:srgbClr val="0070C0"/>
                </a:solidFill>
              </a:rPr>
              <a:t>capacitação técnica continuada </a:t>
            </a:r>
            <a:r>
              <a:rPr lang="pt-BR" sz="1600" dirty="0"/>
              <a:t>na área de resíduos sólidos; 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 smtClean="0"/>
              <a:t>XIII </a:t>
            </a:r>
            <a:r>
              <a:rPr lang="pt-BR" sz="1600" dirty="0"/>
              <a:t>- estímulo à implementação da avaliação do </a:t>
            </a:r>
            <a:r>
              <a:rPr lang="pt-BR" sz="1600" b="1" dirty="0">
                <a:solidFill>
                  <a:srgbClr val="0070C0"/>
                </a:solidFill>
              </a:rPr>
              <a:t>ciclo de vida </a:t>
            </a:r>
            <a:r>
              <a:rPr lang="pt-BR" sz="1600" dirty="0"/>
              <a:t>do produto; 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/>
              <a:t>XIV - incentivo ao desenvolvimento de sistemas de gestão ambiental e empresarial voltados para a melhoria dos processos produtivos e ao reaproveitamento dos resíduos sólidos, incluídos a recuperação e o </a:t>
            </a:r>
            <a:r>
              <a:rPr lang="pt-BR" sz="1600" b="1" dirty="0">
                <a:solidFill>
                  <a:srgbClr val="0070C0"/>
                </a:solidFill>
              </a:rPr>
              <a:t>aproveitamento energético</a:t>
            </a:r>
            <a:r>
              <a:rPr lang="pt-BR" sz="1600" dirty="0"/>
              <a:t>; 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/>
              <a:t>XV - estímulo à rotulagem ambiental e ao </a:t>
            </a:r>
            <a:r>
              <a:rPr lang="pt-BR" sz="1600" b="1" dirty="0">
                <a:solidFill>
                  <a:srgbClr val="0070C0"/>
                </a:solidFill>
              </a:rPr>
              <a:t>consumo sustentável</a:t>
            </a:r>
            <a:r>
              <a:rPr lang="pt-BR" sz="1600" dirty="0"/>
              <a:t>. </a:t>
            </a:r>
          </a:p>
        </p:txBody>
      </p:sp>
      <p:sp>
        <p:nvSpPr>
          <p:cNvPr id="8" name="Retângulo 7"/>
          <p:cNvSpPr/>
          <p:nvPr/>
        </p:nvSpPr>
        <p:spPr>
          <a:xfrm>
            <a:off x="8087925" y="6095541"/>
            <a:ext cx="408051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900" dirty="0" smtClean="0">
                <a:solidFill>
                  <a:schemeClr val="bg1">
                    <a:lumMod val="50000"/>
                  </a:schemeClr>
                </a:solidFill>
              </a:rPr>
              <a:t>Fonte: http</a:t>
            </a:r>
            <a:r>
              <a:rPr lang="pt-BR" sz="900" dirty="0">
                <a:solidFill>
                  <a:schemeClr val="bg1">
                    <a:lumMod val="50000"/>
                  </a:schemeClr>
                </a:solidFill>
              </a:rPr>
              <a:t>://www2.mma.gov.br/port/conama/legiabre.cfm?codlegi=636</a:t>
            </a:r>
          </a:p>
        </p:txBody>
      </p:sp>
      <p:cxnSp>
        <p:nvCxnSpPr>
          <p:cNvPr id="7" name="Conector reto 6"/>
          <p:cNvCxnSpPr/>
          <p:nvPr/>
        </p:nvCxnSpPr>
        <p:spPr>
          <a:xfrm>
            <a:off x="161960" y="22021"/>
            <a:ext cx="0" cy="900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09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605866" y="1535289"/>
            <a:ext cx="6592711" cy="699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0660" y="147629"/>
            <a:ext cx="11163619" cy="732481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ODS – Objetivos do Desenvolvimento Sustentável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169" y="1358035"/>
            <a:ext cx="4217670" cy="490800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087" y="1255214"/>
            <a:ext cx="1762125" cy="226695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734" y="3689102"/>
            <a:ext cx="1733550" cy="225742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1179" y="3689102"/>
            <a:ext cx="1790700" cy="2209800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9212993" y="6065840"/>
            <a:ext cx="268695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900" dirty="0">
                <a:solidFill>
                  <a:schemeClr val="bg1">
                    <a:lumMod val="50000"/>
                  </a:schemeClr>
                </a:solidFill>
              </a:rPr>
              <a:t>https</a:t>
            </a:r>
            <a:r>
              <a:rPr lang="pt-BR" sz="1000" dirty="0">
                <a:solidFill>
                  <a:schemeClr val="bg1">
                    <a:lumMod val="50000"/>
                  </a:schemeClr>
                </a:solidFill>
              </a:rPr>
              <a:t>://nacoesunidas.org/pos2015/agenda2030/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161960" y="22021"/>
            <a:ext cx="0" cy="900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44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5768" y="462292"/>
            <a:ext cx="4784232" cy="3566160"/>
          </a:xfrm>
        </p:spPr>
        <p:txBody>
          <a:bodyPr anchor="t">
            <a:noAutofit/>
          </a:bodyPr>
          <a:lstStyle/>
          <a:p>
            <a:r>
              <a:rPr lang="pt-BR" sz="4400" dirty="0" err="1" smtClean="0"/>
              <a:t>Ecoeficiência</a:t>
            </a:r>
            <a:r>
              <a:rPr lang="pt-BR" sz="4400" dirty="0" smtClean="0"/>
              <a:t> + Valoração</a:t>
            </a:r>
            <a:br>
              <a:rPr lang="pt-BR" sz="4400" dirty="0" smtClean="0"/>
            </a:br>
            <a:r>
              <a:rPr lang="pt-BR" sz="1800" dirty="0" smtClean="0">
                <a:solidFill>
                  <a:schemeClr val="bg1"/>
                </a:solidFill>
              </a:rPr>
              <a:t>h</a:t>
            </a:r>
            <a:r>
              <a:rPr lang="pt-BR" sz="4400" dirty="0"/>
              <a:t/>
            </a:r>
            <a:br>
              <a:rPr lang="pt-BR" sz="4400" dirty="0"/>
            </a:br>
            <a:r>
              <a:rPr lang="pt-BR" sz="3600" dirty="0"/>
              <a:t>Práticas do setor de celulose e papel</a:t>
            </a:r>
            <a:br>
              <a:rPr lang="pt-BR" sz="3600" dirty="0"/>
            </a:br>
            <a:endParaRPr lang="pt-BR" sz="36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5213807" y="462292"/>
            <a:ext cx="6784622" cy="545308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i="1" dirty="0" smtClean="0"/>
              <a:t>“O </a:t>
            </a:r>
            <a:r>
              <a:rPr lang="pt-BR" i="1" dirty="0"/>
              <a:t>termo </a:t>
            </a:r>
            <a:r>
              <a:rPr lang="pt-BR" b="1" i="1" dirty="0" err="1"/>
              <a:t>Ecoeficiência</a:t>
            </a:r>
            <a:r>
              <a:rPr lang="pt-BR" i="1" dirty="0"/>
              <a:t> foi introduzido pelo World Business </a:t>
            </a:r>
            <a:r>
              <a:rPr lang="pt-BR" i="1" dirty="0" err="1"/>
              <a:t>Council</a:t>
            </a:r>
            <a:r>
              <a:rPr lang="pt-BR" i="1" dirty="0"/>
              <a:t> for </a:t>
            </a:r>
            <a:r>
              <a:rPr lang="pt-BR" i="1" dirty="0" err="1"/>
              <a:t>Sustainable</a:t>
            </a:r>
            <a:r>
              <a:rPr lang="pt-BR" i="1" dirty="0"/>
              <a:t> </a:t>
            </a:r>
            <a:r>
              <a:rPr lang="pt-BR" i="1" dirty="0" err="1"/>
              <a:t>Development</a:t>
            </a:r>
            <a:r>
              <a:rPr lang="pt-BR" i="1" dirty="0"/>
              <a:t> (WBCSD) em 1992, originalmente utilizado para descrever a minimização do impacte ambiental na produção de bens e serviços, através da utilização de menos recursos, com a produção de menor quantidade de resíduos e poluição, ou seja: </a:t>
            </a:r>
            <a:r>
              <a:rPr lang="pt-BR" b="1" i="1" dirty="0"/>
              <a:t>criação de mais valor com menos impacte. </a:t>
            </a:r>
            <a:r>
              <a:rPr lang="pt-BR" i="1" dirty="0"/>
              <a:t>Trata-se de uma estratégia de gestão que combina o desempenho ambiental e económico. </a:t>
            </a:r>
            <a:r>
              <a:rPr lang="pt-BR" i="1" dirty="0" smtClean="0"/>
              <a:t>“ </a:t>
            </a:r>
            <a:r>
              <a:rPr lang="pt-BR" sz="1400" dirty="0" smtClean="0"/>
              <a:t>(</a:t>
            </a:r>
            <a:r>
              <a:rPr lang="pt-BR" sz="1400" dirty="0">
                <a:solidFill>
                  <a:schemeClr val="bg1">
                    <a:lumMod val="50000"/>
                  </a:schemeClr>
                </a:solidFill>
                <a:hlinkClick r:id="rId2"/>
              </a:rPr>
              <a:t>http://</a:t>
            </a:r>
            <a:r>
              <a:rPr lang="pt-BR" sz="1400" dirty="0" smtClean="0">
                <a:solidFill>
                  <a:schemeClr val="bg1">
                    <a:lumMod val="50000"/>
                  </a:schemeClr>
                </a:solidFill>
                <a:hlinkClick r:id="rId2"/>
              </a:rPr>
              <a:t>www.bcsdportugal.org/wp-content/uploads/2013/10/BEE-Manual-do-Formando.pdf</a:t>
            </a:r>
            <a:r>
              <a:rPr lang="pt-BR" sz="1400" dirty="0" smtClean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As unidades da Suzano trabalham com </a:t>
            </a:r>
            <a:r>
              <a:rPr lang="pt-BR" dirty="0" smtClean="0"/>
              <a:t>o conceito </a:t>
            </a:r>
            <a:r>
              <a:rPr lang="pt-BR" dirty="0"/>
              <a:t>de eficiência operacional buscando </a:t>
            </a:r>
            <a:r>
              <a:rPr lang="pt-BR" dirty="0" smtClean="0"/>
              <a:t>a </a:t>
            </a:r>
            <a:r>
              <a:rPr lang="pt-BR" dirty="0" err="1" smtClean="0"/>
              <a:t>ecoeficiência</a:t>
            </a:r>
            <a:r>
              <a:rPr lang="pt-BR" dirty="0" smtClean="0"/>
              <a:t> </a:t>
            </a:r>
            <a:r>
              <a:rPr lang="pt-BR" dirty="0"/>
              <a:t>do processo, especialmente </a:t>
            </a:r>
            <a:r>
              <a:rPr lang="pt-BR" dirty="0" smtClean="0"/>
              <a:t>em termos </a:t>
            </a:r>
            <a:r>
              <a:rPr lang="pt-BR" dirty="0"/>
              <a:t>de água, energia, resíduos e químicos.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pt-BR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 smtClean="0"/>
              <a:t>Sempre </a:t>
            </a:r>
            <a:r>
              <a:rPr lang="pt-BR" dirty="0"/>
              <a:t>que possível, as operações </a:t>
            </a:r>
            <a:r>
              <a:rPr lang="pt-BR" dirty="0" smtClean="0"/>
              <a:t>industriais buscam </a:t>
            </a:r>
            <a:r>
              <a:rPr lang="pt-BR" dirty="0"/>
              <a:t>fechamento de ciclos, </a:t>
            </a:r>
            <a:r>
              <a:rPr lang="pt-BR" dirty="0" smtClean="0"/>
              <a:t>reutilizando recursos </a:t>
            </a:r>
            <a:r>
              <a:rPr lang="pt-BR" dirty="0"/>
              <a:t>e reaproveitando resíduos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8865693" y="6032558"/>
            <a:ext cx="35432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900" dirty="0">
                <a:solidFill>
                  <a:schemeClr val="bg1">
                    <a:lumMod val="50000"/>
                  </a:schemeClr>
                </a:solidFill>
              </a:rPr>
              <a:t>http://ri.suzano.com.br/fck_temp/9_25/file/RA_Suzano_2018.pdf</a:t>
            </a:r>
          </a:p>
        </p:txBody>
      </p:sp>
      <p:cxnSp>
        <p:nvCxnSpPr>
          <p:cNvPr id="7" name="Conector reto 6"/>
          <p:cNvCxnSpPr/>
          <p:nvPr/>
        </p:nvCxnSpPr>
        <p:spPr>
          <a:xfrm>
            <a:off x="161960" y="462292"/>
            <a:ext cx="0" cy="2520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0" y="3428395"/>
            <a:ext cx="4918040" cy="271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44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9956" y="447603"/>
            <a:ext cx="3200400" cy="1584397"/>
          </a:xfrm>
        </p:spPr>
        <p:txBody>
          <a:bodyPr anchor="t">
            <a:normAutofit/>
          </a:bodyPr>
          <a:lstStyle/>
          <a:p>
            <a:r>
              <a:rPr lang="pt-BR" sz="2800" dirty="0" smtClean="0"/>
              <a:t>Exemplos Setor de Celulose e Papel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382910" y="212231"/>
            <a:ext cx="7538157" cy="1454136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pt-BR" sz="1600" dirty="0"/>
              <a:t>Em 2018 tivemos uma redução expressiva na geração de lodo biológico de </a:t>
            </a:r>
            <a:r>
              <a:rPr lang="pt-BR" sz="1600" b="1" dirty="0">
                <a:solidFill>
                  <a:schemeClr val="accent2"/>
                </a:solidFill>
              </a:rPr>
              <a:t>22.886 </a:t>
            </a:r>
            <a:r>
              <a:rPr lang="pt-BR" sz="1600" b="1" dirty="0" err="1">
                <a:solidFill>
                  <a:schemeClr val="accent2"/>
                </a:solidFill>
              </a:rPr>
              <a:t>ton</a:t>
            </a:r>
            <a:r>
              <a:rPr lang="pt-BR" sz="1600" b="1" dirty="0">
                <a:solidFill>
                  <a:schemeClr val="accent2"/>
                </a:solidFill>
              </a:rPr>
              <a:t> </a:t>
            </a:r>
            <a:r>
              <a:rPr lang="pt-BR" sz="1600" dirty="0"/>
              <a:t>se comparado ao ano de 2017. Isto foi possível devido ao start </a:t>
            </a:r>
            <a:r>
              <a:rPr lang="pt-BR" sz="1600" dirty="0" err="1"/>
              <a:t>up</a:t>
            </a:r>
            <a:r>
              <a:rPr lang="pt-BR" sz="1600" dirty="0"/>
              <a:t> do Secador de Lodo biológico instalado na </a:t>
            </a:r>
            <a:r>
              <a:rPr lang="pt-BR" sz="1600" dirty="0" smtClean="0"/>
              <a:t>ETE em set/17. </a:t>
            </a:r>
            <a:r>
              <a:rPr lang="pt-BR" sz="1600" dirty="0"/>
              <a:t>Além da redução da geração de resíduos, o projeto possibilitou o aproveitamento energético do lodo seco na caldeira de biomassa fechando o ciclo dos </a:t>
            </a:r>
            <a:r>
              <a:rPr lang="pt-BR" sz="1600" b="1" dirty="0"/>
              <a:t>3Rs</a:t>
            </a:r>
            <a:r>
              <a:rPr lang="pt-BR" sz="1600" dirty="0"/>
              <a:t> (reduzir, reciclar e reutilizar) e contribuindo para o atingimento da meta de longo prazo de resíduos.</a:t>
            </a:r>
            <a:endParaRPr lang="en-US" sz="1600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>
          <a:xfrm>
            <a:off x="349956" y="1737359"/>
            <a:ext cx="3589866" cy="4900508"/>
          </a:xfrm>
        </p:spPr>
        <p:txBody>
          <a:bodyPr>
            <a:normAutofit/>
          </a:bodyPr>
          <a:lstStyle/>
          <a:p>
            <a:r>
              <a:rPr lang="pt-BR" sz="2400" u="sng" dirty="0" smtClean="0">
                <a:solidFill>
                  <a:schemeClr val="bg1"/>
                </a:solidFill>
              </a:rPr>
              <a:t>Secador de Lodo Biológico </a:t>
            </a:r>
          </a:p>
          <a:p>
            <a:r>
              <a:rPr lang="pt-BR" sz="2400" dirty="0" smtClean="0">
                <a:solidFill>
                  <a:schemeClr val="bg1"/>
                </a:solidFill>
              </a:rPr>
              <a:t>Unidade Jacarei</a:t>
            </a:r>
          </a:p>
          <a:p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Imagem 2" descr="image00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1" y="3194756"/>
            <a:ext cx="3550356" cy="344311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767" y="1940559"/>
            <a:ext cx="5390442" cy="3240000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4563717" y="5454751"/>
            <a:ext cx="7176542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b="1" dirty="0">
                <a:solidFill>
                  <a:schemeClr val="accent2"/>
                </a:solidFill>
              </a:rPr>
              <a:t>2018 </a:t>
            </a:r>
          </a:p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t-BR" b="1" dirty="0">
                <a:solidFill>
                  <a:schemeClr val="accent2"/>
                </a:solidFill>
              </a:rPr>
              <a:t>Redução de 22.886 </a:t>
            </a:r>
            <a:r>
              <a:rPr lang="pt-BR" b="1" dirty="0" err="1">
                <a:solidFill>
                  <a:schemeClr val="accent2"/>
                </a:solidFill>
              </a:rPr>
              <a:t>ton</a:t>
            </a:r>
            <a:r>
              <a:rPr lang="pt-BR" b="1" dirty="0">
                <a:solidFill>
                  <a:schemeClr val="accent2"/>
                </a:solidFill>
              </a:rPr>
              <a:t> de geração se comparado ao ano de 2017</a:t>
            </a:r>
          </a:p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t-BR" b="1" dirty="0">
                <a:solidFill>
                  <a:schemeClr val="accent2"/>
                </a:solidFill>
              </a:rPr>
              <a:t>Aproveitamento energético de 100% do lodo seco gerado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1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9956" y="447603"/>
            <a:ext cx="3200400" cy="1584397"/>
          </a:xfrm>
        </p:spPr>
        <p:txBody>
          <a:bodyPr anchor="t">
            <a:normAutofit/>
          </a:bodyPr>
          <a:lstStyle/>
          <a:p>
            <a:r>
              <a:rPr lang="pt-BR" sz="2800" dirty="0" smtClean="0"/>
              <a:t>Exemplos Setor de Celulose e Papel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382910" y="212231"/>
            <a:ext cx="7538157" cy="2339058"/>
          </a:xfr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buClr>
                <a:srgbClr val="208420"/>
              </a:buClr>
              <a:buFont typeface="Wingdings 3" panose="05040102010807070707" pitchFamily="18" charset="2"/>
              <a:buNone/>
            </a:pPr>
            <a:r>
              <a:rPr lang="pt-BR" altLang="pt-BR" sz="1600" dirty="0" smtClean="0"/>
              <a:t>O </a:t>
            </a:r>
            <a:r>
              <a:rPr lang="pt-BR" altLang="pt-BR" sz="1600" dirty="0"/>
              <a:t>lodo biológico é </a:t>
            </a:r>
            <a:r>
              <a:rPr lang="pt-BR" altLang="pt-BR" sz="1600" dirty="0" smtClean="0"/>
              <a:t>gerado nos reatores biológicos da </a:t>
            </a:r>
            <a:r>
              <a:rPr lang="pt-BR" altLang="pt-BR" sz="1600" dirty="0"/>
              <a:t>ETE</a:t>
            </a:r>
            <a:r>
              <a:rPr lang="pt-BR" altLang="pt-BR" sz="1600" dirty="0" smtClean="0"/>
              <a:t>, após adensamento e passagem por centrifugação, o lodo é levado por </a:t>
            </a:r>
            <a:r>
              <a:rPr lang="pt-BR" altLang="pt-BR" sz="1600" dirty="0"/>
              <a:t>correias transportadoras </a:t>
            </a:r>
            <a:r>
              <a:rPr lang="pt-BR" altLang="pt-BR" sz="1600" dirty="0" smtClean="0"/>
              <a:t>até a caldeira de biomassa onde entra misturado com a  </a:t>
            </a:r>
            <a:r>
              <a:rPr lang="pt-BR" altLang="pt-BR" sz="1600" dirty="0"/>
              <a:t>biomassa para, então, ser queimado </a:t>
            </a:r>
            <a:r>
              <a:rPr lang="pt-BR" altLang="pt-BR" sz="1600" dirty="0" smtClean="0"/>
              <a:t>para </a:t>
            </a:r>
            <a:r>
              <a:rPr lang="pt-BR" altLang="pt-BR" sz="1600" b="1" dirty="0" smtClean="0"/>
              <a:t>geração de vapor e energia.</a:t>
            </a:r>
            <a:endParaRPr lang="pt-BR" altLang="pt-BR" sz="1600" b="1" dirty="0"/>
          </a:p>
          <a:p>
            <a:pPr algn="ctr">
              <a:spcBef>
                <a:spcPct val="0"/>
              </a:spcBef>
              <a:buClr>
                <a:srgbClr val="208420"/>
              </a:buClr>
              <a:buFont typeface="Wingdings 3" panose="05040102010807070707" pitchFamily="18" charset="2"/>
              <a:buNone/>
            </a:pPr>
            <a:r>
              <a:rPr lang="pt-BR" altLang="pt-BR" sz="1600" b="1" dirty="0"/>
              <a:t>O lodo biológico pode ser considerado um combustível para a caldeira. 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>
          <a:xfrm>
            <a:off x="349956" y="1737359"/>
            <a:ext cx="3589866" cy="4900508"/>
          </a:xfrm>
        </p:spPr>
        <p:txBody>
          <a:bodyPr>
            <a:normAutofit/>
          </a:bodyPr>
          <a:lstStyle/>
          <a:p>
            <a:r>
              <a:rPr lang="pt-BR" sz="2400" u="sng" dirty="0" smtClean="0">
                <a:solidFill>
                  <a:schemeClr val="bg1"/>
                </a:solidFill>
              </a:rPr>
              <a:t>Queima de Lodo Biológico</a:t>
            </a:r>
          </a:p>
          <a:p>
            <a:r>
              <a:rPr lang="pt-BR" sz="2400" dirty="0" smtClean="0">
                <a:solidFill>
                  <a:schemeClr val="bg1"/>
                </a:solidFill>
              </a:rPr>
              <a:t>Unidade Três Lagoas</a:t>
            </a:r>
          </a:p>
          <a:p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42174" t="46262" r="35326" b="26869"/>
          <a:stretch>
            <a:fillRect/>
          </a:stretch>
        </p:blipFill>
        <p:spPr bwMode="auto">
          <a:xfrm>
            <a:off x="69672" y="3549895"/>
            <a:ext cx="3870150" cy="321786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8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705" y="1883890"/>
            <a:ext cx="5543520" cy="333201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4563717" y="5454751"/>
            <a:ext cx="717654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b="1" dirty="0" smtClean="0">
                <a:solidFill>
                  <a:schemeClr val="accent2"/>
                </a:solidFill>
              </a:rPr>
              <a:t>Aproveitamento energético de 95% do lodo biológico gerado.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68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9956" y="447603"/>
            <a:ext cx="3200400" cy="1584397"/>
          </a:xfrm>
        </p:spPr>
        <p:txBody>
          <a:bodyPr anchor="t">
            <a:normAutofit/>
          </a:bodyPr>
          <a:lstStyle/>
          <a:p>
            <a:r>
              <a:rPr lang="pt-BR" sz="2800" dirty="0" smtClean="0"/>
              <a:t>Exemplos Setor de Celulose e Papel</a:t>
            </a:r>
            <a:endParaRPr lang="pt-BR" sz="2800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>
          <a:xfrm>
            <a:off x="349956" y="1737359"/>
            <a:ext cx="3589866" cy="4900508"/>
          </a:xfrm>
        </p:spPr>
        <p:txBody>
          <a:bodyPr>
            <a:normAutofit/>
          </a:bodyPr>
          <a:lstStyle/>
          <a:p>
            <a:r>
              <a:rPr lang="pt-BR" sz="2400" u="sng" dirty="0"/>
              <a:t>Utilização de lama de cal na produção de pisos cerâmicos</a:t>
            </a:r>
          </a:p>
          <a:p>
            <a:r>
              <a:rPr lang="pt-BR" sz="2400" dirty="0" smtClean="0">
                <a:solidFill>
                  <a:schemeClr val="bg1"/>
                </a:solidFill>
              </a:rPr>
              <a:t>Unidade Aracruz</a:t>
            </a:r>
          </a:p>
          <a:p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2576667"/>
              </p:ext>
            </p:extLst>
          </p:nvPr>
        </p:nvGraphicFramePr>
        <p:xfrm>
          <a:off x="229191" y="3429054"/>
          <a:ext cx="3710631" cy="3091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844" y="1723575"/>
            <a:ext cx="3906168" cy="2637736"/>
          </a:xfrm>
          <a:prstGeom prst="rect">
            <a:avLst/>
          </a:prstGeom>
        </p:spPr>
      </p:pic>
      <p:sp>
        <p:nvSpPr>
          <p:cNvPr id="9" name="Text Box 81"/>
          <p:cNvSpPr txBox="1">
            <a:spLocks noChangeArrowheads="1"/>
          </p:cNvSpPr>
          <p:nvPr/>
        </p:nvSpPr>
        <p:spPr bwMode="auto">
          <a:xfrm>
            <a:off x="4180782" y="1342903"/>
            <a:ext cx="369751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45720" rIns="45720">
            <a:spAutoFit/>
          </a:bodyPr>
          <a:lstStyle/>
          <a:p>
            <a:pPr algn="ctr" defTabSz="957263" eaLnBrk="0" hangingPunct="0">
              <a:buFontTx/>
              <a:buNone/>
            </a:pPr>
            <a:r>
              <a:rPr lang="pt-BR" b="1" dirty="0" smtClean="0">
                <a:solidFill>
                  <a:schemeClr val="bg1">
                    <a:lumMod val="50000"/>
                  </a:schemeClr>
                </a:solidFill>
              </a:rPr>
              <a:t>Lama de Cal</a:t>
            </a:r>
            <a:endParaRPr lang="pt-BR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 Box 98"/>
          <p:cNvSpPr txBox="1">
            <a:spLocks noChangeArrowheads="1"/>
          </p:cNvSpPr>
          <p:nvPr/>
        </p:nvSpPr>
        <p:spPr bwMode="auto">
          <a:xfrm>
            <a:off x="4180783" y="1119191"/>
            <a:ext cx="360325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45720" rIns="45720">
            <a:spAutoFit/>
          </a:bodyPr>
          <a:lstStyle/>
          <a:p>
            <a:pPr algn="ctr" defTabSz="957263" eaLnBrk="0" hangingPunct="0">
              <a:buFontTx/>
              <a:buNone/>
            </a:pPr>
            <a:r>
              <a:rPr lang="pt-BR" b="1" dirty="0">
                <a:solidFill>
                  <a:schemeClr val="bg1">
                    <a:lumMod val="50000"/>
                  </a:schemeClr>
                </a:solidFill>
              </a:rPr>
              <a:t>ANTES:</a:t>
            </a:r>
          </a:p>
        </p:txBody>
      </p:sp>
      <p:sp>
        <p:nvSpPr>
          <p:cNvPr id="11" name="Text Box 99"/>
          <p:cNvSpPr txBox="1">
            <a:spLocks noChangeArrowheads="1"/>
          </p:cNvSpPr>
          <p:nvPr/>
        </p:nvSpPr>
        <p:spPr bwMode="auto">
          <a:xfrm>
            <a:off x="8099844" y="1081091"/>
            <a:ext cx="390616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45720" rIns="45720">
            <a:spAutoFit/>
          </a:bodyPr>
          <a:lstStyle/>
          <a:p>
            <a:pPr algn="ctr" defTabSz="957263" eaLnBrk="0" hangingPunct="0">
              <a:buFontTx/>
              <a:buNone/>
            </a:pPr>
            <a:r>
              <a:rPr lang="pt-BR" b="1" dirty="0">
                <a:solidFill>
                  <a:schemeClr val="bg1">
                    <a:lumMod val="50000"/>
                  </a:schemeClr>
                </a:solidFill>
              </a:rPr>
              <a:t>DEPOIS:</a:t>
            </a:r>
          </a:p>
        </p:txBody>
      </p:sp>
      <p:sp>
        <p:nvSpPr>
          <p:cNvPr id="12" name="Text Box 81"/>
          <p:cNvSpPr txBox="1">
            <a:spLocks noChangeArrowheads="1"/>
          </p:cNvSpPr>
          <p:nvPr/>
        </p:nvSpPr>
        <p:spPr bwMode="auto">
          <a:xfrm>
            <a:off x="8227125" y="1374775"/>
            <a:ext cx="366960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45720" rIns="45720">
            <a:spAutoFit/>
          </a:bodyPr>
          <a:lstStyle/>
          <a:p>
            <a:pPr algn="ctr" defTabSz="957263" eaLnBrk="0" hangingPunct="0">
              <a:buFontTx/>
              <a:buNone/>
            </a:pPr>
            <a:r>
              <a:rPr lang="pt-BR" b="1" dirty="0" smtClean="0">
                <a:solidFill>
                  <a:schemeClr val="bg1">
                    <a:lumMod val="50000"/>
                  </a:schemeClr>
                </a:solidFill>
              </a:rPr>
              <a:t>Cerâmica Monoporosa Acetinada (33 x 61)</a:t>
            </a:r>
            <a:endParaRPr lang="pt-BR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4"/>
          <a:srcRect l="10853"/>
          <a:stretch/>
        </p:blipFill>
        <p:spPr>
          <a:xfrm>
            <a:off x="4180782" y="1731185"/>
            <a:ext cx="3603254" cy="2630126"/>
          </a:xfrm>
          <a:prstGeom prst="rect">
            <a:avLst/>
          </a:prstGeom>
        </p:spPr>
      </p:pic>
      <p:sp>
        <p:nvSpPr>
          <p:cNvPr id="14" name="Colchete duplo 4"/>
          <p:cNvSpPr/>
          <p:nvPr/>
        </p:nvSpPr>
        <p:spPr>
          <a:xfrm>
            <a:off x="4180782" y="4536366"/>
            <a:ext cx="3603254" cy="131520"/>
          </a:xfrm>
          <a:custGeom>
            <a:avLst/>
            <a:gdLst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0 h 860357"/>
              <a:gd name="connsiteX6" fmla="*/ 2664296 w 2664296"/>
              <a:gd name="connsiteY6" fmla="*/ 860357 h 860357"/>
              <a:gd name="connsiteX7" fmla="*/ 2664296 w 2664296"/>
              <a:gd name="connsiteY7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860357 h 860357"/>
              <a:gd name="connsiteX6" fmla="*/ 2664296 w 2664296"/>
              <a:gd name="connsiteY6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0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296" h="860357" stroke="0" extrusionOk="0">
                <a:moveTo>
                  <a:pt x="0" y="0"/>
                </a:moveTo>
                <a:lnTo>
                  <a:pt x="0" y="0"/>
                </a:lnTo>
                <a:lnTo>
                  <a:pt x="2664296" y="0"/>
                </a:lnTo>
                <a:lnTo>
                  <a:pt x="2664296" y="860357"/>
                </a:lnTo>
                <a:lnTo>
                  <a:pt x="0" y="860357"/>
                </a:lnTo>
                <a:lnTo>
                  <a:pt x="0" y="860357"/>
                </a:lnTo>
                <a:lnTo>
                  <a:pt x="0" y="0"/>
                </a:lnTo>
                <a:close/>
              </a:path>
              <a:path w="2664296" h="860357" fill="none">
                <a:moveTo>
                  <a:pt x="0" y="860357"/>
                </a:moveTo>
                <a:lnTo>
                  <a:pt x="0" y="86035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1800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Grande volume disponível</a:t>
            </a:r>
            <a:endParaRPr kumimoji="0" lang="pt-B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Calibri" panose="020F0502020204030204" pitchFamily="34" charset="0"/>
            </a:endParaRPr>
          </a:p>
        </p:txBody>
      </p:sp>
      <p:sp>
        <p:nvSpPr>
          <p:cNvPr id="15" name="Colchete duplo 4"/>
          <p:cNvSpPr/>
          <p:nvPr/>
        </p:nvSpPr>
        <p:spPr>
          <a:xfrm>
            <a:off x="4180782" y="5968586"/>
            <a:ext cx="3720206" cy="360777"/>
          </a:xfrm>
          <a:custGeom>
            <a:avLst/>
            <a:gdLst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0 h 860357"/>
              <a:gd name="connsiteX6" fmla="*/ 2664296 w 2664296"/>
              <a:gd name="connsiteY6" fmla="*/ 860357 h 860357"/>
              <a:gd name="connsiteX7" fmla="*/ 2664296 w 2664296"/>
              <a:gd name="connsiteY7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860357 h 860357"/>
              <a:gd name="connsiteX6" fmla="*/ 2664296 w 2664296"/>
              <a:gd name="connsiteY6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0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296" h="860357" stroke="0" extrusionOk="0">
                <a:moveTo>
                  <a:pt x="0" y="0"/>
                </a:moveTo>
                <a:lnTo>
                  <a:pt x="0" y="0"/>
                </a:lnTo>
                <a:lnTo>
                  <a:pt x="2664296" y="0"/>
                </a:lnTo>
                <a:lnTo>
                  <a:pt x="2664296" y="860357"/>
                </a:lnTo>
                <a:lnTo>
                  <a:pt x="0" y="860357"/>
                </a:lnTo>
                <a:lnTo>
                  <a:pt x="0" y="860357"/>
                </a:lnTo>
                <a:lnTo>
                  <a:pt x="0" y="0"/>
                </a:lnTo>
                <a:close/>
              </a:path>
              <a:path w="2664296" h="860357" fill="none">
                <a:moveTo>
                  <a:pt x="0" y="860357"/>
                </a:moveTo>
                <a:lnTo>
                  <a:pt x="0" y="86035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1800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Destinação única à floresta</a:t>
            </a:r>
            <a:endParaRPr kumimoji="0" lang="pt-B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Calibri" panose="020F0502020204030204" pitchFamily="34" charset="0"/>
            </a:endParaRPr>
          </a:p>
        </p:txBody>
      </p:sp>
      <p:sp>
        <p:nvSpPr>
          <p:cNvPr id="16" name="Colchete duplo 4"/>
          <p:cNvSpPr/>
          <p:nvPr/>
        </p:nvSpPr>
        <p:spPr>
          <a:xfrm>
            <a:off x="4180782" y="4851152"/>
            <a:ext cx="3603254" cy="302891"/>
          </a:xfrm>
          <a:custGeom>
            <a:avLst/>
            <a:gdLst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0 h 860357"/>
              <a:gd name="connsiteX6" fmla="*/ 2664296 w 2664296"/>
              <a:gd name="connsiteY6" fmla="*/ 860357 h 860357"/>
              <a:gd name="connsiteX7" fmla="*/ 2664296 w 2664296"/>
              <a:gd name="connsiteY7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860357 h 860357"/>
              <a:gd name="connsiteX6" fmla="*/ 2664296 w 2664296"/>
              <a:gd name="connsiteY6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0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296" h="860357" stroke="0" extrusionOk="0">
                <a:moveTo>
                  <a:pt x="0" y="0"/>
                </a:moveTo>
                <a:lnTo>
                  <a:pt x="0" y="0"/>
                </a:lnTo>
                <a:lnTo>
                  <a:pt x="2664296" y="0"/>
                </a:lnTo>
                <a:lnTo>
                  <a:pt x="2664296" y="860357"/>
                </a:lnTo>
                <a:lnTo>
                  <a:pt x="0" y="860357"/>
                </a:lnTo>
                <a:lnTo>
                  <a:pt x="0" y="860357"/>
                </a:lnTo>
                <a:lnTo>
                  <a:pt x="0" y="0"/>
                </a:lnTo>
                <a:close/>
              </a:path>
              <a:path w="2664296" h="860357" fill="none">
                <a:moveTo>
                  <a:pt x="0" y="860357"/>
                </a:moveTo>
                <a:lnTo>
                  <a:pt x="0" y="86035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1800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Potencial substituto do calcário</a:t>
            </a:r>
            <a:endParaRPr kumimoji="0" lang="pt-B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Calibri" panose="020F0502020204030204" pitchFamily="34" charset="0"/>
            </a:endParaRPr>
          </a:p>
        </p:txBody>
      </p:sp>
      <p:sp>
        <p:nvSpPr>
          <p:cNvPr id="17" name="Colchete duplo 4"/>
          <p:cNvSpPr/>
          <p:nvPr/>
        </p:nvSpPr>
        <p:spPr>
          <a:xfrm>
            <a:off x="4180782" y="5311259"/>
            <a:ext cx="3603254" cy="388331"/>
          </a:xfrm>
          <a:custGeom>
            <a:avLst/>
            <a:gdLst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0 h 860357"/>
              <a:gd name="connsiteX6" fmla="*/ 2664296 w 2664296"/>
              <a:gd name="connsiteY6" fmla="*/ 860357 h 860357"/>
              <a:gd name="connsiteX7" fmla="*/ 2664296 w 2664296"/>
              <a:gd name="connsiteY7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860357 h 860357"/>
              <a:gd name="connsiteX6" fmla="*/ 2664296 w 2664296"/>
              <a:gd name="connsiteY6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0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296" h="860357" stroke="0" extrusionOk="0">
                <a:moveTo>
                  <a:pt x="0" y="0"/>
                </a:moveTo>
                <a:lnTo>
                  <a:pt x="0" y="0"/>
                </a:lnTo>
                <a:lnTo>
                  <a:pt x="2664296" y="0"/>
                </a:lnTo>
                <a:lnTo>
                  <a:pt x="2664296" y="860357"/>
                </a:lnTo>
                <a:lnTo>
                  <a:pt x="0" y="860357"/>
                </a:lnTo>
                <a:lnTo>
                  <a:pt x="0" y="860357"/>
                </a:lnTo>
                <a:lnTo>
                  <a:pt x="0" y="0"/>
                </a:lnTo>
                <a:close/>
              </a:path>
              <a:path w="2664296" h="860357" fill="none">
                <a:moveTo>
                  <a:pt x="0" y="860357"/>
                </a:moveTo>
                <a:lnTo>
                  <a:pt x="0" y="86035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1800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Ocupação considerável da área de disposição temporária do Aterro</a:t>
            </a:r>
            <a:endParaRPr kumimoji="0" lang="pt-B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Calibri" panose="020F0502020204030204" pitchFamily="34" charset="0"/>
            </a:endParaRPr>
          </a:p>
        </p:txBody>
      </p:sp>
      <p:sp>
        <p:nvSpPr>
          <p:cNvPr id="18" name="Colchete duplo 4"/>
          <p:cNvSpPr/>
          <p:nvPr/>
        </p:nvSpPr>
        <p:spPr>
          <a:xfrm>
            <a:off x="8134302" y="4574159"/>
            <a:ext cx="4057698" cy="217222"/>
          </a:xfrm>
          <a:custGeom>
            <a:avLst/>
            <a:gdLst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0 h 860357"/>
              <a:gd name="connsiteX6" fmla="*/ 2664296 w 2664296"/>
              <a:gd name="connsiteY6" fmla="*/ 860357 h 860357"/>
              <a:gd name="connsiteX7" fmla="*/ 2664296 w 2664296"/>
              <a:gd name="connsiteY7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860357 h 860357"/>
              <a:gd name="connsiteX6" fmla="*/ 2664296 w 2664296"/>
              <a:gd name="connsiteY6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0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296" h="860357" stroke="0" extrusionOk="0">
                <a:moveTo>
                  <a:pt x="0" y="0"/>
                </a:moveTo>
                <a:lnTo>
                  <a:pt x="0" y="0"/>
                </a:lnTo>
                <a:lnTo>
                  <a:pt x="2664296" y="0"/>
                </a:lnTo>
                <a:lnTo>
                  <a:pt x="2664296" y="860357"/>
                </a:lnTo>
                <a:lnTo>
                  <a:pt x="0" y="860357"/>
                </a:lnTo>
                <a:lnTo>
                  <a:pt x="0" y="860357"/>
                </a:lnTo>
                <a:lnTo>
                  <a:pt x="0" y="0"/>
                </a:lnTo>
                <a:close/>
              </a:path>
              <a:path w="2664296" h="860357" fill="none">
                <a:moveTo>
                  <a:pt x="0" y="860357"/>
                </a:moveTo>
                <a:lnTo>
                  <a:pt x="0" y="86035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1800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Nova possibilidade de destinação do resíduo</a:t>
            </a:r>
            <a:endParaRPr kumimoji="0" lang="pt-B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Calibri" panose="020F0502020204030204" pitchFamily="34" charset="0"/>
            </a:endParaRPr>
          </a:p>
        </p:txBody>
      </p:sp>
      <p:sp>
        <p:nvSpPr>
          <p:cNvPr id="19" name="Colchete duplo 4"/>
          <p:cNvSpPr/>
          <p:nvPr/>
        </p:nvSpPr>
        <p:spPr>
          <a:xfrm>
            <a:off x="8134302" y="4879340"/>
            <a:ext cx="4057698" cy="360432"/>
          </a:xfrm>
          <a:custGeom>
            <a:avLst/>
            <a:gdLst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0 h 860357"/>
              <a:gd name="connsiteX6" fmla="*/ 2664296 w 2664296"/>
              <a:gd name="connsiteY6" fmla="*/ 860357 h 860357"/>
              <a:gd name="connsiteX7" fmla="*/ 2664296 w 2664296"/>
              <a:gd name="connsiteY7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860357 h 860357"/>
              <a:gd name="connsiteX6" fmla="*/ 2664296 w 2664296"/>
              <a:gd name="connsiteY6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0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296" h="860357" stroke="0" extrusionOk="0">
                <a:moveTo>
                  <a:pt x="0" y="0"/>
                </a:moveTo>
                <a:lnTo>
                  <a:pt x="0" y="0"/>
                </a:lnTo>
                <a:lnTo>
                  <a:pt x="2664296" y="0"/>
                </a:lnTo>
                <a:lnTo>
                  <a:pt x="2664296" y="860357"/>
                </a:lnTo>
                <a:lnTo>
                  <a:pt x="0" y="860357"/>
                </a:lnTo>
                <a:lnTo>
                  <a:pt x="0" y="860357"/>
                </a:lnTo>
                <a:lnTo>
                  <a:pt x="0" y="0"/>
                </a:lnTo>
                <a:close/>
              </a:path>
              <a:path w="2664296" h="860357" fill="none">
                <a:moveTo>
                  <a:pt x="0" y="860357"/>
                </a:moveTo>
                <a:lnTo>
                  <a:pt x="0" y="86035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1800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Inserção do resíduo em nova cadeia produtiva</a:t>
            </a:r>
            <a:endParaRPr kumimoji="0" lang="pt-B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Calibri" panose="020F0502020204030204" pitchFamily="34" charset="0"/>
            </a:endParaRPr>
          </a:p>
        </p:txBody>
      </p:sp>
      <p:sp>
        <p:nvSpPr>
          <p:cNvPr id="20" name="Colchete duplo 4"/>
          <p:cNvSpPr/>
          <p:nvPr/>
        </p:nvSpPr>
        <p:spPr>
          <a:xfrm>
            <a:off x="8134302" y="5399501"/>
            <a:ext cx="4057698" cy="236794"/>
          </a:xfrm>
          <a:custGeom>
            <a:avLst/>
            <a:gdLst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0 h 860357"/>
              <a:gd name="connsiteX6" fmla="*/ 2664296 w 2664296"/>
              <a:gd name="connsiteY6" fmla="*/ 860357 h 860357"/>
              <a:gd name="connsiteX7" fmla="*/ 2664296 w 2664296"/>
              <a:gd name="connsiteY7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860357 h 860357"/>
              <a:gd name="connsiteX6" fmla="*/ 2664296 w 2664296"/>
              <a:gd name="connsiteY6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0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296" h="860357" stroke="0" extrusionOk="0">
                <a:moveTo>
                  <a:pt x="0" y="0"/>
                </a:moveTo>
                <a:lnTo>
                  <a:pt x="0" y="0"/>
                </a:lnTo>
                <a:lnTo>
                  <a:pt x="2664296" y="0"/>
                </a:lnTo>
                <a:lnTo>
                  <a:pt x="2664296" y="860357"/>
                </a:lnTo>
                <a:lnTo>
                  <a:pt x="0" y="860357"/>
                </a:lnTo>
                <a:lnTo>
                  <a:pt x="0" y="860357"/>
                </a:lnTo>
                <a:lnTo>
                  <a:pt x="0" y="0"/>
                </a:lnTo>
                <a:close/>
              </a:path>
              <a:path w="2664296" h="860357" fill="none">
                <a:moveTo>
                  <a:pt x="0" y="860357"/>
                </a:moveTo>
                <a:lnTo>
                  <a:pt x="0" y="86035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1800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Aumento do índice de reciclagem da unidade</a:t>
            </a:r>
            <a:endParaRPr kumimoji="0" lang="pt-B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Calibri" panose="020F0502020204030204" pitchFamily="34" charset="0"/>
            </a:endParaRPr>
          </a:p>
        </p:txBody>
      </p:sp>
      <p:sp>
        <p:nvSpPr>
          <p:cNvPr id="21" name="Colchete duplo 4"/>
          <p:cNvSpPr/>
          <p:nvPr/>
        </p:nvSpPr>
        <p:spPr>
          <a:xfrm>
            <a:off x="8134302" y="5738872"/>
            <a:ext cx="4057698" cy="363847"/>
          </a:xfrm>
          <a:custGeom>
            <a:avLst/>
            <a:gdLst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0 h 860357"/>
              <a:gd name="connsiteX6" fmla="*/ 2664296 w 2664296"/>
              <a:gd name="connsiteY6" fmla="*/ 860357 h 860357"/>
              <a:gd name="connsiteX7" fmla="*/ 2664296 w 2664296"/>
              <a:gd name="connsiteY7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860357 h 860357"/>
              <a:gd name="connsiteX6" fmla="*/ 2664296 w 2664296"/>
              <a:gd name="connsiteY6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0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296" h="860357" stroke="0" extrusionOk="0">
                <a:moveTo>
                  <a:pt x="0" y="0"/>
                </a:moveTo>
                <a:lnTo>
                  <a:pt x="0" y="0"/>
                </a:lnTo>
                <a:lnTo>
                  <a:pt x="2664296" y="0"/>
                </a:lnTo>
                <a:lnTo>
                  <a:pt x="2664296" y="860357"/>
                </a:lnTo>
                <a:lnTo>
                  <a:pt x="0" y="860357"/>
                </a:lnTo>
                <a:lnTo>
                  <a:pt x="0" y="860357"/>
                </a:lnTo>
                <a:lnTo>
                  <a:pt x="0" y="0"/>
                </a:lnTo>
                <a:close/>
              </a:path>
              <a:path w="2664296" h="860357" fill="none">
                <a:moveTo>
                  <a:pt x="0" y="860357"/>
                </a:moveTo>
                <a:lnTo>
                  <a:pt x="0" y="86035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1800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Minimização dos riscos de disposição em célula</a:t>
            </a:r>
            <a:endParaRPr kumimoji="0" lang="pt-B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Calibri" panose="020F0502020204030204" pitchFamily="34" charset="0"/>
            </a:endParaRPr>
          </a:p>
        </p:txBody>
      </p:sp>
      <p:sp>
        <p:nvSpPr>
          <p:cNvPr id="22" name="Colchete duplo 4"/>
          <p:cNvSpPr/>
          <p:nvPr/>
        </p:nvSpPr>
        <p:spPr>
          <a:xfrm>
            <a:off x="8134302" y="6211526"/>
            <a:ext cx="2318556" cy="267912"/>
          </a:xfrm>
          <a:custGeom>
            <a:avLst/>
            <a:gdLst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0 h 860357"/>
              <a:gd name="connsiteX6" fmla="*/ 2664296 w 2664296"/>
              <a:gd name="connsiteY6" fmla="*/ 860357 h 860357"/>
              <a:gd name="connsiteX7" fmla="*/ 2664296 w 2664296"/>
              <a:gd name="connsiteY7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860357 h 860357"/>
              <a:gd name="connsiteX6" fmla="*/ 2664296 w 2664296"/>
              <a:gd name="connsiteY6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0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296" h="860357" stroke="0" extrusionOk="0">
                <a:moveTo>
                  <a:pt x="0" y="0"/>
                </a:moveTo>
                <a:lnTo>
                  <a:pt x="0" y="0"/>
                </a:lnTo>
                <a:lnTo>
                  <a:pt x="2664296" y="0"/>
                </a:lnTo>
                <a:lnTo>
                  <a:pt x="2664296" y="860357"/>
                </a:lnTo>
                <a:lnTo>
                  <a:pt x="0" y="860357"/>
                </a:lnTo>
                <a:lnTo>
                  <a:pt x="0" y="860357"/>
                </a:lnTo>
                <a:lnTo>
                  <a:pt x="0" y="0"/>
                </a:lnTo>
                <a:close/>
              </a:path>
              <a:path w="2664296" h="860357" fill="none">
                <a:moveTo>
                  <a:pt x="0" y="860357"/>
                </a:moveTo>
                <a:lnTo>
                  <a:pt x="0" y="86035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1800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Eliminação de passivos</a:t>
            </a:r>
            <a:endParaRPr kumimoji="0" lang="pt-B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Calibri" panose="020F0502020204030204" pitchFamily="34" charset="0"/>
            </a:endParaRPr>
          </a:p>
        </p:txBody>
      </p:sp>
      <p:sp>
        <p:nvSpPr>
          <p:cNvPr id="23" name="Colchete duplo 4"/>
          <p:cNvSpPr/>
          <p:nvPr/>
        </p:nvSpPr>
        <p:spPr>
          <a:xfrm>
            <a:off x="8134302" y="6575370"/>
            <a:ext cx="2318556" cy="267912"/>
          </a:xfrm>
          <a:custGeom>
            <a:avLst/>
            <a:gdLst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0 h 860357"/>
              <a:gd name="connsiteX6" fmla="*/ 2664296 w 2664296"/>
              <a:gd name="connsiteY6" fmla="*/ 860357 h 860357"/>
              <a:gd name="connsiteX7" fmla="*/ 2664296 w 2664296"/>
              <a:gd name="connsiteY7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0 h 860357"/>
              <a:gd name="connsiteX5" fmla="*/ 2664296 w 2664296"/>
              <a:gd name="connsiteY5" fmla="*/ 860357 h 860357"/>
              <a:gd name="connsiteX6" fmla="*/ 2664296 w 2664296"/>
              <a:gd name="connsiteY6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860357 h 860357"/>
              <a:gd name="connsiteX8" fmla="*/ 0 w 2664296"/>
              <a:gd name="connsiteY8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4" fmla="*/ 2664296 w 2664296"/>
              <a:gd name="connsiteY4" fmla="*/ 860357 h 860357"/>
              <a:gd name="connsiteX5" fmla="*/ 2664296 w 2664296"/>
              <a:gd name="connsiteY5" fmla="*/ 860357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2664296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860357 h 860357"/>
              <a:gd name="connsiteX7" fmla="*/ 0 w 2664296"/>
              <a:gd name="connsiteY7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  <a:gd name="connsiteX0" fmla="*/ 0 w 2664296"/>
              <a:gd name="connsiteY0" fmla="*/ 0 h 860357"/>
              <a:gd name="connsiteX1" fmla="*/ 0 w 2664296"/>
              <a:gd name="connsiteY1" fmla="*/ 0 h 860357"/>
              <a:gd name="connsiteX2" fmla="*/ 2664296 w 2664296"/>
              <a:gd name="connsiteY2" fmla="*/ 0 h 860357"/>
              <a:gd name="connsiteX3" fmla="*/ 2664296 w 2664296"/>
              <a:gd name="connsiteY3" fmla="*/ 860357 h 860357"/>
              <a:gd name="connsiteX4" fmla="*/ 0 w 2664296"/>
              <a:gd name="connsiteY4" fmla="*/ 860357 h 860357"/>
              <a:gd name="connsiteX5" fmla="*/ 0 w 2664296"/>
              <a:gd name="connsiteY5" fmla="*/ 860357 h 860357"/>
              <a:gd name="connsiteX6" fmla="*/ 0 w 2664296"/>
              <a:gd name="connsiteY6" fmla="*/ 0 h 860357"/>
              <a:gd name="connsiteX0" fmla="*/ 0 w 2664296"/>
              <a:gd name="connsiteY0" fmla="*/ 860357 h 860357"/>
              <a:gd name="connsiteX1" fmla="*/ 0 w 2664296"/>
              <a:gd name="connsiteY1" fmla="*/ 860357 h 860357"/>
              <a:gd name="connsiteX2" fmla="*/ 0 w 2664296"/>
              <a:gd name="connsiteY2" fmla="*/ 0 h 860357"/>
              <a:gd name="connsiteX3" fmla="*/ 0 w 2664296"/>
              <a:gd name="connsiteY3" fmla="*/ 0 h 86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296" h="860357" stroke="0" extrusionOk="0">
                <a:moveTo>
                  <a:pt x="0" y="0"/>
                </a:moveTo>
                <a:lnTo>
                  <a:pt x="0" y="0"/>
                </a:lnTo>
                <a:lnTo>
                  <a:pt x="2664296" y="0"/>
                </a:lnTo>
                <a:lnTo>
                  <a:pt x="2664296" y="860357"/>
                </a:lnTo>
                <a:lnTo>
                  <a:pt x="0" y="860357"/>
                </a:lnTo>
                <a:lnTo>
                  <a:pt x="0" y="860357"/>
                </a:lnTo>
                <a:lnTo>
                  <a:pt x="0" y="0"/>
                </a:lnTo>
                <a:close/>
              </a:path>
              <a:path w="2664296" h="860357" fill="none">
                <a:moveTo>
                  <a:pt x="0" y="860357"/>
                </a:moveTo>
                <a:lnTo>
                  <a:pt x="0" y="86035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1800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Geração de receita</a:t>
            </a:r>
            <a:endParaRPr kumimoji="0" lang="pt-B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Calibri" panose="020F0502020204030204" pitchFamily="34" charset="0"/>
            </a:endParaRPr>
          </a:p>
        </p:txBody>
      </p:sp>
      <p:pic>
        <p:nvPicPr>
          <p:cNvPr id="40" name="Imagem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0839" y="3638610"/>
            <a:ext cx="6863456" cy="609600"/>
          </a:xfrm>
          <a:prstGeom prst="rect">
            <a:avLst/>
          </a:prstGeom>
        </p:spPr>
      </p:pic>
      <p:sp>
        <p:nvSpPr>
          <p:cNvPr id="41" name="Espaço Reservado para Conteúdo 2"/>
          <p:cNvSpPr>
            <a:spLocks noGrp="1"/>
          </p:cNvSpPr>
          <p:nvPr>
            <p:ph idx="1"/>
          </p:nvPr>
        </p:nvSpPr>
        <p:spPr>
          <a:xfrm>
            <a:off x="4382910" y="212231"/>
            <a:ext cx="7538157" cy="955617"/>
          </a:xfrm>
        </p:spPr>
        <p:txBody>
          <a:bodyPr>
            <a:normAutofit lnSpcReduction="10000"/>
          </a:bodyPr>
          <a:lstStyle/>
          <a:p>
            <a:pPr algn="ctr">
              <a:spcBef>
                <a:spcPct val="0"/>
              </a:spcBef>
              <a:buClr>
                <a:srgbClr val="208420"/>
              </a:buClr>
              <a:buFont typeface="Wingdings 3" panose="05040102010807070707" pitchFamily="18" charset="2"/>
              <a:buNone/>
            </a:pPr>
            <a:r>
              <a:rPr lang="pt-BR" altLang="pt-BR" sz="1600" dirty="0" smtClean="0"/>
              <a:t>Com características muito próximas ás do calcário, a lama de cal pode ser </a:t>
            </a:r>
            <a:r>
              <a:rPr lang="pt-BR" altLang="pt-BR" sz="1600" b="1" dirty="0" smtClean="0"/>
              <a:t>reaproveitada </a:t>
            </a:r>
            <a:r>
              <a:rPr lang="pt-BR" altLang="pt-BR" sz="1600" dirty="0" smtClean="0"/>
              <a:t>como </a:t>
            </a:r>
            <a:r>
              <a:rPr lang="pt-BR" altLang="pt-BR" sz="1600" dirty="0" smtClean="0"/>
              <a:t>agregado reciclado, em substituição a um agregado natural. Além de reaproveitar o subproduto de forma </a:t>
            </a:r>
            <a:r>
              <a:rPr lang="pt-BR" altLang="pt-BR" sz="1600" b="1" dirty="0" smtClean="0"/>
              <a:t>sustentáve</a:t>
            </a:r>
            <a:r>
              <a:rPr lang="pt-BR" altLang="pt-BR" sz="1600" dirty="0" smtClean="0"/>
              <a:t>l, a iniciativa contribui para </a:t>
            </a:r>
            <a:r>
              <a:rPr lang="pt-BR" altLang="pt-BR" sz="1600" b="1" dirty="0" smtClean="0"/>
              <a:t>reduzir os custos </a:t>
            </a:r>
            <a:r>
              <a:rPr lang="pt-BR" altLang="pt-BR" sz="1600" dirty="0" smtClean="0"/>
              <a:t>da empresa com o gerenciamento de resíduos gerando </a:t>
            </a:r>
            <a:r>
              <a:rPr lang="pt-BR" altLang="pt-BR" sz="1600" b="1" dirty="0" smtClean="0"/>
              <a:t>receita adicional</a:t>
            </a:r>
            <a:r>
              <a:rPr lang="pt-BR" altLang="pt-BR" sz="1600" dirty="0" smtClean="0"/>
              <a:t>.</a:t>
            </a:r>
            <a:endParaRPr lang="pt-BR" altLang="pt-BR" sz="1600" dirty="0"/>
          </a:p>
        </p:txBody>
      </p:sp>
    </p:spTree>
    <p:extLst>
      <p:ext uri="{BB962C8B-B14F-4D97-AF65-F5344CB8AC3E}">
        <p14:creationId xmlns:p14="http://schemas.microsoft.com/office/powerpoint/2010/main" val="66099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9956" y="447603"/>
            <a:ext cx="3200400" cy="1584397"/>
          </a:xfrm>
        </p:spPr>
        <p:txBody>
          <a:bodyPr anchor="t">
            <a:normAutofit/>
          </a:bodyPr>
          <a:lstStyle/>
          <a:p>
            <a:r>
              <a:rPr lang="pt-BR" sz="2800" dirty="0" smtClean="0"/>
              <a:t>Exemplos Setor de Celulose e Papel</a:t>
            </a:r>
            <a:endParaRPr lang="pt-BR" sz="2800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>
          <a:xfrm>
            <a:off x="349956" y="1737359"/>
            <a:ext cx="3589866" cy="4900508"/>
          </a:xfrm>
        </p:spPr>
        <p:txBody>
          <a:bodyPr>
            <a:normAutofit/>
          </a:bodyPr>
          <a:lstStyle/>
          <a:p>
            <a:r>
              <a:rPr lang="pt-BR" sz="2400" u="sng" dirty="0"/>
              <a:t>Utilização de lodo primário na produção de camas para gato</a:t>
            </a:r>
          </a:p>
          <a:p>
            <a:r>
              <a:rPr lang="pt-BR" sz="2400" dirty="0" smtClean="0">
                <a:solidFill>
                  <a:schemeClr val="bg1"/>
                </a:solidFill>
              </a:rPr>
              <a:t>Unidades Suzano e Jacareí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2301" y="3300366"/>
            <a:ext cx="2188766" cy="322555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910" y="3800948"/>
            <a:ext cx="4851042" cy="2724968"/>
          </a:xfrm>
          <a:prstGeom prst="rect">
            <a:avLst/>
          </a:prstGeom>
        </p:spPr>
      </p:pic>
      <p:sp>
        <p:nvSpPr>
          <p:cNvPr id="9" name="Espaço Reservado para Conteúdo 2"/>
          <p:cNvSpPr>
            <a:spLocks noGrp="1"/>
          </p:cNvSpPr>
          <p:nvPr>
            <p:ph idx="1"/>
          </p:nvPr>
        </p:nvSpPr>
        <p:spPr>
          <a:xfrm>
            <a:off x="4250028" y="195281"/>
            <a:ext cx="7778839" cy="233905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pt-BR" sz="1600" b="1" dirty="0" err="1" smtClean="0"/>
              <a:t>Cat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Paper</a:t>
            </a:r>
            <a:endParaRPr lang="pt-BR" sz="1600" b="1" dirty="0" smtClean="0"/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pt-BR" sz="1600" dirty="0" smtClean="0"/>
              <a:t>É um granulado para gatos </a:t>
            </a:r>
            <a:r>
              <a:rPr lang="pt-BR" sz="1600" dirty="0"/>
              <a:t>ser produzido a partir de </a:t>
            </a:r>
            <a:r>
              <a:rPr lang="pt-BR" sz="1600" dirty="0" smtClean="0"/>
              <a:t>fibras recuperadas </a:t>
            </a:r>
            <a:r>
              <a:rPr lang="pt-BR" sz="1600" dirty="0"/>
              <a:t>de celulose, o CAT </a:t>
            </a:r>
            <a:r>
              <a:rPr lang="pt-BR" sz="1600" dirty="0" err="1"/>
              <a:t>Paper</a:t>
            </a:r>
            <a:r>
              <a:rPr lang="pt-BR" sz="1600" dirty="0"/>
              <a:t> é altamente absorvente. Absorve 100% dos líquidos nos primeiros 5 segundos, selando os odores e impedindo o contato dos líquidos com fundo e a borda da caixa de areia.</a:t>
            </a:r>
            <a:br>
              <a:rPr lang="pt-BR" sz="1600" dirty="0"/>
            </a:br>
            <a:r>
              <a:rPr lang="pt-BR" sz="1600" dirty="0" smtClean="0"/>
              <a:t>Diferentemente de outros produtos do mercado, o CAT </a:t>
            </a:r>
            <a:r>
              <a:rPr lang="pt-BR" sz="1600" dirty="0" err="1" smtClean="0"/>
              <a:t>Paper</a:t>
            </a:r>
            <a:r>
              <a:rPr lang="pt-BR" sz="1600" dirty="0" smtClean="0"/>
              <a:t> </a:t>
            </a:r>
            <a:r>
              <a:rPr lang="pt-BR" sz="1600" dirty="0"/>
              <a:t>n</a:t>
            </a:r>
            <a:r>
              <a:rPr lang="pt-BR" sz="1600" dirty="0" smtClean="0"/>
              <a:t>ão </a:t>
            </a:r>
            <a:r>
              <a:rPr lang="pt-BR" sz="1600" dirty="0"/>
              <a:t>é de origem </a:t>
            </a:r>
            <a:r>
              <a:rPr lang="pt-BR" sz="1600" dirty="0" smtClean="0"/>
              <a:t>mineral.</a:t>
            </a:r>
            <a:r>
              <a:rPr lang="pt-BR" sz="1600" dirty="0"/>
              <a:t/>
            </a:r>
            <a:br>
              <a:rPr lang="pt-BR" sz="1600" dirty="0"/>
            </a:br>
            <a:r>
              <a:rPr lang="pt-BR" sz="1600" dirty="0"/>
              <a:t/>
            </a:r>
            <a:br>
              <a:rPr lang="pt-BR" sz="1600" dirty="0"/>
            </a:br>
            <a:r>
              <a:rPr lang="pt-BR" sz="1600" b="1" dirty="0" smtClean="0"/>
              <a:t>*Leve</a:t>
            </a:r>
            <a:r>
              <a:rPr lang="pt-BR" sz="1600" b="1" dirty="0"/>
              <a:t>, fácil de </a:t>
            </a:r>
            <a:r>
              <a:rPr lang="pt-BR" sz="1600" b="1" dirty="0" smtClean="0"/>
              <a:t>carregar*Livre </a:t>
            </a:r>
            <a:r>
              <a:rPr lang="pt-BR" sz="1600" b="1" dirty="0"/>
              <a:t>de </a:t>
            </a:r>
            <a:r>
              <a:rPr lang="pt-BR" sz="1600" b="1" dirty="0" smtClean="0"/>
              <a:t>poeira*Descarte </a:t>
            </a:r>
            <a:r>
              <a:rPr lang="pt-BR" sz="1600" b="1" dirty="0"/>
              <a:t>na lixeira de resíduos orgânicos ou no vaso </a:t>
            </a:r>
            <a:r>
              <a:rPr lang="pt-BR" sz="1600" b="1" dirty="0" smtClean="0"/>
              <a:t>sanitário*Sem corantes *100</a:t>
            </a:r>
            <a:r>
              <a:rPr lang="pt-BR" sz="1600" b="1" dirty="0"/>
              <a:t>% </a:t>
            </a:r>
            <a:r>
              <a:rPr lang="pt-BR" sz="1600" b="1" dirty="0" smtClean="0"/>
              <a:t>natural*Atóxico*</a:t>
            </a:r>
            <a:r>
              <a:rPr lang="pt-BR" sz="1600" b="1" dirty="0" err="1" smtClean="0"/>
              <a:t>Biodragradável</a:t>
            </a:r>
            <a:r>
              <a:rPr lang="pt-BR" sz="1600" b="1" dirty="0" smtClean="0"/>
              <a:t> *Elimina </a:t>
            </a:r>
            <a:r>
              <a:rPr lang="pt-BR" sz="1600" b="1" dirty="0"/>
              <a:t>os </a:t>
            </a:r>
            <a:r>
              <a:rPr lang="pt-BR" sz="1600" b="1" dirty="0" smtClean="0"/>
              <a:t>odores* </a:t>
            </a:r>
            <a:r>
              <a:rPr lang="pt-BR" sz="1600" b="1" dirty="0"/>
              <a:t>Rende muito mais</a:t>
            </a:r>
            <a:r>
              <a:rPr lang="pt-BR" sz="1600" b="1" dirty="0" smtClean="0"/>
              <a:t>.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63966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3589020"/>
            <a:ext cx="12192000" cy="385763"/>
          </a:xfrm>
        </p:spPr>
        <p:txBody>
          <a:bodyPr/>
          <a:lstStyle/>
          <a:p>
            <a:pPr algn="ctr"/>
            <a:r>
              <a:rPr lang="pt-BR" dirty="0" smtClean="0"/>
              <a:t>Camila Reggiani da Silva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1909445"/>
            <a:ext cx="12192000" cy="1450975"/>
          </a:xfrm>
        </p:spPr>
        <p:txBody>
          <a:bodyPr anchor="t"/>
          <a:lstStyle/>
          <a:p>
            <a:pPr algn="ctr"/>
            <a:r>
              <a:rPr lang="pt-BR" b="1" i="1" u="sng" dirty="0" smtClean="0">
                <a:solidFill>
                  <a:schemeClr val="accent2"/>
                </a:solidFill>
              </a:rPr>
              <a:t>Obrigada!</a:t>
            </a:r>
            <a:endParaRPr lang="pt-BR" b="1" i="1" u="sng" dirty="0">
              <a:solidFill>
                <a:schemeClr val="accent2"/>
              </a:solidFill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0" y="4217157"/>
            <a:ext cx="12192000" cy="385763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 smtClean="0">
                <a:hlinkClick r:id="rId2"/>
              </a:rPr>
              <a:t>camila.reggiani@suzano.com.br</a:t>
            </a:r>
            <a:endParaRPr lang="pt-BR" dirty="0" smtClean="0"/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937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Retrospectiva">
  <a:themeElements>
    <a:clrScheme name="Retrospec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</TotalTime>
  <Words>638</Words>
  <Application>Microsoft Office PowerPoint</Application>
  <PresentationFormat>Widescreen</PresentationFormat>
  <Paragraphs>90</Paragraphs>
  <Slides>11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11</vt:i4>
      </vt:variant>
    </vt:vector>
  </HeadingPairs>
  <TitlesOfParts>
    <vt:vector size="20" baseType="lpstr">
      <vt:lpstr>Calibri</vt:lpstr>
      <vt:lpstr>Calibri Light</vt:lpstr>
      <vt:lpstr>Wingdings</vt:lpstr>
      <vt:lpstr>Wingdings 2</vt:lpstr>
      <vt:lpstr>Wingdings 3</vt:lpstr>
      <vt:lpstr>HDOfficeLightV0</vt:lpstr>
      <vt:lpstr>1_HDOfficeLightV0</vt:lpstr>
      <vt:lpstr>2_HDOfficeLightV0</vt:lpstr>
      <vt:lpstr>Retrospectiva</vt:lpstr>
      <vt:lpstr>Fórum Ações e Práticas Ambientais Sustentáveis Tratamento de resíduos sólidos: Uma proposta sustentável</vt:lpstr>
      <vt:lpstr>Contexto Brasil</vt:lpstr>
      <vt:lpstr>Contexto Brasil</vt:lpstr>
      <vt:lpstr>Lei 12.310/10  PNRS - Objetivos</vt:lpstr>
      <vt:lpstr>ODS – Objetivos do Desenvolvimento Sustentável</vt:lpstr>
      <vt:lpstr>Ecoeficiência + Valoração h Práticas do setor de celulose e papel </vt:lpstr>
      <vt:lpstr>Exemplos Setor de Celulose e Papel</vt:lpstr>
      <vt:lpstr>Exemplos Setor de Celulose e Papel</vt:lpstr>
      <vt:lpstr>Exemplos Setor de Celulose e Papel</vt:lpstr>
      <vt:lpstr>Exemplos Setor de Celulose e Papel</vt:lpstr>
      <vt:lpstr>Obrigada!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</dc:title>
  <dc:creator>Camila Reggiani Da Silva</dc:creator>
  <cp:lastModifiedBy>Camila Reggiani Da Silva</cp:lastModifiedBy>
  <cp:revision>48</cp:revision>
  <dcterms:created xsi:type="dcterms:W3CDTF">2019-07-31T22:58:27Z</dcterms:created>
  <dcterms:modified xsi:type="dcterms:W3CDTF">2019-08-06T12:24:23Z</dcterms:modified>
</cp:coreProperties>
</file>