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theme/theme11.xml" ContentType="application/vnd.openxmlformats-officedocument.theme+xml"/>
  <Override PartName="/ppt/slideLayouts/slideLayout112.xml" ContentType="application/vnd.openxmlformats-officedocument.presentationml.slideLayout+xml"/>
  <Override PartName="/ppt/theme/theme12.xml" ContentType="application/vnd.openxmlformats-officedocument.theme+xml"/>
  <Override PartName="/ppt/slideLayouts/slideLayout113.xml" ContentType="application/vnd.openxmlformats-officedocument.presentationml.slideLayout+xml"/>
  <Override PartName="/ppt/theme/theme13.xml" ContentType="application/vnd.openxmlformats-officedocument.theme+xml"/>
  <Override PartName="/ppt/slideLayouts/slideLayout114.xml" ContentType="application/vnd.openxmlformats-officedocument.presentationml.slideLayout+xml"/>
  <Override PartName="/ppt/theme/theme14.xml" ContentType="application/vnd.openxmlformats-officedocument.theme+xml"/>
  <Override PartName="/ppt/slideLayouts/slideLayout11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72" r:id="rId12"/>
    <p:sldMasterId id="2147483774" r:id="rId13"/>
    <p:sldMasterId id="2147483780" r:id="rId14"/>
    <p:sldMasterId id="2147483782" r:id="rId15"/>
  </p:sldMasterIdLst>
  <p:notesMasterIdLst>
    <p:notesMasterId r:id="rId74"/>
  </p:notesMasterIdLst>
  <p:handoutMasterIdLst>
    <p:handoutMasterId r:id="rId75"/>
  </p:handoutMasterIdLst>
  <p:sldIdLst>
    <p:sldId id="387" r:id="rId16"/>
    <p:sldId id="388" r:id="rId17"/>
    <p:sldId id="389" r:id="rId18"/>
    <p:sldId id="390" r:id="rId19"/>
    <p:sldId id="392" r:id="rId20"/>
    <p:sldId id="447" r:id="rId21"/>
    <p:sldId id="420" r:id="rId22"/>
    <p:sldId id="417" r:id="rId23"/>
    <p:sldId id="419" r:id="rId24"/>
    <p:sldId id="445" r:id="rId25"/>
    <p:sldId id="446" r:id="rId26"/>
    <p:sldId id="396" r:id="rId27"/>
    <p:sldId id="397" r:id="rId28"/>
    <p:sldId id="398" r:id="rId29"/>
    <p:sldId id="448" r:id="rId30"/>
    <p:sldId id="401" r:id="rId31"/>
    <p:sldId id="402" r:id="rId32"/>
    <p:sldId id="428" r:id="rId33"/>
    <p:sldId id="429" r:id="rId34"/>
    <p:sldId id="430" r:id="rId35"/>
    <p:sldId id="431" r:id="rId36"/>
    <p:sldId id="435" r:id="rId37"/>
    <p:sldId id="449" r:id="rId38"/>
    <p:sldId id="408" r:id="rId39"/>
    <p:sldId id="427" r:id="rId40"/>
    <p:sldId id="409" r:id="rId41"/>
    <p:sldId id="410" r:id="rId42"/>
    <p:sldId id="411" r:id="rId43"/>
    <p:sldId id="413" r:id="rId44"/>
    <p:sldId id="436" r:id="rId45"/>
    <p:sldId id="450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  <p:sldId id="383" r:id="rId56"/>
    <p:sldId id="384" r:id="rId57"/>
    <p:sldId id="437" r:id="rId58"/>
    <p:sldId id="438" r:id="rId59"/>
    <p:sldId id="360" r:id="rId60"/>
    <p:sldId id="373" r:id="rId61"/>
    <p:sldId id="367" r:id="rId62"/>
    <p:sldId id="369" r:id="rId63"/>
    <p:sldId id="451" r:id="rId64"/>
    <p:sldId id="453" r:id="rId65"/>
    <p:sldId id="454" r:id="rId66"/>
    <p:sldId id="455" r:id="rId67"/>
    <p:sldId id="456" r:id="rId68"/>
    <p:sldId id="457" r:id="rId69"/>
    <p:sldId id="444" r:id="rId70"/>
    <p:sldId id="385" r:id="rId71"/>
    <p:sldId id="386" r:id="rId72"/>
    <p:sldId id="434" r:id="rId73"/>
  </p:sldIdLst>
  <p:sldSz cx="12192000" cy="6858000"/>
  <p:notesSz cx="6788150" cy="992346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9999"/>
    <a:srgbClr val="600000"/>
    <a:srgbClr val="8A0000"/>
    <a:srgbClr val="BC0000"/>
    <a:srgbClr val="A40000"/>
    <a:srgbClr val="CC0000"/>
    <a:srgbClr val="A3F7EF"/>
    <a:srgbClr val="AAC6F0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27" autoAdjust="0"/>
    <p:restoredTop sz="99314" autoAdjust="0"/>
  </p:normalViewPr>
  <p:slideViewPr>
    <p:cSldViewPr snapToGrid="0">
      <p:cViewPr>
        <p:scale>
          <a:sx n="100" d="100"/>
          <a:sy n="100" d="100"/>
        </p:scale>
        <p:origin x="-1296" y="-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66" Type="http://schemas.openxmlformats.org/officeDocument/2006/relationships/slide" Target="slides/slide51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lopes\Documents\DADOSAPRPRESEB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887678902751644E-2"/>
          <c:y val="7.8690696073255975E-2"/>
          <c:w val="0.92264687563513348"/>
          <c:h val="0.86911960533081467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Plan1!$A$1</c:f>
              <c:strCache>
                <c:ptCount val="1"/>
                <c:pt idx="0">
                  <c:v>EUA</c:v>
                </c:pt>
              </c:strCache>
            </c:strRef>
          </c:tx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EUA</a:t>
                    </a:r>
                    <a:r>
                      <a:rPr lang="en-US" dirty="0"/>
                      <a:t>; 241.977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</c:f>
              <c:numCache>
                <c:formatCode>#,##0</c:formatCode>
                <c:ptCount val="1"/>
                <c:pt idx="0">
                  <c:v>241977</c:v>
                </c:pt>
              </c:numCache>
            </c:numRef>
          </c:val>
        </c:ser>
        <c:ser>
          <c:idx val="1"/>
          <c:order val="1"/>
          <c:tx>
            <c:strRef>
              <c:f>Plan1!$A$2</c:f>
              <c:strCache>
                <c:ptCount val="1"/>
                <c:pt idx="0">
                  <c:v>JAPÃO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67349142595033E-3"/>
                  <c:y val="-4.8260109067846495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JAPÃO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84.017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Plan1!$B$2</c:f>
              <c:numCache>
                <c:formatCode>#,##0</c:formatCode>
                <c:ptCount val="1"/>
                <c:pt idx="0">
                  <c:v>84017</c:v>
                </c:pt>
              </c:numCache>
            </c:numRef>
          </c:val>
        </c:ser>
        <c:ser>
          <c:idx val="2"/>
          <c:order val="2"/>
          <c:tx>
            <c:strRef>
              <c:f>Plan1!$A$3</c:f>
              <c:strCache>
                <c:ptCount val="1"/>
                <c:pt idx="0">
                  <c:v>ALEMANHA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ALEMANHA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27.702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Plan1!$B$3</c:f>
              <c:numCache>
                <c:formatCode>#,##0</c:formatCode>
                <c:ptCount val="1"/>
                <c:pt idx="0">
                  <c:v>27702</c:v>
                </c:pt>
              </c:numCache>
            </c:numRef>
          </c:val>
        </c:ser>
        <c:ser>
          <c:idx val="3"/>
          <c:order val="3"/>
          <c:tx>
            <c:strRef>
              <c:f>Plan1!$A$4</c:f>
              <c:strCache>
                <c:ptCount val="1"/>
                <c:pt idx="0">
                  <c:v>COREIA DO SUL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COREIA DO SUL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26.040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Plan1!$B$4</c:f>
              <c:numCache>
                <c:formatCode>#,##0</c:formatCode>
                <c:ptCount val="1"/>
                <c:pt idx="0">
                  <c:v>26040</c:v>
                </c:pt>
              </c:numCache>
            </c:numRef>
          </c:val>
        </c:ser>
        <c:ser>
          <c:idx val="4"/>
          <c:order val="4"/>
          <c:tx>
            <c:strRef>
              <c:f>Plan1!$A$5</c:f>
              <c:strCache>
                <c:ptCount val="1"/>
                <c:pt idx="0">
                  <c:v>CANADÁ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CANADÁ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11.685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Plan1!$B$5</c:f>
              <c:numCache>
                <c:formatCode>#,##0</c:formatCode>
                <c:ptCount val="1"/>
                <c:pt idx="0">
                  <c:v>11685</c:v>
                </c:pt>
              </c:numCache>
            </c:numRef>
          </c:val>
        </c:ser>
        <c:ser>
          <c:idx val="5"/>
          <c:order val="5"/>
          <c:tx>
            <c:strRef>
              <c:f>Plan1!$A$6</c:f>
              <c:strCache>
                <c:ptCount val="1"/>
                <c:pt idx="0">
                  <c:v>REINO UNIDO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REINO UNIDO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11.038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Plan1!$B$6</c:f>
              <c:numCache>
                <c:formatCode>#,##0</c:formatCode>
                <c:ptCount val="1"/>
                <c:pt idx="0">
                  <c:v>11038</c:v>
                </c:pt>
              </c:numCache>
            </c:numRef>
          </c:val>
        </c:ser>
        <c:ser>
          <c:idx val="6"/>
          <c:order val="6"/>
          <c:tx>
            <c:strRef>
              <c:f>Plan1!$A$7</c:f>
              <c:strCache>
                <c:ptCount val="1"/>
                <c:pt idx="0">
                  <c:v>FRANÇA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FRANÇA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10.357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Plan1!$B$7</c:f>
              <c:numCache>
                <c:formatCode>#,##0</c:formatCode>
                <c:ptCount val="1"/>
                <c:pt idx="0">
                  <c:v>10357</c:v>
                </c:pt>
              </c:numCache>
            </c:numRef>
          </c:val>
        </c:ser>
        <c:ser>
          <c:idx val="7"/>
          <c:order val="7"/>
          <c:tx>
            <c:strRef>
              <c:f>Plan1!$A$8</c:f>
              <c:strCache>
                <c:ptCount val="1"/>
                <c:pt idx="0">
                  <c:v>CHINA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CHINA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8.162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Plan1!$B$8</c:f>
              <c:numCache>
                <c:formatCode>#,##0</c:formatCode>
                <c:ptCount val="1"/>
                <c:pt idx="0">
                  <c:v>8162</c:v>
                </c:pt>
              </c:numCache>
            </c:numRef>
          </c:val>
        </c:ser>
        <c:ser>
          <c:idx val="8"/>
          <c:order val="8"/>
          <c:tx>
            <c:strRef>
              <c:f>Plan1!$A$9</c:f>
              <c:strCache>
                <c:ptCount val="1"/>
                <c:pt idx="0">
                  <c:v>ISRAEL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ISRAEL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5.149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Plan1!$B$9</c:f>
              <c:numCache>
                <c:formatCode>#,##0</c:formatCode>
                <c:ptCount val="1"/>
                <c:pt idx="0">
                  <c:v>5149</c:v>
                </c:pt>
              </c:numCache>
            </c:numRef>
          </c:val>
        </c:ser>
        <c:ser>
          <c:idx val="9"/>
          <c:order val="9"/>
          <c:tx>
            <c:strRef>
              <c:f>Plan1!$A$10</c:f>
              <c:strCache>
                <c:ptCount val="1"/>
                <c:pt idx="0">
                  <c:v>ITÁLIA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ITÁLIA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4.156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Plan1!$B$10</c:f>
              <c:numCache>
                <c:formatCode>#,##0</c:formatCode>
                <c:ptCount val="1"/>
                <c:pt idx="0">
                  <c:v>4156</c:v>
                </c:pt>
              </c:numCache>
            </c:numRef>
          </c:val>
        </c:ser>
        <c:ser>
          <c:idx val="10"/>
          <c:order val="10"/>
          <c:tx>
            <c:strRef>
              <c:f>Plan1!$A$11</c:f>
              <c:strCache>
                <c:ptCount val="1"/>
                <c:pt idx="0">
                  <c:v>AUSTRÁLIA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AUSTRÁLIA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3.379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Plan1!$B$11</c:f>
              <c:numCache>
                <c:formatCode>#,##0</c:formatCode>
                <c:ptCount val="1"/>
                <c:pt idx="0">
                  <c:v>3379</c:v>
                </c:pt>
              </c:numCache>
            </c:numRef>
          </c:val>
        </c:ser>
        <c:ser>
          <c:idx val="11"/>
          <c:order val="11"/>
          <c:tx>
            <c:strRef>
              <c:f>Plan1!$A$12</c:f>
              <c:strCache>
                <c:ptCount val="1"/>
                <c:pt idx="0">
                  <c:v>SINGAPURA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SINGAPURA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1.540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Plan1!$B$12</c:f>
              <c:numCache>
                <c:formatCode>#,##0</c:formatCode>
                <c:ptCount val="1"/>
                <c:pt idx="0">
                  <c:v>1540</c:v>
                </c:pt>
              </c:numCache>
            </c:numRef>
          </c:val>
        </c:ser>
        <c:ser>
          <c:idx val="12"/>
          <c:order val="12"/>
          <c:tx>
            <c:strRef>
              <c:f>Plan1!$A$13</c:f>
              <c:strCache>
                <c:ptCount val="1"/>
                <c:pt idx="0">
                  <c:v>ESPANHA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ESPANHA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1.422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Plan1!$B$13</c:f>
              <c:numCache>
                <c:formatCode>#,##0</c:formatCode>
                <c:ptCount val="1"/>
                <c:pt idx="0">
                  <c:v>1422</c:v>
                </c:pt>
              </c:numCache>
            </c:numRef>
          </c:val>
        </c:ser>
        <c:ser>
          <c:idx val="13"/>
          <c:order val="13"/>
          <c:tx>
            <c:strRef>
              <c:f>Plan1!$A$14</c:f>
              <c:strCache>
                <c:ptCount val="1"/>
                <c:pt idx="0">
                  <c:v>RÚSSIA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RÚSSIA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606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Plan1!$B$14</c:f>
              <c:numCache>
                <c:formatCode>#,##0</c:formatCode>
                <c:ptCount val="1"/>
                <c:pt idx="0">
                  <c:v>606</c:v>
                </c:pt>
              </c:numCache>
            </c:numRef>
          </c:val>
        </c:ser>
        <c:ser>
          <c:idx val="14"/>
          <c:order val="14"/>
          <c:tx>
            <c:strRef>
              <c:f>Plan1!$A$15</c:f>
              <c:strCache>
                <c:ptCount val="1"/>
                <c:pt idx="0">
                  <c:v>BRASIL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BRASIL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568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Plan1!$B$15</c:f>
              <c:numCache>
                <c:formatCode>General</c:formatCode>
                <c:ptCount val="1"/>
                <c:pt idx="0">
                  <c:v>568</c:v>
                </c:pt>
              </c:numCache>
            </c:numRef>
          </c:val>
        </c:ser>
        <c:ser>
          <c:idx val="15"/>
          <c:order val="15"/>
          <c:tx>
            <c:strRef>
              <c:f>Plan1!$A$16</c:f>
              <c:strCache>
                <c:ptCount val="1"/>
                <c:pt idx="0">
                  <c:v>MÉXICO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MÉXICO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295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Plan1!$B$16</c:f>
              <c:numCache>
                <c:formatCode>General</c:formatCode>
                <c:ptCount val="1"/>
                <c:pt idx="0">
                  <c:v>295</c:v>
                </c:pt>
              </c:numCache>
            </c:numRef>
          </c:val>
        </c:ser>
        <c:ser>
          <c:idx val="16"/>
          <c:order val="16"/>
          <c:tx>
            <c:strRef>
              <c:f>Plan1!$A$17</c:f>
              <c:strCache>
                <c:ptCount val="1"/>
                <c:pt idx="0">
                  <c:v>ARGENTINA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ARGENTINA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134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Plan1!$B$17</c:f>
              <c:numCache>
                <c:formatCode>General</c:formatCode>
                <c:ptCount val="1"/>
                <c:pt idx="0">
                  <c:v>134</c:v>
                </c:pt>
              </c:numCache>
            </c:numRef>
          </c:val>
        </c:ser>
        <c:ser>
          <c:idx val="17"/>
          <c:order val="17"/>
          <c:tx>
            <c:strRef>
              <c:f>Plan1!$A$18</c:f>
              <c:strCache>
                <c:ptCount val="1"/>
                <c:pt idx="0">
                  <c:v>CHILE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/>
                      <a:t>CHILE</a:t>
                    </a:r>
                    <a:r>
                      <a:rPr lang="en-US" dirty="0"/>
                      <a:t>; </a:t>
                    </a:r>
                    <a:r>
                      <a:rPr lang="en-US" sz="1400" dirty="0"/>
                      <a:t>85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Plan1!$B$18</c:f>
              <c:numCache>
                <c:formatCode>General</c:formatCode>
                <c:ptCount val="1"/>
                <c:pt idx="0">
                  <c:v>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3170816"/>
        <c:axId val="123172352"/>
      </c:barChart>
      <c:catAx>
        <c:axId val="123170816"/>
        <c:scaling>
          <c:orientation val="maxMin"/>
        </c:scaling>
        <c:delete val="0"/>
        <c:axPos val="l"/>
        <c:majorTickMark val="out"/>
        <c:minorTickMark val="none"/>
        <c:tickLblPos val="nextTo"/>
        <c:spPr>
          <a:ln>
            <a:solidFill>
              <a:schemeClr val="tx1">
                <a:alpha val="87000"/>
              </a:schemeClr>
            </a:solidFill>
            <a:prstDash val="dash"/>
          </a:ln>
        </c:spPr>
        <c:crossAx val="123172352"/>
        <c:crosses val="autoZero"/>
        <c:auto val="1"/>
        <c:lblAlgn val="ctr"/>
        <c:lblOffset val="100"/>
        <c:noMultiLvlLbl val="0"/>
      </c:catAx>
      <c:valAx>
        <c:axId val="123172352"/>
        <c:scaling>
          <c:orientation val="minMax"/>
        </c:scaling>
        <c:delete val="0"/>
        <c:axPos val="t"/>
        <c:majorGridlines>
          <c:spPr>
            <a:ln>
              <a:solidFill>
                <a:schemeClr val="bg1">
                  <a:lumMod val="75000"/>
                </a:schemeClr>
              </a:solidFill>
              <a:prstDash val="lgDashDotDot"/>
            </a:ln>
          </c:spPr>
        </c:majorGridlines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pt-BR"/>
          </a:p>
        </c:txPr>
        <c:crossAx val="123170816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5A6665-B86A-4A6A-B47D-A08DE41749EE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45C7055-48EF-4628-A3E9-893626A45774}">
      <dgm:prSet phldrT="[Texto]"/>
      <dgm:spPr/>
      <dgm:t>
        <a:bodyPr/>
        <a:lstStyle/>
        <a:p>
          <a:r>
            <a:rPr lang="pt-BR" b="1" dirty="0" smtClean="0"/>
            <a:t>Analista de investimentos</a:t>
          </a:r>
          <a:endParaRPr lang="pt-BR" dirty="0"/>
        </a:p>
      </dgm:t>
    </dgm:pt>
    <dgm:pt modelId="{E4BB3BE1-3A79-4DB1-A295-93945C7C4AB1}" type="parTrans" cxnId="{599DD82B-9110-4074-9D51-B37337BD9EBC}">
      <dgm:prSet/>
      <dgm:spPr/>
      <dgm:t>
        <a:bodyPr/>
        <a:lstStyle/>
        <a:p>
          <a:endParaRPr lang="pt-BR"/>
        </a:p>
      </dgm:t>
    </dgm:pt>
    <dgm:pt modelId="{2FFB4E47-1DA9-4848-9FDB-30D978E58224}" type="sibTrans" cxnId="{599DD82B-9110-4074-9D51-B37337BD9EBC}">
      <dgm:prSet/>
      <dgm:spPr/>
      <dgm:t>
        <a:bodyPr/>
        <a:lstStyle/>
        <a:p>
          <a:endParaRPr lang="pt-BR"/>
        </a:p>
      </dgm:t>
    </dgm:pt>
    <dgm:pt modelId="{F8515E1A-C48A-4A9E-B6B1-B98628CDE805}">
      <dgm:prSet phldrT="[Texto]"/>
      <dgm:spPr/>
      <dgm:t>
        <a:bodyPr/>
        <a:lstStyle/>
        <a:p>
          <a:r>
            <a:rPr lang="pt-BR" b="1" dirty="0" smtClean="0"/>
            <a:t>Perfil: </a:t>
          </a:r>
          <a:r>
            <a:rPr lang="pt-BR" dirty="0" smtClean="0"/>
            <a:t>formação em economia, engenharia ou administração.</a:t>
          </a:r>
          <a:endParaRPr lang="pt-BR" dirty="0"/>
        </a:p>
      </dgm:t>
    </dgm:pt>
    <dgm:pt modelId="{2A484636-0648-46CF-BEB9-862C785BBDC9}" type="parTrans" cxnId="{58DB0EC9-700D-4525-8405-6608476C35DF}">
      <dgm:prSet/>
      <dgm:spPr/>
      <dgm:t>
        <a:bodyPr/>
        <a:lstStyle/>
        <a:p>
          <a:endParaRPr lang="pt-BR"/>
        </a:p>
      </dgm:t>
    </dgm:pt>
    <dgm:pt modelId="{6FD141CC-1BCB-4D01-8425-62DF24838E7D}" type="sibTrans" cxnId="{58DB0EC9-700D-4525-8405-6608476C35DF}">
      <dgm:prSet/>
      <dgm:spPr/>
      <dgm:t>
        <a:bodyPr/>
        <a:lstStyle/>
        <a:p>
          <a:endParaRPr lang="pt-BR"/>
        </a:p>
      </dgm:t>
    </dgm:pt>
    <dgm:pt modelId="{0D8B3115-C7A9-4E68-8C34-4B0EB14906D5}">
      <dgm:prSet phldrT="[Texto]"/>
      <dgm:spPr/>
      <dgm:t>
        <a:bodyPr/>
        <a:lstStyle/>
        <a:p>
          <a:r>
            <a:rPr lang="pt-BR" b="1" dirty="0" smtClean="0"/>
            <a:t>CFO (diretor financeiro)</a:t>
          </a:r>
          <a:endParaRPr lang="pt-BR" dirty="0"/>
        </a:p>
      </dgm:t>
    </dgm:pt>
    <dgm:pt modelId="{C1FA04EA-79CA-47B7-8E97-5F643E8AE73A}" type="parTrans" cxnId="{356FDE5C-69D5-44B3-905C-40EA04A70294}">
      <dgm:prSet/>
      <dgm:spPr/>
      <dgm:t>
        <a:bodyPr/>
        <a:lstStyle/>
        <a:p>
          <a:endParaRPr lang="pt-BR"/>
        </a:p>
      </dgm:t>
    </dgm:pt>
    <dgm:pt modelId="{E7B61DB5-9F40-495C-98D8-9D6DEE9385EC}" type="sibTrans" cxnId="{356FDE5C-69D5-44B3-905C-40EA04A70294}">
      <dgm:prSet/>
      <dgm:spPr/>
      <dgm:t>
        <a:bodyPr/>
        <a:lstStyle/>
        <a:p>
          <a:endParaRPr lang="pt-BR"/>
        </a:p>
      </dgm:t>
    </dgm:pt>
    <dgm:pt modelId="{63D4D21E-F15B-424A-B1E9-B19568FEC318}">
      <dgm:prSet phldrT="[Texto]"/>
      <dgm:spPr/>
      <dgm:t>
        <a:bodyPr/>
        <a:lstStyle/>
        <a:p>
          <a:r>
            <a:rPr lang="pt-BR" b="1" dirty="0" smtClean="0"/>
            <a:t>Perfil: </a:t>
          </a:r>
          <a:r>
            <a:rPr lang="pt-BR" dirty="0" smtClean="0"/>
            <a:t>formações em diferentes áreas, com destaque para administração, economia ou engenharia. </a:t>
          </a:r>
          <a:endParaRPr lang="pt-BR" dirty="0"/>
        </a:p>
      </dgm:t>
    </dgm:pt>
    <dgm:pt modelId="{86B00A77-B2CA-4D8B-8308-5885AAF752B2}" type="parTrans" cxnId="{7266ED12-0D42-4460-AD73-9F0961CFB812}">
      <dgm:prSet/>
      <dgm:spPr/>
      <dgm:t>
        <a:bodyPr/>
        <a:lstStyle/>
        <a:p>
          <a:endParaRPr lang="pt-BR"/>
        </a:p>
      </dgm:t>
    </dgm:pt>
    <dgm:pt modelId="{4CEE5484-89C3-436C-AE20-0270414C21BF}" type="sibTrans" cxnId="{7266ED12-0D42-4460-AD73-9F0961CFB812}">
      <dgm:prSet/>
      <dgm:spPr/>
      <dgm:t>
        <a:bodyPr/>
        <a:lstStyle/>
        <a:p>
          <a:endParaRPr lang="pt-BR"/>
        </a:p>
      </dgm:t>
    </dgm:pt>
    <dgm:pt modelId="{3A125A4F-5821-450B-9FCD-243275931A6F}">
      <dgm:prSet phldrT="[Texto]"/>
      <dgm:spPr/>
      <dgm:t>
        <a:bodyPr/>
        <a:lstStyle/>
        <a:p>
          <a:r>
            <a:rPr lang="pt-BR" b="1" dirty="0" smtClean="0"/>
            <a:t>Engenheiro ou cientista de dados</a:t>
          </a:r>
          <a:endParaRPr lang="pt-BR" dirty="0"/>
        </a:p>
      </dgm:t>
    </dgm:pt>
    <dgm:pt modelId="{5F490E98-1FF7-4C00-8A5C-22ABF770CAA3}" type="parTrans" cxnId="{8F1BE005-0200-4E15-AC3B-300F9F9C9BA7}">
      <dgm:prSet/>
      <dgm:spPr/>
      <dgm:t>
        <a:bodyPr/>
        <a:lstStyle/>
        <a:p>
          <a:endParaRPr lang="pt-BR"/>
        </a:p>
      </dgm:t>
    </dgm:pt>
    <dgm:pt modelId="{276D409B-3005-4399-AF41-435F548B5929}" type="sibTrans" cxnId="{8F1BE005-0200-4E15-AC3B-300F9F9C9BA7}">
      <dgm:prSet/>
      <dgm:spPr/>
      <dgm:t>
        <a:bodyPr/>
        <a:lstStyle/>
        <a:p>
          <a:endParaRPr lang="pt-BR"/>
        </a:p>
      </dgm:t>
    </dgm:pt>
    <dgm:pt modelId="{3AE29ED0-D101-4532-A04F-61078C088480}">
      <dgm:prSet phldrT="[Texto]"/>
      <dgm:spPr/>
      <dgm:t>
        <a:bodyPr/>
        <a:lstStyle/>
        <a:p>
          <a:r>
            <a:rPr lang="pt-BR" b="1" dirty="0" smtClean="0"/>
            <a:t>Perfil:</a:t>
          </a:r>
          <a:r>
            <a:rPr lang="pt-BR" dirty="0" smtClean="0"/>
            <a:t> combinação com qualificações estatísticas, matemáticas ou afins com curiosidade para fazer descobertas em big data.</a:t>
          </a:r>
          <a:endParaRPr lang="pt-BR" dirty="0"/>
        </a:p>
      </dgm:t>
    </dgm:pt>
    <dgm:pt modelId="{C52B340C-B839-4CC4-8B3F-E5DEC47B987D}" type="parTrans" cxnId="{E453AE77-1056-4F5F-9C63-034C125E566E}">
      <dgm:prSet/>
      <dgm:spPr/>
      <dgm:t>
        <a:bodyPr/>
        <a:lstStyle/>
        <a:p>
          <a:endParaRPr lang="pt-BR"/>
        </a:p>
      </dgm:t>
    </dgm:pt>
    <dgm:pt modelId="{5290E2C5-481D-4136-B520-E949EDFE62B3}" type="sibTrans" cxnId="{E453AE77-1056-4F5F-9C63-034C125E566E}">
      <dgm:prSet/>
      <dgm:spPr/>
      <dgm:t>
        <a:bodyPr/>
        <a:lstStyle/>
        <a:p>
          <a:endParaRPr lang="pt-BR"/>
        </a:p>
      </dgm:t>
    </dgm:pt>
    <dgm:pt modelId="{96342B04-1037-41CC-A9D9-3F71C6A85C1C}" type="pres">
      <dgm:prSet presAssocID="{385A6665-B86A-4A6A-B47D-A08DE41749EE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0303285A-F708-43D8-ADEF-DFD11E567DBB}" type="pres">
      <dgm:prSet presAssocID="{145C7055-48EF-4628-A3E9-893626A45774}" presName="composite" presStyleCnt="0"/>
      <dgm:spPr/>
    </dgm:pt>
    <dgm:pt modelId="{6D319D69-0398-407E-9727-A9A6FB2ED162}" type="pres">
      <dgm:prSet presAssocID="{145C7055-48EF-4628-A3E9-893626A45774}" presName="FirstChild" presStyleLbl="revTx" presStyleIdx="0" presStyleCnt="3" custScaleX="905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8777BAD-CA3B-404D-BA41-1C3237DD78F7}" type="pres">
      <dgm:prSet presAssocID="{145C7055-48EF-4628-A3E9-893626A45774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77DC926-61A2-4DC4-91DE-6BCF73E86A3D}" type="pres">
      <dgm:prSet presAssocID="{145C7055-48EF-4628-A3E9-893626A45774}" presName="Accent" presStyleLbl="parChTrans1D1" presStyleIdx="0" presStyleCnt="3"/>
      <dgm:spPr/>
    </dgm:pt>
    <dgm:pt modelId="{892549D5-8051-400B-ADC1-31994BBD4016}" type="pres">
      <dgm:prSet presAssocID="{2FFB4E47-1DA9-4848-9FDB-30D978E58224}" presName="sibTrans" presStyleCnt="0"/>
      <dgm:spPr/>
    </dgm:pt>
    <dgm:pt modelId="{6790EE7B-FF2A-4E2F-9F3B-BCBE7D52F4CB}" type="pres">
      <dgm:prSet presAssocID="{0D8B3115-C7A9-4E68-8C34-4B0EB14906D5}" presName="composite" presStyleCnt="0"/>
      <dgm:spPr/>
    </dgm:pt>
    <dgm:pt modelId="{F54594F6-0F84-46AE-9038-3AAF70A72971}" type="pres">
      <dgm:prSet presAssocID="{0D8B3115-C7A9-4E68-8C34-4B0EB14906D5}" presName="FirstChild" presStyleLbl="revTx" presStyleIdx="1" presStyleCnt="3" custScaleX="892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90932C-8C6E-44C6-87FF-6565CC367E4B}" type="pres">
      <dgm:prSet presAssocID="{0D8B3115-C7A9-4E68-8C34-4B0EB14906D5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2551966-920B-4C4B-9D6D-FF75EF9BC3B3}" type="pres">
      <dgm:prSet presAssocID="{0D8B3115-C7A9-4E68-8C34-4B0EB14906D5}" presName="Accent" presStyleLbl="parChTrans1D1" presStyleIdx="1" presStyleCnt="3"/>
      <dgm:spPr/>
    </dgm:pt>
    <dgm:pt modelId="{47F41CBA-A5C7-4E91-9823-057F00670AA3}" type="pres">
      <dgm:prSet presAssocID="{E7B61DB5-9F40-495C-98D8-9D6DEE9385EC}" presName="sibTrans" presStyleCnt="0"/>
      <dgm:spPr/>
    </dgm:pt>
    <dgm:pt modelId="{01645160-7954-4138-8E40-AE376253D44A}" type="pres">
      <dgm:prSet presAssocID="{3A125A4F-5821-450B-9FCD-243275931A6F}" presName="composite" presStyleCnt="0"/>
      <dgm:spPr/>
    </dgm:pt>
    <dgm:pt modelId="{0917F53F-309B-4D86-B5B9-1C4351DD5581}" type="pres">
      <dgm:prSet presAssocID="{3A125A4F-5821-450B-9FCD-243275931A6F}" presName="FirstChild" presStyleLbl="revTx" presStyleIdx="2" presStyleCnt="3" custScaleX="87579" custLinFactNeighborX="-10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27EA44C-ECAC-4612-AF16-61EF07AC8365}" type="pres">
      <dgm:prSet presAssocID="{3A125A4F-5821-450B-9FCD-243275931A6F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4F5146B-E2C7-41AF-AA20-BAE0B94CB9F0}" type="pres">
      <dgm:prSet presAssocID="{3A125A4F-5821-450B-9FCD-243275931A6F}" presName="Accent" presStyleLbl="parChTrans1D1" presStyleIdx="2" presStyleCnt="3"/>
      <dgm:spPr/>
    </dgm:pt>
  </dgm:ptLst>
  <dgm:cxnLst>
    <dgm:cxn modelId="{599DD82B-9110-4074-9D51-B37337BD9EBC}" srcId="{385A6665-B86A-4A6A-B47D-A08DE41749EE}" destId="{145C7055-48EF-4628-A3E9-893626A45774}" srcOrd="0" destOrd="0" parTransId="{E4BB3BE1-3A79-4DB1-A295-93945C7C4AB1}" sibTransId="{2FFB4E47-1DA9-4848-9FDB-30D978E58224}"/>
    <dgm:cxn modelId="{58DB0EC9-700D-4525-8405-6608476C35DF}" srcId="{145C7055-48EF-4628-A3E9-893626A45774}" destId="{F8515E1A-C48A-4A9E-B6B1-B98628CDE805}" srcOrd="0" destOrd="0" parTransId="{2A484636-0648-46CF-BEB9-862C785BBDC9}" sibTransId="{6FD141CC-1BCB-4D01-8425-62DF24838E7D}"/>
    <dgm:cxn modelId="{C9F3F45D-39C3-4739-B663-2E72A78B5C0C}" type="presOf" srcId="{145C7055-48EF-4628-A3E9-893626A45774}" destId="{48777BAD-CA3B-404D-BA41-1C3237DD78F7}" srcOrd="0" destOrd="0" presId="urn:microsoft.com/office/officeart/2011/layout/TabList"/>
    <dgm:cxn modelId="{89ABD066-16DD-4754-BF9F-61072D060AC6}" type="presOf" srcId="{0D8B3115-C7A9-4E68-8C34-4B0EB14906D5}" destId="{5190932C-8C6E-44C6-87FF-6565CC367E4B}" srcOrd="0" destOrd="0" presId="urn:microsoft.com/office/officeart/2011/layout/TabList"/>
    <dgm:cxn modelId="{356FDE5C-69D5-44B3-905C-40EA04A70294}" srcId="{385A6665-B86A-4A6A-B47D-A08DE41749EE}" destId="{0D8B3115-C7A9-4E68-8C34-4B0EB14906D5}" srcOrd="1" destOrd="0" parTransId="{C1FA04EA-79CA-47B7-8E97-5F643E8AE73A}" sibTransId="{E7B61DB5-9F40-495C-98D8-9D6DEE9385EC}"/>
    <dgm:cxn modelId="{8521934F-666A-4814-81F9-3EFD261AF295}" type="presOf" srcId="{F8515E1A-C48A-4A9E-B6B1-B98628CDE805}" destId="{6D319D69-0398-407E-9727-A9A6FB2ED162}" srcOrd="0" destOrd="0" presId="urn:microsoft.com/office/officeart/2011/layout/TabList"/>
    <dgm:cxn modelId="{15DE393A-2576-41FF-9A29-D1E50387B7B3}" type="presOf" srcId="{3AE29ED0-D101-4532-A04F-61078C088480}" destId="{0917F53F-309B-4D86-B5B9-1C4351DD5581}" srcOrd="0" destOrd="0" presId="urn:microsoft.com/office/officeart/2011/layout/TabList"/>
    <dgm:cxn modelId="{5D2EBA34-0855-4B91-B2AA-AF52C1CCFEF2}" type="presOf" srcId="{385A6665-B86A-4A6A-B47D-A08DE41749EE}" destId="{96342B04-1037-41CC-A9D9-3F71C6A85C1C}" srcOrd="0" destOrd="0" presId="urn:microsoft.com/office/officeart/2011/layout/TabList"/>
    <dgm:cxn modelId="{8F1BE005-0200-4E15-AC3B-300F9F9C9BA7}" srcId="{385A6665-B86A-4A6A-B47D-A08DE41749EE}" destId="{3A125A4F-5821-450B-9FCD-243275931A6F}" srcOrd="2" destOrd="0" parTransId="{5F490E98-1FF7-4C00-8A5C-22ABF770CAA3}" sibTransId="{276D409B-3005-4399-AF41-435F548B5929}"/>
    <dgm:cxn modelId="{26E22A9E-A1A4-4E82-83EE-6CB9386E8FAE}" type="presOf" srcId="{3A125A4F-5821-450B-9FCD-243275931A6F}" destId="{D27EA44C-ECAC-4612-AF16-61EF07AC8365}" srcOrd="0" destOrd="0" presId="urn:microsoft.com/office/officeart/2011/layout/TabList"/>
    <dgm:cxn modelId="{7266ED12-0D42-4460-AD73-9F0961CFB812}" srcId="{0D8B3115-C7A9-4E68-8C34-4B0EB14906D5}" destId="{63D4D21E-F15B-424A-B1E9-B19568FEC318}" srcOrd="0" destOrd="0" parTransId="{86B00A77-B2CA-4D8B-8308-5885AAF752B2}" sibTransId="{4CEE5484-89C3-436C-AE20-0270414C21BF}"/>
    <dgm:cxn modelId="{57F23BB2-81F2-423C-98FD-A27EEF364BD6}" type="presOf" srcId="{63D4D21E-F15B-424A-B1E9-B19568FEC318}" destId="{F54594F6-0F84-46AE-9038-3AAF70A72971}" srcOrd="0" destOrd="0" presId="urn:microsoft.com/office/officeart/2011/layout/TabList"/>
    <dgm:cxn modelId="{E453AE77-1056-4F5F-9C63-034C125E566E}" srcId="{3A125A4F-5821-450B-9FCD-243275931A6F}" destId="{3AE29ED0-D101-4532-A04F-61078C088480}" srcOrd="0" destOrd="0" parTransId="{C52B340C-B839-4CC4-8B3F-E5DEC47B987D}" sibTransId="{5290E2C5-481D-4136-B520-E949EDFE62B3}"/>
    <dgm:cxn modelId="{73DD3A3C-3CC3-43BA-9592-DF651B3D3CAF}" type="presParOf" srcId="{96342B04-1037-41CC-A9D9-3F71C6A85C1C}" destId="{0303285A-F708-43D8-ADEF-DFD11E567DBB}" srcOrd="0" destOrd="0" presId="urn:microsoft.com/office/officeart/2011/layout/TabList"/>
    <dgm:cxn modelId="{24A1A4EB-53AE-47A9-811C-35A6E72102DA}" type="presParOf" srcId="{0303285A-F708-43D8-ADEF-DFD11E567DBB}" destId="{6D319D69-0398-407E-9727-A9A6FB2ED162}" srcOrd="0" destOrd="0" presId="urn:microsoft.com/office/officeart/2011/layout/TabList"/>
    <dgm:cxn modelId="{A619C2B9-8E30-453B-A5D3-D726E7B0C8E7}" type="presParOf" srcId="{0303285A-F708-43D8-ADEF-DFD11E567DBB}" destId="{48777BAD-CA3B-404D-BA41-1C3237DD78F7}" srcOrd="1" destOrd="0" presId="urn:microsoft.com/office/officeart/2011/layout/TabList"/>
    <dgm:cxn modelId="{7A311C3B-65AE-4E57-9ED1-56144384AFE0}" type="presParOf" srcId="{0303285A-F708-43D8-ADEF-DFD11E567DBB}" destId="{577DC926-61A2-4DC4-91DE-6BCF73E86A3D}" srcOrd="2" destOrd="0" presId="urn:microsoft.com/office/officeart/2011/layout/TabList"/>
    <dgm:cxn modelId="{E962DB1F-A879-40A5-8FAC-246F1E42A849}" type="presParOf" srcId="{96342B04-1037-41CC-A9D9-3F71C6A85C1C}" destId="{892549D5-8051-400B-ADC1-31994BBD4016}" srcOrd="1" destOrd="0" presId="urn:microsoft.com/office/officeart/2011/layout/TabList"/>
    <dgm:cxn modelId="{1C8F7983-66F2-4F7C-958C-5BED76E3DA88}" type="presParOf" srcId="{96342B04-1037-41CC-A9D9-3F71C6A85C1C}" destId="{6790EE7B-FF2A-4E2F-9F3B-BCBE7D52F4CB}" srcOrd="2" destOrd="0" presId="urn:microsoft.com/office/officeart/2011/layout/TabList"/>
    <dgm:cxn modelId="{47D2BAC5-0571-40D7-8542-2CE36C92F9D7}" type="presParOf" srcId="{6790EE7B-FF2A-4E2F-9F3B-BCBE7D52F4CB}" destId="{F54594F6-0F84-46AE-9038-3AAF70A72971}" srcOrd="0" destOrd="0" presId="urn:microsoft.com/office/officeart/2011/layout/TabList"/>
    <dgm:cxn modelId="{CA7158E3-51E0-4F02-BEDE-6EE04C13CC7C}" type="presParOf" srcId="{6790EE7B-FF2A-4E2F-9F3B-BCBE7D52F4CB}" destId="{5190932C-8C6E-44C6-87FF-6565CC367E4B}" srcOrd="1" destOrd="0" presId="urn:microsoft.com/office/officeart/2011/layout/TabList"/>
    <dgm:cxn modelId="{CF701B05-CF67-462E-8547-5244710E8502}" type="presParOf" srcId="{6790EE7B-FF2A-4E2F-9F3B-BCBE7D52F4CB}" destId="{42551966-920B-4C4B-9D6D-FF75EF9BC3B3}" srcOrd="2" destOrd="0" presId="urn:microsoft.com/office/officeart/2011/layout/TabList"/>
    <dgm:cxn modelId="{7B6BF7A7-70D3-479C-AB9E-ADF980AC6F4F}" type="presParOf" srcId="{96342B04-1037-41CC-A9D9-3F71C6A85C1C}" destId="{47F41CBA-A5C7-4E91-9823-057F00670AA3}" srcOrd="3" destOrd="0" presId="urn:microsoft.com/office/officeart/2011/layout/TabList"/>
    <dgm:cxn modelId="{762AFBFB-5201-4D5B-9096-5A2D94EDCB30}" type="presParOf" srcId="{96342B04-1037-41CC-A9D9-3F71C6A85C1C}" destId="{01645160-7954-4138-8E40-AE376253D44A}" srcOrd="4" destOrd="0" presId="urn:microsoft.com/office/officeart/2011/layout/TabList"/>
    <dgm:cxn modelId="{62B6783E-352C-4FF8-B2DF-0DABB6CEE98B}" type="presParOf" srcId="{01645160-7954-4138-8E40-AE376253D44A}" destId="{0917F53F-309B-4D86-B5B9-1C4351DD5581}" srcOrd="0" destOrd="0" presId="urn:microsoft.com/office/officeart/2011/layout/TabList"/>
    <dgm:cxn modelId="{610D4636-E76C-47F2-9F46-3DD7A99B803E}" type="presParOf" srcId="{01645160-7954-4138-8E40-AE376253D44A}" destId="{D27EA44C-ECAC-4612-AF16-61EF07AC8365}" srcOrd="1" destOrd="0" presId="urn:microsoft.com/office/officeart/2011/layout/TabList"/>
    <dgm:cxn modelId="{8B8DD4FF-2529-48DA-AB17-8959C6B7A813}" type="presParOf" srcId="{01645160-7954-4138-8E40-AE376253D44A}" destId="{14F5146B-E2C7-41AF-AA20-BAE0B94CB9F0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5A6665-B86A-4A6A-B47D-A08DE41749EE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45C7055-48EF-4628-A3E9-893626A45774}">
      <dgm:prSet phldrT="[Texto]"/>
      <dgm:spPr/>
      <dgm:t>
        <a:bodyPr/>
        <a:lstStyle/>
        <a:p>
          <a:r>
            <a:rPr lang="pt-BR" b="1" dirty="0" smtClean="0"/>
            <a:t>Gerente de Expansão (TI)</a:t>
          </a:r>
          <a:endParaRPr lang="pt-BR" dirty="0"/>
        </a:p>
      </dgm:t>
    </dgm:pt>
    <dgm:pt modelId="{E4BB3BE1-3A79-4DB1-A295-93945C7C4AB1}" type="parTrans" cxnId="{599DD82B-9110-4074-9D51-B37337BD9EBC}">
      <dgm:prSet/>
      <dgm:spPr/>
      <dgm:t>
        <a:bodyPr/>
        <a:lstStyle/>
        <a:p>
          <a:endParaRPr lang="pt-BR"/>
        </a:p>
      </dgm:t>
    </dgm:pt>
    <dgm:pt modelId="{2FFB4E47-1DA9-4848-9FDB-30D978E58224}" type="sibTrans" cxnId="{599DD82B-9110-4074-9D51-B37337BD9EBC}">
      <dgm:prSet/>
      <dgm:spPr/>
      <dgm:t>
        <a:bodyPr/>
        <a:lstStyle/>
        <a:p>
          <a:endParaRPr lang="pt-BR"/>
        </a:p>
      </dgm:t>
    </dgm:pt>
    <dgm:pt modelId="{F8515E1A-C48A-4A9E-B6B1-B98628CDE805}">
      <dgm:prSet phldrT="[Texto]"/>
      <dgm:spPr/>
      <dgm:t>
        <a:bodyPr/>
        <a:lstStyle/>
        <a:p>
          <a:r>
            <a:rPr lang="pt-BR" b="1" dirty="0" smtClean="0"/>
            <a:t>Perfil: </a:t>
          </a:r>
          <a:r>
            <a:rPr lang="pt-BR" dirty="0" smtClean="0"/>
            <a:t>de forma cruzada com engenharia, design, análise, gerenciamento de produtos, operações e marketing para projetar e executar iniciativas de crescimento embasadas em tecnologia e desenvolvimento digital.</a:t>
          </a:r>
          <a:endParaRPr lang="pt-BR" dirty="0"/>
        </a:p>
      </dgm:t>
    </dgm:pt>
    <dgm:pt modelId="{2A484636-0648-46CF-BEB9-862C785BBDC9}" type="parTrans" cxnId="{58DB0EC9-700D-4525-8405-6608476C35DF}">
      <dgm:prSet/>
      <dgm:spPr/>
      <dgm:t>
        <a:bodyPr/>
        <a:lstStyle/>
        <a:p>
          <a:endParaRPr lang="pt-BR"/>
        </a:p>
      </dgm:t>
    </dgm:pt>
    <dgm:pt modelId="{6FD141CC-1BCB-4D01-8425-62DF24838E7D}" type="sibTrans" cxnId="{58DB0EC9-700D-4525-8405-6608476C35DF}">
      <dgm:prSet/>
      <dgm:spPr/>
      <dgm:t>
        <a:bodyPr/>
        <a:lstStyle/>
        <a:p>
          <a:endParaRPr lang="pt-BR"/>
        </a:p>
      </dgm:t>
    </dgm:pt>
    <dgm:pt modelId="{63D4D21E-F15B-424A-B1E9-B19568FEC318}">
      <dgm:prSet phldrT="[Texto]"/>
      <dgm:spPr/>
      <dgm:t>
        <a:bodyPr/>
        <a:lstStyle/>
        <a:p>
          <a:r>
            <a:rPr lang="pt-BR" b="1" smtClean="0"/>
            <a:t>Perfil: </a:t>
          </a:r>
          <a:r>
            <a:rPr lang="pt-BR" smtClean="0"/>
            <a:t>profissional formado em engenharia de segurança do trabalho, capaz de assegurar o cumprimento de regulamentos, implementar e defender políticas ambientais e garantir a segurança de seus colaboradores.</a:t>
          </a:r>
          <a:endParaRPr lang="pt-BR" dirty="0"/>
        </a:p>
      </dgm:t>
    </dgm:pt>
    <dgm:pt modelId="{86B00A77-B2CA-4D8B-8308-5885AAF752B2}" type="parTrans" cxnId="{7266ED12-0D42-4460-AD73-9F0961CFB812}">
      <dgm:prSet/>
      <dgm:spPr/>
      <dgm:t>
        <a:bodyPr/>
        <a:lstStyle/>
        <a:p>
          <a:endParaRPr lang="pt-BR"/>
        </a:p>
      </dgm:t>
    </dgm:pt>
    <dgm:pt modelId="{4CEE5484-89C3-436C-AE20-0270414C21BF}" type="sibTrans" cxnId="{7266ED12-0D42-4460-AD73-9F0961CFB812}">
      <dgm:prSet/>
      <dgm:spPr/>
      <dgm:t>
        <a:bodyPr/>
        <a:lstStyle/>
        <a:p>
          <a:endParaRPr lang="pt-BR"/>
        </a:p>
      </dgm:t>
    </dgm:pt>
    <dgm:pt modelId="{0D8B3115-C7A9-4E68-8C34-4B0EB14906D5}">
      <dgm:prSet phldrT="[Texto]"/>
      <dgm:spPr/>
      <dgm:t>
        <a:bodyPr/>
        <a:lstStyle/>
        <a:p>
          <a:r>
            <a:rPr lang="pt-BR" b="1" smtClean="0"/>
            <a:t>Gerente de Segurança e Meio Ambiente</a:t>
          </a:r>
          <a:endParaRPr lang="pt-BR" dirty="0"/>
        </a:p>
      </dgm:t>
    </dgm:pt>
    <dgm:pt modelId="{E7B61DB5-9F40-495C-98D8-9D6DEE9385EC}" type="sibTrans" cxnId="{356FDE5C-69D5-44B3-905C-40EA04A70294}">
      <dgm:prSet/>
      <dgm:spPr/>
      <dgm:t>
        <a:bodyPr/>
        <a:lstStyle/>
        <a:p>
          <a:endParaRPr lang="pt-BR"/>
        </a:p>
      </dgm:t>
    </dgm:pt>
    <dgm:pt modelId="{C1FA04EA-79CA-47B7-8E97-5F643E8AE73A}" type="parTrans" cxnId="{356FDE5C-69D5-44B3-905C-40EA04A70294}">
      <dgm:prSet/>
      <dgm:spPr/>
      <dgm:t>
        <a:bodyPr/>
        <a:lstStyle/>
        <a:p>
          <a:endParaRPr lang="pt-BR"/>
        </a:p>
      </dgm:t>
    </dgm:pt>
    <dgm:pt modelId="{96342B04-1037-41CC-A9D9-3F71C6A85C1C}" type="pres">
      <dgm:prSet presAssocID="{385A6665-B86A-4A6A-B47D-A08DE41749EE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0303285A-F708-43D8-ADEF-DFD11E567DBB}" type="pres">
      <dgm:prSet presAssocID="{145C7055-48EF-4628-A3E9-893626A45774}" presName="composite" presStyleCnt="0"/>
      <dgm:spPr/>
    </dgm:pt>
    <dgm:pt modelId="{6D319D69-0398-407E-9727-A9A6FB2ED162}" type="pres">
      <dgm:prSet presAssocID="{145C7055-48EF-4628-A3E9-893626A45774}" presName="FirstChild" presStyleLbl="revTx" presStyleIdx="0" presStyleCnt="2" custScaleX="905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8777BAD-CA3B-404D-BA41-1C3237DD78F7}" type="pres">
      <dgm:prSet presAssocID="{145C7055-48EF-4628-A3E9-893626A45774}" presName="Parent" presStyleLbl="alignNode1" presStyleIdx="0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77DC926-61A2-4DC4-91DE-6BCF73E86A3D}" type="pres">
      <dgm:prSet presAssocID="{145C7055-48EF-4628-A3E9-893626A45774}" presName="Accent" presStyleLbl="parChTrans1D1" presStyleIdx="0" presStyleCnt="2"/>
      <dgm:spPr/>
    </dgm:pt>
    <dgm:pt modelId="{892549D5-8051-400B-ADC1-31994BBD4016}" type="pres">
      <dgm:prSet presAssocID="{2FFB4E47-1DA9-4848-9FDB-30D978E58224}" presName="sibTrans" presStyleCnt="0"/>
      <dgm:spPr/>
    </dgm:pt>
    <dgm:pt modelId="{6790EE7B-FF2A-4E2F-9F3B-BCBE7D52F4CB}" type="pres">
      <dgm:prSet presAssocID="{0D8B3115-C7A9-4E68-8C34-4B0EB14906D5}" presName="composite" presStyleCnt="0"/>
      <dgm:spPr/>
    </dgm:pt>
    <dgm:pt modelId="{F54594F6-0F84-46AE-9038-3AAF70A72971}" type="pres">
      <dgm:prSet presAssocID="{0D8B3115-C7A9-4E68-8C34-4B0EB14906D5}" presName="FirstChild" presStyleLbl="revTx" presStyleIdx="1" presStyleCnt="2" custScaleX="892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90932C-8C6E-44C6-87FF-6565CC367E4B}" type="pres">
      <dgm:prSet presAssocID="{0D8B3115-C7A9-4E68-8C34-4B0EB14906D5}" presName="Parent" presStyleLbl="alignNode1" presStyleIdx="1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2551966-920B-4C4B-9D6D-FF75EF9BC3B3}" type="pres">
      <dgm:prSet presAssocID="{0D8B3115-C7A9-4E68-8C34-4B0EB14906D5}" presName="Accent" presStyleLbl="parChTrans1D1" presStyleIdx="1" presStyleCnt="2"/>
      <dgm:spPr/>
    </dgm:pt>
  </dgm:ptLst>
  <dgm:cxnLst>
    <dgm:cxn modelId="{7D33B0CA-E2DB-4DDF-8634-7227B2023B1E}" type="presOf" srcId="{145C7055-48EF-4628-A3E9-893626A45774}" destId="{48777BAD-CA3B-404D-BA41-1C3237DD78F7}" srcOrd="0" destOrd="0" presId="urn:microsoft.com/office/officeart/2011/layout/TabList"/>
    <dgm:cxn modelId="{599DD82B-9110-4074-9D51-B37337BD9EBC}" srcId="{385A6665-B86A-4A6A-B47D-A08DE41749EE}" destId="{145C7055-48EF-4628-A3E9-893626A45774}" srcOrd="0" destOrd="0" parTransId="{E4BB3BE1-3A79-4DB1-A295-93945C7C4AB1}" sibTransId="{2FFB4E47-1DA9-4848-9FDB-30D978E58224}"/>
    <dgm:cxn modelId="{58DB0EC9-700D-4525-8405-6608476C35DF}" srcId="{145C7055-48EF-4628-A3E9-893626A45774}" destId="{F8515E1A-C48A-4A9E-B6B1-B98628CDE805}" srcOrd="0" destOrd="0" parTransId="{2A484636-0648-46CF-BEB9-862C785BBDC9}" sibTransId="{6FD141CC-1BCB-4D01-8425-62DF24838E7D}"/>
    <dgm:cxn modelId="{999ECBE5-FBFA-4D2D-AF28-F72274E3B807}" type="presOf" srcId="{F8515E1A-C48A-4A9E-B6B1-B98628CDE805}" destId="{6D319D69-0398-407E-9727-A9A6FB2ED162}" srcOrd="0" destOrd="0" presId="urn:microsoft.com/office/officeart/2011/layout/TabList"/>
    <dgm:cxn modelId="{B6B757DD-D9A8-4D99-8C49-01EF55288CA5}" type="presOf" srcId="{385A6665-B86A-4A6A-B47D-A08DE41749EE}" destId="{96342B04-1037-41CC-A9D9-3F71C6A85C1C}" srcOrd="0" destOrd="0" presId="urn:microsoft.com/office/officeart/2011/layout/TabList"/>
    <dgm:cxn modelId="{356FDE5C-69D5-44B3-905C-40EA04A70294}" srcId="{385A6665-B86A-4A6A-B47D-A08DE41749EE}" destId="{0D8B3115-C7A9-4E68-8C34-4B0EB14906D5}" srcOrd="1" destOrd="0" parTransId="{C1FA04EA-79CA-47B7-8E97-5F643E8AE73A}" sibTransId="{E7B61DB5-9F40-495C-98D8-9D6DEE9385EC}"/>
    <dgm:cxn modelId="{7266ED12-0D42-4460-AD73-9F0961CFB812}" srcId="{0D8B3115-C7A9-4E68-8C34-4B0EB14906D5}" destId="{63D4D21E-F15B-424A-B1E9-B19568FEC318}" srcOrd="0" destOrd="0" parTransId="{86B00A77-B2CA-4D8B-8308-5885AAF752B2}" sibTransId="{4CEE5484-89C3-436C-AE20-0270414C21BF}"/>
    <dgm:cxn modelId="{558A95A0-5DF5-491A-A22F-95617B8EC68F}" type="presOf" srcId="{0D8B3115-C7A9-4E68-8C34-4B0EB14906D5}" destId="{5190932C-8C6E-44C6-87FF-6565CC367E4B}" srcOrd="0" destOrd="0" presId="urn:microsoft.com/office/officeart/2011/layout/TabList"/>
    <dgm:cxn modelId="{67AAE7A9-42D3-4AB5-A819-CBD71D3923F6}" type="presOf" srcId="{63D4D21E-F15B-424A-B1E9-B19568FEC318}" destId="{F54594F6-0F84-46AE-9038-3AAF70A72971}" srcOrd="0" destOrd="0" presId="urn:microsoft.com/office/officeart/2011/layout/TabList"/>
    <dgm:cxn modelId="{17BF87B3-DE27-4E7E-AD48-B20859A069D3}" type="presParOf" srcId="{96342B04-1037-41CC-A9D9-3F71C6A85C1C}" destId="{0303285A-F708-43D8-ADEF-DFD11E567DBB}" srcOrd="0" destOrd="0" presId="urn:microsoft.com/office/officeart/2011/layout/TabList"/>
    <dgm:cxn modelId="{7CB98397-6B9C-49DD-8A8D-F1A1E15E1942}" type="presParOf" srcId="{0303285A-F708-43D8-ADEF-DFD11E567DBB}" destId="{6D319D69-0398-407E-9727-A9A6FB2ED162}" srcOrd="0" destOrd="0" presId="urn:microsoft.com/office/officeart/2011/layout/TabList"/>
    <dgm:cxn modelId="{C79661B8-14C6-4F9D-8E9A-71C6DED27C90}" type="presParOf" srcId="{0303285A-F708-43D8-ADEF-DFD11E567DBB}" destId="{48777BAD-CA3B-404D-BA41-1C3237DD78F7}" srcOrd="1" destOrd="0" presId="urn:microsoft.com/office/officeart/2011/layout/TabList"/>
    <dgm:cxn modelId="{520011D2-1D27-46B5-8C70-55DBE795173E}" type="presParOf" srcId="{0303285A-F708-43D8-ADEF-DFD11E567DBB}" destId="{577DC926-61A2-4DC4-91DE-6BCF73E86A3D}" srcOrd="2" destOrd="0" presId="urn:microsoft.com/office/officeart/2011/layout/TabList"/>
    <dgm:cxn modelId="{69D91E53-F4B3-4C8B-8D6C-967596CB948C}" type="presParOf" srcId="{96342B04-1037-41CC-A9D9-3F71C6A85C1C}" destId="{892549D5-8051-400B-ADC1-31994BBD4016}" srcOrd="1" destOrd="0" presId="urn:microsoft.com/office/officeart/2011/layout/TabList"/>
    <dgm:cxn modelId="{5E240912-C0D6-451D-AC66-61464B0C7473}" type="presParOf" srcId="{96342B04-1037-41CC-A9D9-3F71C6A85C1C}" destId="{6790EE7B-FF2A-4E2F-9F3B-BCBE7D52F4CB}" srcOrd="2" destOrd="0" presId="urn:microsoft.com/office/officeart/2011/layout/TabList"/>
    <dgm:cxn modelId="{4D9F06D3-0271-427A-9EE4-26CE7A76FBF9}" type="presParOf" srcId="{6790EE7B-FF2A-4E2F-9F3B-BCBE7D52F4CB}" destId="{F54594F6-0F84-46AE-9038-3AAF70A72971}" srcOrd="0" destOrd="0" presId="urn:microsoft.com/office/officeart/2011/layout/TabList"/>
    <dgm:cxn modelId="{A08BF9DD-BF93-400C-A33E-D49C9F1BEE6D}" type="presParOf" srcId="{6790EE7B-FF2A-4E2F-9F3B-BCBE7D52F4CB}" destId="{5190932C-8C6E-44C6-87FF-6565CC367E4B}" srcOrd="1" destOrd="0" presId="urn:microsoft.com/office/officeart/2011/layout/TabList"/>
    <dgm:cxn modelId="{552EAF06-D251-4FAA-84F8-4FC795D96C29}" type="presParOf" srcId="{6790EE7B-FF2A-4E2F-9F3B-BCBE7D52F4CB}" destId="{42551966-920B-4C4B-9D6D-FF75EF9BC3B3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5146B-E2C7-41AF-AA20-BAE0B94CB9F0}">
      <dsp:nvSpPr>
        <dsp:cNvPr id="0" name=""/>
        <dsp:cNvSpPr/>
      </dsp:nvSpPr>
      <dsp:spPr>
        <a:xfrm>
          <a:off x="0" y="3671234"/>
          <a:ext cx="10553700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551966-920B-4C4B-9D6D-FF75EF9BC3B3}">
      <dsp:nvSpPr>
        <dsp:cNvPr id="0" name=""/>
        <dsp:cNvSpPr/>
      </dsp:nvSpPr>
      <dsp:spPr>
        <a:xfrm>
          <a:off x="0" y="2427793"/>
          <a:ext cx="10553700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DC926-61A2-4DC4-91DE-6BCF73E86A3D}">
      <dsp:nvSpPr>
        <dsp:cNvPr id="0" name=""/>
        <dsp:cNvSpPr/>
      </dsp:nvSpPr>
      <dsp:spPr>
        <a:xfrm>
          <a:off x="0" y="1184352"/>
          <a:ext cx="10553700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19D69-0398-407E-9727-A9A6FB2ED162}">
      <dsp:nvSpPr>
        <dsp:cNvPr id="0" name=""/>
        <dsp:cNvSpPr/>
      </dsp:nvSpPr>
      <dsp:spPr>
        <a:xfrm>
          <a:off x="3114690" y="123"/>
          <a:ext cx="7068281" cy="1184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47625" rIns="47625" bIns="47625" numCol="1" spcCol="1270" anchor="b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b="1" kern="1200" dirty="0" smtClean="0"/>
            <a:t>Perfil: </a:t>
          </a:r>
          <a:r>
            <a:rPr lang="pt-BR" sz="2500" kern="1200" dirty="0" smtClean="0"/>
            <a:t>formação em economia, engenharia ou administração.</a:t>
          </a:r>
          <a:endParaRPr lang="pt-BR" sz="2500" kern="1200" dirty="0"/>
        </a:p>
      </dsp:txBody>
      <dsp:txXfrm>
        <a:off x="3114690" y="123"/>
        <a:ext cx="7068281" cy="1184229"/>
      </dsp:txXfrm>
    </dsp:sp>
    <dsp:sp modelId="{48777BAD-CA3B-404D-BA41-1C3237DD78F7}">
      <dsp:nvSpPr>
        <dsp:cNvPr id="0" name=""/>
        <dsp:cNvSpPr/>
      </dsp:nvSpPr>
      <dsp:spPr>
        <a:xfrm>
          <a:off x="0" y="123"/>
          <a:ext cx="2743962" cy="118422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Analista de investimentos</a:t>
          </a:r>
          <a:endParaRPr lang="pt-BR" sz="2600" kern="1200" dirty="0"/>
        </a:p>
      </dsp:txBody>
      <dsp:txXfrm>
        <a:off x="57820" y="57943"/>
        <a:ext cx="2628322" cy="1126409"/>
      </dsp:txXfrm>
    </dsp:sp>
    <dsp:sp modelId="{F54594F6-0F84-46AE-9038-3AAF70A72971}">
      <dsp:nvSpPr>
        <dsp:cNvPr id="0" name=""/>
        <dsp:cNvSpPr/>
      </dsp:nvSpPr>
      <dsp:spPr>
        <a:xfrm>
          <a:off x="3162290" y="1243564"/>
          <a:ext cx="6973080" cy="1184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47625" rIns="47625" bIns="47625" numCol="1" spcCol="1270" anchor="b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b="1" kern="1200" dirty="0" smtClean="0"/>
            <a:t>Perfil: </a:t>
          </a:r>
          <a:r>
            <a:rPr lang="pt-BR" sz="2500" kern="1200" dirty="0" smtClean="0"/>
            <a:t>formações em diferentes áreas, com destaque para administração, economia ou engenharia. </a:t>
          </a:r>
          <a:endParaRPr lang="pt-BR" sz="2500" kern="1200" dirty="0"/>
        </a:p>
      </dsp:txBody>
      <dsp:txXfrm>
        <a:off x="3162290" y="1243564"/>
        <a:ext cx="6973080" cy="1184229"/>
      </dsp:txXfrm>
    </dsp:sp>
    <dsp:sp modelId="{5190932C-8C6E-44C6-87FF-6565CC367E4B}">
      <dsp:nvSpPr>
        <dsp:cNvPr id="0" name=""/>
        <dsp:cNvSpPr/>
      </dsp:nvSpPr>
      <dsp:spPr>
        <a:xfrm>
          <a:off x="0" y="1243564"/>
          <a:ext cx="2743962" cy="118422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CFO (diretor financeiro)</a:t>
          </a:r>
          <a:endParaRPr lang="pt-BR" sz="2600" kern="1200" dirty="0"/>
        </a:p>
      </dsp:txBody>
      <dsp:txXfrm>
        <a:off x="57820" y="1301384"/>
        <a:ext cx="2628322" cy="1126409"/>
      </dsp:txXfrm>
    </dsp:sp>
    <dsp:sp modelId="{0917F53F-309B-4D86-B5B9-1C4351DD5581}">
      <dsp:nvSpPr>
        <dsp:cNvPr id="0" name=""/>
        <dsp:cNvSpPr/>
      </dsp:nvSpPr>
      <dsp:spPr>
        <a:xfrm>
          <a:off x="3143234" y="2487005"/>
          <a:ext cx="6839690" cy="1184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47625" rIns="47625" bIns="47625" numCol="1" spcCol="1270" anchor="b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b="1" kern="1200" dirty="0" smtClean="0"/>
            <a:t>Perfil:</a:t>
          </a:r>
          <a:r>
            <a:rPr lang="pt-BR" sz="2500" kern="1200" dirty="0" smtClean="0"/>
            <a:t> combinação com qualificações estatísticas, matemáticas ou afins com curiosidade para fazer descobertas em big data.</a:t>
          </a:r>
          <a:endParaRPr lang="pt-BR" sz="2500" kern="1200" dirty="0"/>
        </a:p>
      </dsp:txBody>
      <dsp:txXfrm>
        <a:off x="3143234" y="2487005"/>
        <a:ext cx="6839690" cy="1184229"/>
      </dsp:txXfrm>
    </dsp:sp>
    <dsp:sp modelId="{D27EA44C-ECAC-4612-AF16-61EF07AC8365}">
      <dsp:nvSpPr>
        <dsp:cNvPr id="0" name=""/>
        <dsp:cNvSpPr/>
      </dsp:nvSpPr>
      <dsp:spPr>
        <a:xfrm>
          <a:off x="0" y="2487005"/>
          <a:ext cx="2743962" cy="118422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b="1" kern="1200" dirty="0" smtClean="0"/>
            <a:t>Engenheiro ou cientista de dados</a:t>
          </a:r>
          <a:endParaRPr lang="pt-BR" sz="2600" kern="1200" dirty="0"/>
        </a:p>
      </dsp:txBody>
      <dsp:txXfrm>
        <a:off x="57820" y="2544825"/>
        <a:ext cx="2628322" cy="11264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551966-920B-4C4B-9D6D-FF75EF9BC3B3}">
      <dsp:nvSpPr>
        <dsp:cNvPr id="0" name=""/>
        <dsp:cNvSpPr/>
      </dsp:nvSpPr>
      <dsp:spPr>
        <a:xfrm>
          <a:off x="0" y="3089934"/>
          <a:ext cx="10553700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DC926-61A2-4DC4-91DE-6BCF73E86A3D}">
      <dsp:nvSpPr>
        <dsp:cNvPr id="0" name=""/>
        <dsp:cNvSpPr/>
      </dsp:nvSpPr>
      <dsp:spPr>
        <a:xfrm>
          <a:off x="0" y="1805087"/>
          <a:ext cx="10553700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19D69-0398-407E-9727-A9A6FB2ED162}">
      <dsp:nvSpPr>
        <dsp:cNvPr id="0" name=""/>
        <dsp:cNvSpPr/>
      </dsp:nvSpPr>
      <dsp:spPr>
        <a:xfrm>
          <a:off x="3114690" y="581423"/>
          <a:ext cx="7068281" cy="1223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Perfil: </a:t>
          </a:r>
          <a:r>
            <a:rPr lang="pt-BR" sz="2000" kern="1200" dirty="0" smtClean="0"/>
            <a:t>de forma cruzada com engenharia, design, análise, gerenciamento de produtos, operações e marketing para projetar e executar iniciativas de crescimento embasadas em tecnologia e desenvolvimento digital.</a:t>
          </a:r>
          <a:endParaRPr lang="pt-BR" sz="2000" kern="1200" dirty="0"/>
        </a:p>
      </dsp:txBody>
      <dsp:txXfrm>
        <a:off x="3114690" y="581423"/>
        <a:ext cx="7068281" cy="1223663"/>
      </dsp:txXfrm>
    </dsp:sp>
    <dsp:sp modelId="{48777BAD-CA3B-404D-BA41-1C3237DD78F7}">
      <dsp:nvSpPr>
        <dsp:cNvPr id="0" name=""/>
        <dsp:cNvSpPr/>
      </dsp:nvSpPr>
      <dsp:spPr>
        <a:xfrm>
          <a:off x="0" y="581423"/>
          <a:ext cx="2743962" cy="122366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b="1" kern="1200" dirty="0" smtClean="0"/>
            <a:t>Gerente de Expansão (TI)</a:t>
          </a:r>
          <a:endParaRPr lang="pt-BR" sz="2500" kern="1200" dirty="0"/>
        </a:p>
      </dsp:txBody>
      <dsp:txXfrm>
        <a:off x="59745" y="641168"/>
        <a:ext cx="2624472" cy="1163918"/>
      </dsp:txXfrm>
    </dsp:sp>
    <dsp:sp modelId="{F54594F6-0F84-46AE-9038-3AAF70A72971}">
      <dsp:nvSpPr>
        <dsp:cNvPr id="0" name=""/>
        <dsp:cNvSpPr/>
      </dsp:nvSpPr>
      <dsp:spPr>
        <a:xfrm>
          <a:off x="3162290" y="1866270"/>
          <a:ext cx="6973080" cy="1223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smtClean="0"/>
            <a:t>Perfil: </a:t>
          </a:r>
          <a:r>
            <a:rPr lang="pt-BR" sz="2000" kern="1200" smtClean="0"/>
            <a:t>profissional formado em engenharia de segurança do trabalho, capaz de assegurar o cumprimento de regulamentos, implementar e defender políticas ambientais e garantir a segurança de seus colaboradores.</a:t>
          </a:r>
          <a:endParaRPr lang="pt-BR" sz="2000" kern="1200" dirty="0"/>
        </a:p>
      </dsp:txBody>
      <dsp:txXfrm>
        <a:off x="3162290" y="1866270"/>
        <a:ext cx="6973080" cy="1223663"/>
      </dsp:txXfrm>
    </dsp:sp>
    <dsp:sp modelId="{5190932C-8C6E-44C6-87FF-6565CC367E4B}">
      <dsp:nvSpPr>
        <dsp:cNvPr id="0" name=""/>
        <dsp:cNvSpPr/>
      </dsp:nvSpPr>
      <dsp:spPr>
        <a:xfrm>
          <a:off x="0" y="1866270"/>
          <a:ext cx="2743962" cy="122366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b="1" kern="1200" smtClean="0"/>
            <a:t>Gerente de Segurança e Meio Ambiente</a:t>
          </a:r>
          <a:endParaRPr lang="pt-BR" sz="2500" kern="1200" dirty="0"/>
        </a:p>
      </dsp:txBody>
      <dsp:txXfrm>
        <a:off x="59745" y="1926015"/>
        <a:ext cx="2624472" cy="11639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Lista de Guias"/>
  <dgm:desc val="Use para mostrar blocos de informações não sequenciais ou agrupados. Funciona melhor para listas com uma pequena quantidade de texto de Nível 1. O primeiro Nível 2 é exibido ao lado do texto de Nível 1, e o texto de Nível 2 restante aparece sob o texto de Nível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Lista de Guias"/>
  <dgm:desc val="Use para mostrar blocos de informações não sequenciais ou agrupados. Funciona melhor para listas com uma pequena quantidade de texto de Nível 1. O primeiro Nível 2 é exibido ao lado do texto de Nível 1, e o texto de Nível 2 restante aparece sob o texto de Nível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1851" cy="496095"/>
          </a:xfrm>
          <a:prstGeom prst="rect">
            <a:avLst/>
          </a:prstGeom>
        </p:spPr>
        <p:txBody>
          <a:bodyPr vert="horz" lIns="91933" tIns="45967" rIns="91933" bIns="45967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4702" y="0"/>
            <a:ext cx="2941851" cy="496095"/>
          </a:xfrm>
          <a:prstGeom prst="rect">
            <a:avLst/>
          </a:prstGeom>
        </p:spPr>
        <p:txBody>
          <a:bodyPr vert="horz" lIns="91933" tIns="45967" rIns="91933" bIns="45967" rtlCol="0"/>
          <a:lstStyle>
            <a:lvl1pPr algn="r">
              <a:defRPr sz="1200"/>
            </a:lvl1pPr>
          </a:lstStyle>
          <a:p>
            <a:fld id="{543720BD-AA33-48F0-814B-454F9A44DF80}" type="datetimeFigureOut">
              <a:rPr lang="pt-BR" smtClean="0"/>
              <a:t>14/05/2018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1" y="9425774"/>
            <a:ext cx="2941851" cy="496093"/>
          </a:xfrm>
          <a:prstGeom prst="rect">
            <a:avLst/>
          </a:prstGeom>
        </p:spPr>
        <p:txBody>
          <a:bodyPr vert="horz" lIns="91933" tIns="45967" rIns="91933" bIns="45967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4702" y="9425774"/>
            <a:ext cx="2941851" cy="496093"/>
          </a:xfrm>
          <a:prstGeom prst="rect">
            <a:avLst/>
          </a:prstGeom>
        </p:spPr>
        <p:txBody>
          <a:bodyPr vert="horz" lIns="91933" tIns="45967" rIns="91933" bIns="45967" rtlCol="0" anchor="b"/>
          <a:lstStyle>
            <a:lvl1pPr algn="r">
              <a:defRPr sz="1200"/>
            </a:lvl1pPr>
          </a:lstStyle>
          <a:p>
            <a:fld id="{6EB3C5A5-441A-4A56-9E12-CADD50B98C9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08111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1851" cy="496095"/>
          </a:xfrm>
          <a:prstGeom prst="rect">
            <a:avLst/>
          </a:prstGeom>
        </p:spPr>
        <p:txBody>
          <a:bodyPr vert="horz" lIns="91933" tIns="45967" rIns="91933" bIns="45967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4702" y="0"/>
            <a:ext cx="2941851" cy="496095"/>
          </a:xfrm>
          <a:prstGeom prst="rect">
            <a:avLst/>
          </a:prstGeom>
        </p:spPr>
        <p:txBody>
          <a:bodyPr vert="horz" lIns="91933" tIns="45967" rIns="91933" bIns="45967" rtlCol="0"/>
          <a:lstStyle>
            <a:lvl1pPr algn="r">
              <a:defRPr sz="1200"/>
            </a:lvl1pPr>
          </a:lstStyle>
          <a:p>
            <a:fld id="{B88DFA65-54C5-4272-976B-FA9D07A4EB4F}" type="datetimeFigureOut">
              <a:rPr lang="pt-BR" smtClean="0"/>
              <a:t>14/05/2018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07175" cy="3717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33" tIns="45967" rIns="91933" bIns="45967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136" y="4713687"/>
            <a:ext cx="5429880" cy="4464840"/>
          </a:xfrm>
          <a:prstGeom prst="rect">
            <a:avLst/>
          </a:prstGeom>
        </p:spPr>
        <p:txBody>
          <a:bodyPr vert="horz" lIns="91933" tIns="45967" rIns="91933" bIns="45967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1" y="9425774"/>
            <a:ext cx="2941851" cy="496093"/>
          </a:xfrm>
          <a:prstGeom prst="rect">
            <a:avLst/>
          </a:prstGeom>
        </p:spPr>
        <p:txBody>
          <a:bodyPr vert="horz" lIns="91933" tIns="45967" rIns="91933" bIns="45967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4702" y="9425774"/>
            <a:ext cx="2941851" cy="496093"/>
          </a:xfrm>
          <a:prstGeom prst="rect">
            <a:avLst/>
          </a:prstGeom>
        </p:spPr>
        <p:txBody>
          <a:bodyPr vert="horz" lIns="91933" tIns="45967" rIns="91933" bIns="45967" rtlCol="0" anchor="b"/>
          <a:lstStyle>
            <a:lvl1pPr algn="r">
              <a:defRPr sz="1200"/>
            </a:lvl1pPr>
          </a:lstStyle>
          <a:p>
            <a:fld id="{B4F6EFD4-D4FD-4C98-A80B-6DA784935EB2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9472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ABCFB74-EBD3-4E61-9BAA-2F35FFAD3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8958406-F267-4497-8670-CB6CC51FF0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21BDA89-9476-4F39-8382-E37141CD6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E727A-B3A0-4A7C-B965-CF49BE8A3621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C020BC8E-D47E-486E-96E5-A4D18D3FD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D3B266BE-78B9-4FC8-AF0A-B39134438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9297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40B8B1-6024-460F-83F3-1D34B886F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B91A044C-4C97-4AB5-A5C1-82E160974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4F84B3C-BEA4-4C08-B32D-9A49E4A58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23F8E-0EDA-4B72-8BDF-AEBB604AFEDA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CEBF482E-5E5D-4CA4-A8B7-5CF15F298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83B94B28-0E21-4D9C-B9DA-C9B791669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32467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639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142350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8902089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11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580127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8543550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12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1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795462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3159916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411053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262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26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3634826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81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55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1497317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16666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630A80D3-6344-4922-AF13-D8876AAA3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CD383584-85DF-48A0-9502-034114934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D3A8F237-838C-4734-AAB7-20406C5AA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F846F-8865-4924-8E41-EE319388EADF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0F905B0A-99A2-4FBB-A2E4-305DE2BE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77C8DDBE-C2EF-43E9-8ACC-3A058BC9F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9389403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852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852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491383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61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38702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572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7828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54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80626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761357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2324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751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29675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751489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22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4663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80889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86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8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89048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8593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06604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74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7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9466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F0E747-BD2C-4169-BE82-DEEFDFD76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8DCF9C43-755C-4801-831D-34DD70DCE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10E55BAC-D7CD-4A59-8107-158D9853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DA5D9-580F-465F-80AF-0EA5650F3AF5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8E86A6E3-B4F8-4015-B2E8-3DB1D5FA7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E13EDC8A-5E7E-46BB-9EDB-70056CB11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6005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92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66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45283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89056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64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64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22935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747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532887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260975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22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002670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76657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8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8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92430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508385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968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C6F591-B0B9-4252-9976-2CC2C2E4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1006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854809FA-099B-4467-97FC-AF1F42696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78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9A67E92-7B16-42C9-B006-EE8879EFC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C98C-0E44-4D68-9BBA-D1EED3833BC1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CF67F48B-0719-4BCE-B437-602D626C6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79C63F2B-D302-4B9C-AF71-4840FC5EA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6571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7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7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745577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92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65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658092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3738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60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60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07315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741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061590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618209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21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570376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292196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80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555196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64360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AE22652-FFA3-4645-841A-12E71247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D88130EB-416F-4BE5-A3E4-76666893E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FD3668FE-05BD-4DEB-9928-FF33573DD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59D3EB92-E61C-4B94-801C-B0752CBB2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E8C92-AA33-461A-9225-0DF3E8E66524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52D457F6-EBE4-4D55-ABCE-C6D1D85C6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0AB926F7-3496-41D1-A6BD-BB0703EAE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77026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506712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64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969897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91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65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254064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966187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54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54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998653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733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989389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1545051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20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146564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058532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7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1916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B2B4A5E-2DEC-4FB3-8787-DC607CACB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C02ED36B-AEC9-4E04-819B-DE72CF016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6E2AF496-4488-440E-81CE-0E5867660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CADA74A0-F4EC-4EB1-9FA3-C6BB022F6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C287D200-B5FC-450F-A1B1-2E766EEFA3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BB62D140-E628-4A09-BAED-CBC7ACA66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B53DD-FFB3-453E-8DE6-E6D4CB8FBF2A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30170F5A-A34F-41AD-A519-ACFB11E6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B690A137-85B3-431E-8B07-C0510B91F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628118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259694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859057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56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093488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907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645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117971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756775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46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46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7793408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723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997888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091990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19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91778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61453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E3B05DF-B241-4895-AE79-CEC1B43DE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3E2BA6B4-9EE1-4B93-8388-BEB3D405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30040-10BC-460F-B77D-6F221BDC8668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64F535C2-D5F3-42EA-8AD5-C27C2D683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0F3FC405-8BE7-416F-B028-55BBF053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32713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68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698570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586250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656833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46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4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02764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897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635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513358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018674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36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36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008692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687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581882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667941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16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74350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5492ECE2-2A23-4DE7-A5D4-28DC9A21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296C0-C12C-412D-B009-E4CBC4A4C47F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195479D4-9CAD-4EA6-A5BC-41D7D2D42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EC57DD93-D1BE-42CC-A9F2-5CDB98F83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625996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656919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4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4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429785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572757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5904361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31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31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1383388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86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59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115560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88774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900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900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93213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673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729984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0194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F8BD38E-0EEC-4DA0-B0B9-474D776BE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625AD9A6-9D5C-42FC-891F-EE1064E07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75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63DD0DDF-1F8C-4A4F-8519-C92B9BF83B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256C07C5-D6E1-44D7-8155-596402CFE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63831-63D8-4D7A-9C37-48CA7136085D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95662742-A8A2-45D9-BAE0-E4867D86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5173A7E2-60F1-4271-B783-8FB339CE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714335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14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712409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404279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3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3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930148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5232129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716009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296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29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59309169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847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585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930472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1242892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886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886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4630909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657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2B98-7943-4406-BB7E-429E983B270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23451-C4CA-4127-9B82-544C65B0F25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21620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4AF32E-0482-4C05-B42A-7E7C669FC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4618ED9B-8580-448F-B93F-7D185AA0D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75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83FD7312-3F53-4D13-BCFE-196CBCC899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6EBF3BB5-F6AF-468F-A6E6-7AAE7134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A772-0D9B-4A1B-B855-0C07261E68BF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BC9E01E1-6109-4388-A980-C6C3F84DE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B6963A3D-ED57-44B3-9877-C45A2939E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178075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E1576-67A9-4F6E-AE79-E46A84D39C7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C19E-EE9B-4A84-894A-BC24E753DB0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323938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713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F00C-A279-4268-830C-7D8D7D8FA65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36223-D969-4020-A702-06B9C8B3C66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626090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9A0-34DF-4368-A9BE-E210569DAAD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F38A-8ACB-42E9-9AF9-CD099DFF960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5502396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52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5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0A1-94C3-4550-9422-0D242B2C0E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CB806-DEE1-41C6-B35C-8C4C9844B95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81419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89A-B017-48B8-9638-6A926ADC1BFA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5D75-CECC-4646-B039-101AFD93A31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096393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1AB8-8F0C-46C9-ABE9-F4E71875B502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E9A4-8C3D-4437-8E92-2E06BE5206E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5906926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3" y="27328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28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4DE2-F0E6-4E23-87A4-492886D921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88AB-2F7E-4A54-95DC-9DE8550A9E0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659643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83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56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A84-4240-4A78-910B-A2B285FFDA1D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E179C-94B8-418A-B6D4-641F5819D55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401827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3EFB-70FD-4DC0-9A25-9DC4C3FD4CC1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D3D7-A19F-43E5-8B09-2C14F8D2FA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870387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870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870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F275-70EE-44A3-B0C3-BF825189A8B9}" type="datetimeFigureOut">
              <a:rPr lang="pt-BR" altLang="pt-BR"/>
              <a:pPr>
                <a:defRPr/>
              </a:pPr>
              <a:t>14/05/2018</a:t>
            </a:fld>
            <a:endParaRPr lang="pt-BR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37BA9-05C3-4FF3-87B0-480467268CA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3789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CBE4667D-5968-4266-9706-CF55A362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26B35CE8-80A7-4894-9B4B-D4331FF6E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CEC232AA-E93F-40C1-A21C-BCC407A4EA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DDA8C-6058-4275-8A07-ABFC1D6D802A}" type="datetime1">
              <a:rPr lang="pt-BR" smtClean="0"/>
              <a:t>14/05/2018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5B9B2B2E-AD68-4C40-9E4C-333129EBA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6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962A1654-D77D-4C69-BE1C-3BCB2D6E15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6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2FCA0-7B91-40D6-8316-4775D2B829B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2012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56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563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56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494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0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33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17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4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7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75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7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32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7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7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7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09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6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65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6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07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5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57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5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82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4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47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4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60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61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61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61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8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59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597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597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1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58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BBB22-9913-42A2-AA9E-034DCAB8C7D1}" type="datetimeFigureOut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14/05/2018</a:t>
            </a:fld>
            <a:endParaRPr lang="pt-BR" altLang="pt-BR"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58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 altLang="pt-BR"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58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9189-DFFE-4EF9-9858-CDB71F4545EF}" type="slidenum">
              <a:rPr lang="pt-BR" altLang="pt-B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 altLang="pt-B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12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3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5.pn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13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pto.gov/web/offices/ac/ido/oeip/taf/cst_all.htm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slideLayout" Target="../slideLayouts/slideLayout11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5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5.pn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5.png"/><Relationship Id="rId4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3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2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5.png"/><Relationship Id="rId4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15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896" y="1209"/>
            <a:ext cx="9160031" cy="515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70" y="1299593"/>
            <a:ext cx="10076033" cy="566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Espaço Reservado para Texto 11"/>
          <p:cNvSpPr txBox="1">
            <a:spLocks/>
          </p:cNvSpPr>
          <p:nvPr/>
        </p:nvSpPr>
        <p:spPr>
          <a:xfrm>
            <a:off x="2255576" y="2250741"/>
            <a:ext cx="7680853" cy="1754326"/>
          </a:xfrm>
          <a:prstGeom prst="rect">
            <a:avLst/>
          </a:prstGeom>
          <a:solidFill>
            <a:schemeClr val="bg1"/>
          </a:solidFill>
        </p:spPr>
        <p:txBody>
          <a:bodyPr anchor="b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prstClr val="black"/>
                </a:solidFill>
              </a:rPr>
              <a:t>PROGRAMA DE VALORIZAÇÃO DOS PROFISSIONAIS DE ENGENHARIA 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3" name="Espaço Reservado para Texto 2"/>
          <p:cNvSpPr txBox="1">
            <a:spLocks/>
          </p:cNvSpPr>
          <p:nvPr/>
        </p:nvSpPr>
        <p:spPr>
          <a:xfrm>
            <a:off x="2255579" y="4133850"/>
            <a:ext cx="7680852" cy="591294"/>
          </a:xfrm>
          <a:prstGeom prst="rect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prstClr val="black"/>
                </a:solidFill>
              </a:rPr>
              <a:t>INOVAÇÃO E GLOBALIZAÇÃO DAS  ENGENHARIAS</a:t>
            </a:r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8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085" y="868431"/>
            <a:ext cx="3534585" cy="79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65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rgbClr val="BC0000"/>
          </a:fgClr>
          <a:bgClr>
            <a:srgbClr val="6000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24"/>
          <p:cNvSpPr/>
          <p:nvPr/>
        </p:nvSpPr>
        <p:spPr>
          <a:xfrm>
            <a:off x="-1" y="3343275"/>
            <a:ext cx="12192002" cy="3514725"/>
          </a:xfrm>
          <a:prstGeom prst="rect">
            <a:avLst/>
          </a:prstGeom>
          <a:pattFill prst="wdDnDiag">
            <a:fgClr>
              <a:schemeClr val="tx2">
                <a:lumMod val="75000"/>
              </a:schemeClr>
            </a:fgClr>
            <a:bgClr>
              <a:schemeClr val="accent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-276226" y="4933950"/>
            <a:ext cx="12706349" cy="1381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342899" y="1172464"/>
            <a:ext cx="11496675" cy="6192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>
                <a:solidFill>
                  <a:schemeClr val="bg1"/>
                </a:solidFill>
              </a:rPr>
              <a:t>AS TRADICIONAIS  CORPORAÇÕES...</a:t>
            </a:r>
            <a:endParaRPr lang="pt-BR" sz="3200" b="1" spc="300" dirty="0">
              <a:solidFill>
                <a:schemeClr val="bg1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-4765" y="4248521"/>
            <a:ext cx="12192001" cy="5533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800" b="1" spc="300" dirty="0" smtClean="0">
                <a:solidFill>
                  <a:schemeClr val="bg1"/>
                </a:solidFill>
              </a:rPr>
              <a:t>...E  MESMO AS GRANDES EMPRESAS ORIGINADAS DE </a:t>
            </a:r>
            <a:r>
              <a:rPr lang="pt-BR" sz="2800" b="1" spc="300" dirty="0" err="1" smtClean="0">
                <a:solidFill>
                  <a:schemeClr val="bg1"/>
                </a:solidFill>
              </a:rPr>
              <a:t>STARTUPs</a:t>
            </a:r>
            <a:r>
              <a:rPr lang="pt-BR" sz="2800" b="1" spc="300" dirty="0" smtClean="0">
                <a:solidFill>
                  <a:schemeClr val="bg1"/>
                </a:solidFill>
              </a:rPr>
              <a:t>...</a:t>
            </a:r>
            <a:endParaRPr lang="pt-BR" sz="2800" b="1" spc="300" dirty="0">
              <a:solidFill>
                <a:schemeClr val="bg1"/>
              </a:solidFill>
            </a:endParaRPr>
          </a:p>
        </p:txBody>
      </p:sp>
      <p:grpSp>
        <p:nvGrpSpPr>
          <p:cNvPr id="27" name="Grupo 26"/>
          <p:cNvGrpSpPr/>
          <p:nvPr/>
        </p:nvGrpSpPr>
        <p:grpSpPr>
          <a:xfrm>
            <a:off x="581025" y="5233430"/>
            <a:ext cx="11028507" cy="696441"/>
            <a:chOff x="581025" y="5233430"/>
            <a:chExt cx="11028507" cy="696441"/>
          </a:xfrm>
        </p:grpSpPr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25" y="5233430"/>
              <a:ext cx="2227896" cy="696441"/>
            </a:xfrm>
            <a:prstGeom prst="rect">
              <a:avLst/>
            </a:prstGeom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4235" y="5390145"/>
              <a:ext cx="1270647" cy="383010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7791" y="5379114"/>
              <a:ext cx="1451509" cy="405072"/>
            </a:xfrm>
            <a:prstGeom prst="rect">
              <a:avLst/>
            </a:prstGeom>
          </p:spPr>
        </p:pic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1283" y="5278099"/>
              <a:ext cx="2227896" cy="607102"/>
            </a:xfrm>
            <a:prstGeom prst="rect">
              <a:avLst/>
            </a:prstGeom>
          </p:spPr>
        </p:pic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1194" y="5379114"/>
              <a:ext cx="1198338" cy="405072"/>
            </a:xfrm>
            <a:prstGeom prst="rect">
              <a:avLst/>
            </a:prstGeom>
          </p:spPr>
        </p:pic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7671" y="5249365"/>
              <a:ext cx="1519020" cy="664570"/>
            </a:xfrm>
            <a:prstGeom prst="rect">
              <a:avLst/>
            </a:prstGeom>
          </p:spPr>
        </p:pic>
      </p:grpSp>
      <p:sp>
        <p:nvSpPr>
          <p:cNvPr id="19" name="Retângulo 18"/>
          <p:cNvSpPr/>
          <p:nvPr/>
        </p:nvSpPr>
        <p:spPr>
          <a:xfrm>
            <a:off x="-276225" y="1962150"/>
            <a:ext cx="12706349" cy="1381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6" name="Grupo 25"/>
          <p:cNvGrpSpPr/>
          <p:nvPr/>
        </p:nvGrpSpPr>
        <p:grpSpPr>
          <a:xfrm>
            <a:off x="621678" y="2088982"/>
            <a:ext cx="10948644" cy="1070803"/>
            <a:chOff x="621678" y="2088982"/>
            <a:chExt cx="10948644" cy="1070803"/>
          </a:xfrm>
        </p:grpSpPr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678" y="2311128"/>
              <a:ext cx="1566278" cy="626511"/>
            </a:xfrm>
            <a:prstGeom prst="rect">
              <a:avLst/>
            </a:prstGeom>
          </p:spPr>
        </p:pic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9095" y="2167582"/>
              <a:ext cx="2097900" cy="913601"/>
            </a:xfrm>
            <a:prstGeom prst="rect">
              <a:avLst/>
            </a:prstGeom>
          </p:spPr>
        </p:pic>
        <p:pic>
          <p:nvPicPr>
            <p:cNvPr id="22" name="Imagem 2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8673" y="2088982"/>
              <a:ext cx="1589318" cy="1070803"/>
            </a:xfrm>
            <a:prstGeom prst="rect">
              <a:avLst/>
            </a:prstGeom>
          </p:spPr>
        </p:pic>
        <p:pic>
          <p:nvPicPr>
            <p:cNvPr id="23" name="Imagem 2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9669" y="2384993"/>
              <a:ext cx="1390653" cy="478782"/>
            </a:xfrm>
            <a:prstGeom prst="rect">
              <a:avLst/>
            </a:prstGeom>
          </p:spPr>
        </p:pic>
        <p:pic>
          <p:nvPicPr>
            <p:cNvPr id="24" name="Imagem 2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9634" y="2384993"/>
              <a:ext cx="1817783" cy="5962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6942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8" grpId="0" animBg="1"/>
      <p:bldP spid="4" grpId="0"/>
      <p:bldP spid="13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357437" y="228971"/>
            <a:ext cx="7477126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pt-BR" sz="2800" b="1" spc="300" dirty="0" smtClean="0"/>
              <a:t>...CRIAM SUAS </a:t>
            </a:r>
            <a:r>
              <a:rPr lang="pt-BR" sz="2800" b="1" spc="300" dirty="0" err="1" smtClean="0"/>
              <a:t>STARTUPs</a:t>
            </a:r>
            <a:r>
              <a:rPr lang="pt-BR" sz="2800" b="1" spc="300" dirty="0" smtClean="0"/>
              <a:t> POR MEDO DO </a:t>
            </a:r>
            <a:br>
              <a:rPr lang="pt-BR" sz="2800" b="1" spc="300" dirty="0" smtClean="0"/>
            </a:br>
            <a:r>
              <a:rPr lang="pt-BR" sz="6000" b="1" spc="300" dirty="0" smtClean="0"/>
              <a:t>EFEITO KODAK:</a:t>
            </a:r>
            <a:endParaRPr lang="pt-BR" sz="6000" b="1" spc="300" dirty="0"/>
          </a:p>
        </p:txBody>
      </p:sp>
      <p:sp>
        <p:nvSpPr>
          <p:cNvPr id="13" name="Retângulo 12"/>
          <p:cNvSpPr/>
          <p:nvPr/>
        </p:nvSpPr>
        <p:spPr>
          <a:xfrm>
            <a:off x="1485900" y="5572496"/>
            <a:ext cx="9220200" cy="61927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Uma tecnologia </a:t>
            </a:r>
            <a:r>
              <a:rPr lang="pt-BR" sz="3200" b="1" spc="300" dirty="0" err="1" smtClean="0"/>
              <a:t>disruptiva</a:t>
            </a:r>
            <a:r>
              <a:rPr lang="pt-BR" sz="3200" b="1" spc="300" dirty="0" smtClean="0"/>
              <a:t>... e falimentar!</a:t>
            </a:r>
            <a:endParaRPr lang="pt-BR" sz="3200" b="1" spc="300" dirty="0"/>
          </a:p>
        </p:txBody>
      </p:sp>
    </p:spTree>
    <p:extLst>
      <p:ext uri="{BB962C8B-B14F-4D97-AF65-F5344CB8AC3E}">
        <p14:creationId xmlns:p14="http://schemas.microsoft.com/office/powerpoint/2010/main" val="3880619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12859" r="7205" b="147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tângulo 24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" name="Grupo 3"/>
          <p:cNvGrpSpPr/>
          <p:nvPr/>
        </p:nvGrpSpPr>
        <p:grpSpPr>
          <a:xfrm>
            <a:off x="1039793" y="821243"/>
            <a:ext cx="4639499" cy="5322260"/>
            <a:chOff x="1039794" y="821243"/>
            <a:chExt cx="4639498" cy="5322260"/>
          </a:xfrm>
        </p:grpSpPr>
        <p:grpSp>
          <p:nvGrpSpPr>
            <p:cNvPr id="22" name="Grupo 21"/>
            <p:cNvGrpSpPr/>
            <p:nvPr/>
          </p:nvGrpSpPr>
          <p:grpSpPr>
            <a:xfrm>
              <a:off x="1039794" y="821243"/>
              <a:ext cx="4639498" cy="5322260"/>
              <a:chOff x="4656762" y="1931839"/>
              <a:chExt cx="3753148" cy="4305473"/>
            </a:xfrm>
          </p:grpSpPr>
          <p:sp>
            <p:nvSpPr>
              <p:cNvPr id="23" name="Retângulo 10"/>
              <p:cNvSpPr/>
              <p:nvPr/>
            </p:nvSpPr>
            <p:spPr bwMode="auto">
              <a:xfrm>
                <a:off x="4656762" y="1931839"/>
                <a:ext cx="3753148" cy="4305473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 dirty="0"/>
              </a:p>
            </p:txBody>
          </p:sp>
          <p:sp>
            <p:nvSpPr>
              <p:cNvPr id="24" name="Retângulo 10"/>
              <p:cNvSpPr/>
              <p:nvPr/>
            </p:nvSpPr>
            <p:spPr bwMode="auto">
              <a:xfrm>
                <a:off x="4896879" y="2222419"/>
                <a:ext cx="3247404" cy="3724312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 dirty="0"/>
              </a:p>
            </p:txBody>
          </p:sp>
        </p:grpSp>
        <p:sp>
          <p:nvSpPr>
            <p:cNvPr id="17" name="Retângulo 21"/>
            <p:cNvSpPr>
              <a:spLocks noChangeArrowheads="1"/>
            </p:cNvSpPr>
            <p:nvPr/>
          </p:nvSpPr>
          <p:spPr bwMode="auto">
            <a:xfrm>
              <a:off x="1270726" y="2135342"/>
              <a:ext cx="370087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pt-BR" altLang="pt-BR" sz="2800">
                <a:solidFill>
                  <a:schemeClr val="bg1"/>
                </a:solidFill>
              </a:endParaRPr>
            </a:p>
          </p:txBody>
        </p:sp>
        <p:sp>
          <p:nvSpPr>
            <p:cNvPr id="18" name="Retângulo 10"/>
            <p:cNvSpPr/>
            <p:nvPr/>
          </p:nvSpPr>
          <p:spPr bwMode="auto">
            <a:xfrm>
              <a:off x="1251819" y="1214942"/>
              <a:ext cx="4194856" cy="4546106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0C2344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dirty="0"/>
            </a:p>
          </p:txBody>
        </p:sp>
        <p:sp>
          <p:nvSpPr>
            <p:cNvPr id="19" name="Espaço Reservado para Texto 2"/>
            <p:cNvSpPr txBox="1">
              <a:spLocks/>
            </p:cNvSpPr>
            <p:nvPr/>
          </p:nvSpPr>
          <p:spPr>
            <a:xfrm>
              <a:off x="1239597" y="1209130"/>
              <a:ext cx="4208382" cy="4546484"/>
            </a:xfrm>
            <a:custGeom>
              <a:avLst/>
              <a:gdLst>
                <a:gd name="connsiteX0" fmla="*/ 0 w 4248472"/>
                <a:gd name="connsiteY0" fmla="*/ 2275681 h 4551362"/>
                <a:gd name="connsiteX1" fmla="*/ 1062118 w 4248472"/>
                <a:gd name="connsiteY1" fmla="*/ 1 h 4551362"/>
                <a:gd name="connsiteX2" fmla="*/ 3186354 w 4248472"/>
                <a:gd name="connsiteY2" fmla="*/ 1 h 4551362"/>
                <a:gd name="connsiteX3" fmla="*/ 4248472 w 4248472"/>
                <a:gd name="connsiteY3" fmla="*/ 2275681 h 4551362"/>
                <a:gd name="connsiteX4" fmla="*/ 3186354 w 4248472"/>
                <a:gd name="connsiteY4" fmla="*/ 4551361 h 4551362"/>
                <a:gd name="connsiteX5" fmla="*/ 1062118 w 4248472"/>
                <a:gd name="connsiteY5" fmla="*/ 4551361 h 4551362"/>
                <a:gd name="connsiteX6" fmla="*/ 0 w 4248472"/>
                <a:gd name="connsiteY6" fmla="*/ 2275681 h 4551362"/>
                <a:gd name="connsiteX0" fmla="*/ 0 w 4248472"/>
                <a:gd name="connsiteY0" fmla="*/ 2275680 h 4551360"/>
                <a:gd name="connsiteX1" fmla="*/ 1935574 w 4248472"/>
                <a:gd name="connsiteY1" fmla="*/ 27295 h 4551360"/>
                <a:gd name="connsiteX2" fmla="*/ 3186354 w 4248472"/>
                <a:gd name="connsiteY2" fmla="*/ 0 h 4551360"/>
                <a:gd name="connsiteX3" fmla="*/ 4248472 w 4248472"/>
                <a:gd name="connsiteY3" fmla="*/ 2275680 h 4551360"/>
                <a:gd name="connsiteX4" fmla="*/ 3186354 w 4248472"/>
                <a:gd name="connsiteY4" fmla="*/ 4551360 h 4551360"/>
                <a:gd name="connsiteX5" fmla="*/ 1062118 w 4248472"/>
                <a:gd name="connsiteY5" fmla="*/ 4551360 h 4551360"/>
                <a:gd name="connsiteX6" fmla="*/ 0 w 4248472"/>
                <a:gd name="connsiteY6" fmla="*/ 2275680 h 4551360"/>
                <a:gd name="connsiteX0" fmla="*/ 0 w 3989164"/>
                <a:gd name="connsiteY0" fmla="*/ 938199 h 4551360"/>
                <a:gd name="connsiteX1" fmla="*/ 1676266 w 3989164"/>
                <a:gd name="connsiteY1" fmla="*/ 27295 h 4551360"/>
                <a:gd name="connsiteX2" fmla="*/ 2927046 w 3989164"/>
                <a:gd name="connsiteY2" fmla="*/ 0 h 4551360"/>
                <a:gd name="connsiteX3" fmla="*/ 3989164 w 3989164"/>
                <a:gd name="connsiteY3" fmla="*/ 2275680 h 4551360"/>
                <a:gd name="connsiteX4" fmla="*/ 2927046 w 3989164"/>
                <a:gd name="connsiteY4" fmla="*/ 4551360 h 4551360"/>
                <a:gd name="connsiteX5" fmla="*/ 802810 w 3989164"/>
                <a:gd name="connsiteY5" fmla="*/ 4551360 h 4551360"/>
                <a:gd name="connsiteX6" fmla="*/ 0 w 3989164"/>
                <a:gd name="connsiteY6" fmla="*/ 938199 h 4551360"/>
                <a:gd name="connsiteX0" fmla="*/ 0 w 3989164"/>
                <a:gd name="connsiteY0" fmla="*/ 910904 h 4524065"/>
                <a:gd name="connsiteX1" fmla="*/ 1676266 w 3989164"/>
                <a:gd name="connsiteY1" fmla="*/ 0 h 4524065"/>
                <a:gd name="connsiteX2" fmla="*/ 3391070 w 3989164"/>
                <a:gd name="connsiteY2" fmla="*/ 914401 h 4524065"/>
                <a:gd name="connsiteX3" fmla="*/ 3989164 w 3989164"/>
                <a:gd name="connsiteY3" fmla="*/ 2248385 h 4524065"/>
                <a:gd name="connsiteX4" fmla="*/ 2927046 w 3989164"/>
                <a:gd name="connsiteY4" fmla="*/ 4524065 h 4524065"/>
                <a:gd name="connsiteX5" fmla="*/ 802810 w 3989164"/>
                <a:gd name="connsiteY5" fmla="*/ 4524065 h 4524065"/>
                <a:gd name="connsiteX6" fmla="*/ 0 w 3989164"/>
                <a:gd name="connsiteY6" fmla="*/ 910904 h 4524065"/>
                <a:gd name="connsiteX0" fmla="*/ 0 w 3415958"/>
                <a:gd name="connsiteY0" fmla="*/ 910904 h 4524065"/>
                <a:gd name="connsiteX1" fmla="*/ 1676266 w 3415958"/>
                <a:gd name="connsiteY1" fmla="*/ 0 h 4524065"/>
                <a:gd name="connsiteX2" fmla="*/ 3391070 w 3415958"/>
                <a:gd name="connsiteY2" fmla="*/ 914401 h 4524065"/>
                <a:gd name="connsiteX3" fmla="*/ 3415958 w 3415958"/>
                <a:gd name="connsiteY3" fmla="*/ 2766999 h 4524065"/>
                <a:gd name="connsiteX4" fmla="*/ 2927046 w 3415958"/>
                <a:gd name="connsiteY4" fmla="*/ 4524065 h 4524065"/>
                <a:gd name="connsiteX5" fmla="*/ 802810 w 3415958"/>
                <a:gd name="connsiteY5" fmla="*/ 4524065 h 4524065"/>
                <a:gd name="connsiteX6" fmla="*/ 0 w 3415958"/>
                <a:gd name="connsiteY6" fmla="*/ 910904 h 4524065"/>
                <a:gd name="connsiteX0" fmla="*/ 0 w 3415958"/>
                <a:gd name="connsiteY0" fmla="*/ 910904 h 4524065"/>
                <a:gd name="connsiteX1" fmla="*/ 1676266 w 3415958"/>
                <a:gd name="connsiteY1" fmla="*/ 0 h 4524065"/>
                <a:gd name="connsiteX2" fmla="*/ 3391070 w 3415958"/>
                <a:gd name="connsiteY2" fmla="*/ 914401 h 4524065"/>
                <a:gd name="connsiteX3" fmla="*/ 3415958 w 3415958"/>
                <a:gd name="connsiteY3" fmla="*/ 2766999 h 4524065"/>
                <a:gd name="connsiteX4" fmla="*/ 1726043 w 3415958"/>
                <a:gd name="connsiteY4" fmla="*/ 3609665 h 4524065"/>
                <a:gd name="connsiteX5" fmla="*/ 802810 w 3415958"/>
                <a:gd name="connsiteY5" fmla="*/ 4524065 h 4524065"/>
                <a:gd name="connsiteX6" fmla="*/ 0 w 3415958"/>
                <a:gd name="connsiteY6" fmla="*/ 910904 h 4524065"/>
                <a:gd name="connsiteX0" fmla="*/ 16055 w 3432013"/>
                <a:gd name="connsiteY0" fmla="*/ 910904 h 3609665"/>
                <a:gd name="connsiteX1" fmla="*/ 1692321 w 3432013"/>
                <a:gd name="connsiteY1" fmla="*/ 0 h 3609665"/>
                <a:gd name="connsiteX2" fmla="*/ 3407125 w 3432013"/>
                <a:gd name="connsiteY2" fmla="*/ 914401 h 3609665"/>
                <a:gd name="connsiteX3" fmla="*/ 3432013 w 3432013"/>
                <a:gd name="connsiteY3" fmla="*/ 2766999 h 3609665"/>
                <a:gd name="connsiteX4" fmla="*/ 1742098 w 3432013"/>
                <a:gd name="connsiteY4" fmla="*/ 3609665 h 3609665"/>
                <a:gd name="connsiteX5" fmla="*/ 0 w 3432013"/>
                <a:gd name="connsiteY5" fmla="*/ 2777152 h 3609665"/>
                <a:gd name="connsiteX6" fmla="*/ 16055 w 3432013"/>
                <a:gd name="connsiteY6" fmla="*/ 910904 h 3609665"/>
                <a:gd name="connsiteX0" fmla="*/ 16055 w 3432013"/>
                <a:gd name="connsiteY0" fmla="*/ 910904 h 3677904"/>
                <a:gd name="connsiteX1" fmla="*/ 1692321 w 3432013"/>
                <a:gd name="connsiteY1" fmla="*/ 0 h 3677904"/>
                <a:gd name="connsiteX2" fmla="*/ 3407125 w 3432013"/>
                <a:gd name="connsiteY2" fmla="*/ 914401 h 3677904"/>
                <a:gd name="connsiteX3" fmla="*/ 3432013 w 3432013"/>
                <a:gd name="connsiteY3" fmla="*/ 2766999 h 3677904"/>
                <a:gd name="connsiteX4" fmla="*/ 1687507 w 3432013"/>
                <a:gd name="connsiteY4" fmla="*/ 3677904 h 3677904"/>
                <a:gd name="connsiteX5" fmla="*/ 0 w 3432013"/>
                <a:gd name="connsiteY5" fmla="*/ 2777152 h 3677904"/>
                <a:gd name="connsiteX6" fmla="*/ 16055 w 3432013"/>
                <a:gd name="connsiteY6" fmla="*/ 910904 h 3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2013" h="3677904">
                  <a:moveTo>
                    <a:pt x="16055" y="910904"/>
                  </a:moveTo>
                  <a:lnTo>
                    <a:pt x="1692321" y="0"/>
                  </a:lnTo>
                  <a:lnTo>
                    <a:pt x="3407125" y="914401"/>
                  </a:lnTo>
                  <a:lnTo>
                    <a:pt x="3432013" y="2766999"/>
                  </a:lnTo>
                  <a:lnTo>
                    <a:pt x="1687507" y="3677904"/>
                  </a:lnTo>
                  <a:lnTo>
                    <a:pt x="0" y="2777152"/>
                  </a:lnTo>
                  <a:lnTo>
                    <a:pt x="16055" y="910904"/>
                  </a:lnTo>
                  <a:close/>
                </a:path>
              </a:pathLst>
            </a:custGeom>
          </p:spPr>
          <p:txBody>
            <a:bodyPr lIns="360000" tIns="360000" rIns="360000" bIns="360000" anchor="ctr" anchorCtr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pt-BR" sz="32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r>
                <a:rPr lang="pt-BR" sz="3200" dirty="0" smtClean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As startups </a:t>
              </a:r>
              <a:r>
                <a:rPr lang="pt-BR" sz="32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 Universidade </a:t>
              </a:r>
              <a:br>
                <a:rPr lang="pt-BR" sz="32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pt-BR" sz="32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 Stanford = </a:t>
              </a:r>
              <a:r>
                <a:rPr lang="pt-BR" sz="3200" dirty="0" smtClean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pt-BR" sz="3200" dirty="0" smtClean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pt-BR" sz="3200" dirty="0" smtClean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$ </a:t>
              </a:r>
              <a:r>
                <a:rPr lang="pt-BR" sz="3200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2.7 </a:t>
              </a:r>
              <a:r>
                <a:rPr lang="pt-BR" sz="3200" dirty="0" smtClean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trilhões de dólares/ano</a:t>
              </a:r>
              <a:endParaRPr lang="pt-BR" sz="3200" dirty="0"/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6331797" y="829304"/>
            <a:ext cx="4639499" cy="5322260"/>
            <a:chOff x="5858832" y="1481960"/>
            <a:chExt cx="4639498" cy="5322260"/>
          </a:xfrm>
        </p:grpSpPr>
        <p:grpSp>
          <p:nvGrpSpPr>
            <p:cNvPr id="14" name="Grupo 13"/>
            <p:cNvGrpSpPr/>
            <p:nvPr/>
          </p:nvGrpSpPr>
          <p:grpSpPr>
            <a:xfrm>
              <a:off x="5858832" y="1481960"/>
              <a:ext cx="4639498" cy="5322260"/>
              <a:chOff x="4644008" y="1931839"/>
              <a:chExt cx="3753148" cy="4305473"/>
            </a:xfrm>
          </p:grpSpPr>
          <p:sp>
            <p:nvSpPr>
              <p:cNvPr id="15" name="Retângulo 10"/>
              <p:cNvSpPr/>
              <p:nvPr/>
            </p:nvSpPr>
            <p:spPr bwMode="auto">
              <a:xfrm>
                <a:off x="4644008" y="1931839"/>
                <a:ext cx="3753148" cy="4305473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 dirty="0"/>
              </a:p>
            </p:txBody>
          </p:sp>
          <p:sp>
            <p:nvSpPr>
              <p:cNvPr id="16" name="Retângulo 10"/>
              <p:cNvSpPr/>
              <p:nvPr/>
            </p:nvSpPr>
            <p:spPr bwMode="auto">
              <a:xfrm>
                <a:off x="4896879" y="2222419"/>
                <a:ext cx="3247404" cy="3724312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BR" dirty="0"/>
              </a:p>
            </p:txBody>
          </p:sp>
        </p:grpSp>
        <p:sp>
          <p:nvSpPr>
            <p:cNvPr id="20" name="Espaço Reservado para Texto 2"/>
            <p:cNvSpPr txBox="1">
              <a:spLocks/>
            </p:cNvSpPr>
            <p:nvPr/>
          </p:nvSpPr>
          <p:spPr>
            <a:xfrm>
              <a:off x="6171421" y="1870913"/>
              <a:ext cx="4014318" cy="4546484"/>
            </a:xfrm>
            <a:custGeom>
              <a:avLst/>
              <a:gdLst>
                <a:gd name="connsiteX0" fmla="*/ 0 w 4248472"/>
                <a:gd name="connsiteY0" fmla="*/ 2275681 h 4551362"/>
                <a:gd name="connsiteX1" fmla="*/ 1062118 w 4248472"/>
                <a:gd name="connsiteY1" fmla="*/ 1 h 4551362"/>
                <a:gd name="connsiteX2" fmla="*/ 3186354 w 4248472"/>
                <a:gd name="connsiteY2" fmla="*/ 1 h 4551362"/>
                <a:gd name="connsiteX3" fmla="*/ 4248472 w 4248472"/>
                <a:gd name="connsiteY3" fmla="*/ 2275681 h 4551362"/>
                <a:gd name="connsiteX4" fmla="*/ 3186354 w 4248472"/>
                <a:gd name="connsiteY4" fmla="*/ 4551361 h 4551362"/>
                <a:gd name="connsiteX5" fmla="*/ 1062118 w 4248472"/>
                <a:gd name="connsiteY5" fmla="*/ 4551361 h 4551362"/>
                <a:gd name="connsiteX6" fmla="*/ 0 w 4248472"/>
                <a:gd name="connsiteY6" fmla="*/ 2275681 h 4551362"/>
                <a:gd name="connsiteX0" fmla="*/ 0 w 4248472"/>
                <a:gd name="connsiteY0" fmla="*/ 2275680 h 4551360"/>
                <a:gd name="connsiteX1" fmla="*/ 1935574 w 4248472"/>
                <a:gd name="connsiteY1" fmla="*/ 27295 h 4551360"/>
                <a:gd name="connsiteX2" fmla="*/ 3186354 w 4248472"/>
                <a:gd name="connsiteY2" fmla="*/ 0 h 4551360"/>
                <a:gd name="connsiteX3" fmla="*/ 4248472 w 4248472"/>
                <a:gd name="connsiteY3" fmla="*/ 2275680 h 4551360"/>
                <a:gd name="connsiteX4" fmla="*/ 3186354 w 4248472"/>
                <a:gd name="connsiteY4" fmla="*/ 4551360 h 4551360"/>
                <a:gd name="connsiteX5" fmla="*/ 1062118 w 4248472"/>
                <a:gd name="connsiteY5" fmla="*/ 4551360 h 4551360"/>
                <a:gd name="connsiteX6" fmla="*/ 0 w 4248472"/>
                <a:gd name="connsiteY6" fmla="*/ 2275680 h 4551360"/>
                <a:gd name="connsiteX0" fmla="*/ 0 w 3989164"/>
                <a:gd name="connsiteY0" fmla="*/ 938199 h 4551360"/>
                <a:gd name="connsiteX1" fmla="*/ 1676266 w 3989164"/>
                <a:gd name="connsiteY1" fmla="*/ 27295 h 4551360"/>
                <a:gd name="connsiteX2" fmla="*/ 2927046 w 3989164"/>
                <a:gd name="connsiteY2" fmla="*/ 0 h 4551360"/>
                <a:gd name="connsiteX3" fmla="*/ 3989164 w 3989164"/>
                <a:gd name="connsiteY3" fmla="*/ 2275680 h 4551360"/>
                <a:gd name="connsiteX4" fmla="*/ 2927046 w 3989164"/>
                <a:gd name="connsiteY4" fmla="*/ 4551360 h 4551360"/>
                <a:gd name="connsiteX5" fmla="*/ 802810 w 3989164"/>
                <a:gd name="connsiteY5" fmla="*/ 4551360 h 4551360"/>
                <a:gd name="connsiteX6" fmla="*/ 0 w 3989164"/>
                <a:gd name="connsiteY6" fmla="*/ 938199 h 4551360"/>
                <a:gd name="connsiteX0" fmla="*/ 0 w 3989164"/>
                <a:gd name="connsiteY0" fmla="*/ 910904 h 4524065"/>
                <a:gd name="connsiteX1" fmla="*/ 1676266 w 3989164"/>
                <a:gd name="connsiteY1" fmla="*/ 0 h 4524065"/>
                <a:gd name="connsiteX2" fmla="*/ 3391070 w 3989164"/>
                <a:gd name="connsiteY2" fmla="*/ 914401 h 4524065"/>
                <a:gd name="connsiteX3" fmla="*/ 3989164 w 3989164"/>
                <a:gd name="connsiteY3" fmla="*/ 2248385 h 4524065"/>
                <a:gd name="connsiteX4" fmla="*/ 2927046 w 3989164"/>
                <a:gd name="connsiteY4" fmla="*/ 4524065 h 4524065"/>
                <a:gd name="connsiteX5" fmla="*/ 802810 w 3989164"/>
                <a:gd name="connsiteY5" fmla="*/ 4524065 h 4524065"/>
                <a:gd name="connsiteX6" fmla="*/ 0 w 3989164"/>
                <a:gd name="connsiteY6" fmla="*/ 910904 h 4524065"/>
                <a:gd name="connsiteX0" fmla="*/ 0 w 3415958"/>
                <a:gd name="connsiteY0" fmla="*/ 910904 h 4524065"/>
                <a:gd name="connsiteX1" fmla="*/ 1676266 w 3415958"/>
                <a:gd name="connsiteY1" fmla="*/ 0 h 4524065"/>
                <a:gd name="connsiteX2" fmla="*/ 3391070 w 3415958"/>
                <a:gd name="connsiteY2" fmla="*/ 914401 h 4524065"/>
                <a:gd name="connsiteX3" fmla="*/ 3415958 w 3415958"/>
                <a:gd name="connsiteY3" fmla="*/ 2766999 h 4524065"/>
                <a:gd name="connsiteX4" fmla="*/ 2927046 w 3415958"/>
                <a:gd name="connsiteY4" fmla="*/ 4524065 h 4524065"/>
                <a:gd name="connsiteX5" fmla="*/ 802810 w 3415958"/>
                <a:gd name="connsiteY5" fmla="*/ 4524065 h 4524065"/>
                <a:gd name="connsiteX6" fmla="*/ 0 w 3415958"/>
                <a:gd name="connsiteY6" fmla="*/ 910904 h 4524065"/>
                <a:gd name="connsiteX0" fmla="*/ 0 w 3415958"/>
                <a:gd name="connsiteY0" fmla="*/ 910904 h 4524065"/>
                <a:gd name="connsiteX1" fmla="*/ 1676266 w 3415958"/>
                <a:gd name="connsiteY1" fmla="*/ 0 h 4524065"/>
                <a:gd name="connsiteX2" fmla="*/ 3391070 w 3415958"/>
                <a:gd name="connsiteY2" fmla="*/ 914401 h 4524065"/>
                <a:gd name="connsiteX3" fmla="*/ 3415958 w 3415958"/>
                <a:gd name="connsiteY3" fmla="*/ 2766999 h 4524065"/>
                <a:gd name="connsiteX4" fmla="*/ 1726043 w 3415958"/>
                <a:gd name="connsiteY4" fmla="*/ 3609665 h 4524065"/>
                <a:gd name="connsiteX5" fmla="*/ 802810 w 3415958"/>
                <a:gd name="connsiteY5" fmla="*/ 4524065 h 4524065"/>
                <a:gd name="connsiteX6" fmla="*/ 0 w 3415958"/>
                <a:gd name="connsiteY6" fmla="*/ 910904 h 4524065"/>
                <a:gd name="connsiteX0" fmla="*/ 16055 w 3432013"/>
                <a:gd name="connsiteY0" fmla="*/ 910904 h 3609665"/>
                <a:gd name="connsiteX1" fmla="*/ 1692321 w 3432013"/>
                <a:gd name="connsiteY1" fmla="*/ 0 h 3609665"/>
                <a:gd name="connsiteX2" fmla="*/ 3407125 w 3432013"/>
                <a:gd name="connsiteY2" fmla="*/ 914401 h 3609665"/>
                <a:gd name="connsiteX3" fmla="*/ 3432013 w 3432013"/>
                <a:gd name="connsiteY3" fmla="*/ 2766999 h 3609665"/>
                <a:gd name="connsiteX4" fmla="*/ 1742098 w 3432013"/>
                <a:gd name="connsiteY4" fmla="*/ 3609665 h 3609665"/>
                <a:gd name="connsiteX5" fmla="*/ 0 w 3432013"/>
                <a:gd name="connsiteY5" fmla="*/ 2777152 h 3609665"/>
                <a:gd name="connsiteX6" fmla="*/ 16055 w 3432013"/>
                <a:gd name="connsiteY6" fmla="*/ 910904 h 3609665"/>
                <a:gd name="connsiteX0" fmla="*/ 16055 w 3432013"/>
                <a:gd name="connsiteY0" fmla="*/ 910904 h 3677904"/>
                <a:gd name="connsiteX1" fmla="*/ 1692321 w 3432013"/>
                <a:gd name="connsiteY1" fmla="*/ 0 h 3677904"/>
                <a:gd name="connsiteX2" fmla="*/ 3407125 w 3432013"/>
                <a:gd name="connsiteY2" fmla="*/ 914401 h 3677904"/>
                <a:gd name="connsiteX3" fmla="*/ 3432013 w 3432013"/>
                <a:gd name="connsiteY3" fmla="*/ 2766999 h 3677904"/>
                <a:gd name="connsiteX4" fmla="*/ 1687507 w 3432013"/>
                <a:gd name="connsiteY4" fmla="*/ 3677904 h 3677904"/>
                <a:gd name="connsiteX5" fmla="*/ 0 w 3432013"/>
                <a:gd name="connsiteY5" fmla="*/ 2777152 h 3677904"/>
                <a:gd name="connsiteX6" fmla="*/ 16055 w 3432013"/>
                <a:gd name="connsiteY6" fmla="*/ 910904 h 3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2013" h="3677904">
                  <a:moveTo>
                    <a:pt x="16055" y="910904"/>
                  </a:moveTo>
                  <a:lnTo>
                    <a:pt x="1692321" y="0"/>
                  </a:lnTo>
                  <a:lnTo>
                    <a:pt x="3407125" y="914401"/>
                  </a:lnTo>
                  <a:lnTo>
                    <a:pt x="3432013" y="2766999"/>
                  </a:lnTo>
                  <a:lnTo>
                    <a:pt x="1687507" y="3677904"/>
                  </a:lnTo>
                  <a:lnTo>
                    <a:pt x="0" y="2777152"/>
                  </a:lnTo>
                  <a:lnTo>
                    <a:pt x="16055" y="910904"/>
                  </a:lnTo>
                  <a:close/>
                </a:path>
              </a:pathLst>
            </a:custGeom>
          </p:spPr>
          <p:txBody>
            <a:bodyPr lIns="360000" tIns="360000" rIns="360000" bIns="360000" anchor="ctr" anchorCtr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pt-BR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pt-BR" sz="2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As </a:t>
              </a:r>
              <a:r>
                <a:rPr lang="pt-BR" sz="2800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250 </a:t>
              </a:r>
              <a:r>
                <a:rPr lang="pt-BR" sz="2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startups </a:t>
              </a:r>
              <a:r>
                <a:rPr lang="pt-BR" sz="2800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  </a:t>
              </a:r>
              <a:r>
                <a:rPr lang="pt-BR" sz="2800" b="1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UNICAMP = </a:t>
              </a:r>
              <a:r>
                <a:rPr lang="pt-BR" sz="2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faturamento de </a:t>
              </a:r>
              <a:br>
                <a:rPr lang="pt-BR" sz="2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pt-BR" sz="2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R$ 3 bilhões de reais/ano</a:t>
              </a:r>
              <a:endPara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8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tx2">
              <a:lumMod val="75000"/>
            </a:schemeClr>
          </a:fgClr>
          <a:bgClr>
            <a:schemeClr val="tx2">
              <a:lumMod val="5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114267" y="556735"/>
            <a:ext cx="4330036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rIns="720000" rtlCol="0" anchor="t" anchorCtr="0">
            <a:spAutoFit/>
          </a:bodyPr>
          <a:lstStyle/>
          <a:p>
            <a:r>
              <a:rPr lang="pt-BR" sz="24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Nesse ambiente mutante, dependente de</a:t>
            </a:r>
            <a:r>
              <a:rPr lang="pt-BR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pt-BR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EDUCAÇÃO TECNOLÓGICA</a:t>
            </a:r>
            <a:r>
              <a:rPr lang="pt-BR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</a:t>
            </a:r>
            <a:br>
              <a:rPr lang="pt-BR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pt-BR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termos como... </a:t>
            </a:r>
            <a:endParaRPr lang="pt-BR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Retângulo 10"/>
          <p:cNvSpPr/>
          <p:nvPr/>
        </p:nvSpPr>
        <p:spPr bwMode="auto">
          <a:xfrm>
            <a:off x="1853769" y="3047404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16" name="Retângulo 10"/>
          <p:cNvSpPr/>
          <p:nvPr/>
        </p:nvSpPr>
        <p:spPr bwMode="auto">
          <a:xfrm>
            <a:off x="2017531" y="3242009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SINGULARIDADE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21" name="Retângulo 10"/>
          <p:cNvSpPr/>
          <p:nvPr/>
        </p:nvSpPr>
        <p:spPr bwMode="auto">
          <a:xfrm>
            <a:off x="3257769" y="4241935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22" name="Retângulo 10"/>
          <p:cNvSpPr/>
          <p:nvPr/>
        </p:nvSpPr>
        <p:spPr bwMode="auto">
          <a:xfrm>
            <a:off x="3421531" y="4425908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MANUFATURA ADITIVA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24" name="Retângulo 10"/>
          <p:cNvSpPr/>
          <p:nvPr/>
        </p:nvSpPr>
        <p:spPr bwMode="auto">
          <a:xfrm>
            <a:off x="3218479" y="1854685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25" name="Retângulo 10"/>
          <p:cNvSpPr/>
          <p:nvPr/>
        </p:nvSpPr>
        <p:spPr bwMode="auto">
          <a:xfrm>
            <a:off x="3382240" y="2038657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BIG DATA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27" name="Retângulo 10"/>
          <p:cNvSpPr/>
          <p:nvPr/>
        </p:nvSpPr>
        <p:spPr bwMode="auto">
          <a:xfrm>
            <a:off x="4606891" y="662401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000" dirty="0"/>
          </a:p>
        </p:txBody>
      </p:sp>
      <p:sp>
        <p:nvSpPr>
          <p:cNvPr id="28" name="Retângulo 10"/>
          <p:cNvSpPr/>
          <p:nvPr/>
        </p:nvSpPr>
        <p:spPr bwMode="auto">
          <a:xfrm>
            <a:off x="4789723" y="846403"/>
            <a:ext cx="2429615" cy="1246099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INTERNET DAS COISAS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30" name="Retângulo 10"/>
          <p:cNvSpPr/>
          <p:nvPr/>
        </p:nvSpPr>
        <p:spPr bwMode="auto">
          <a:xfrm>
            <a:off x="6018661" y="4226947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31" name="Retângulo 10"/>
          <p:cNvSpPr/>
          <p:nvPr/>
        </p:nvSpPr>
        <p:spPr bwMode="auto">
          <a:xfrm>
            <a:off x="6182423" y="4410919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SENSOR INTELIGENTE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33" name="Retângulo 10"/>
          <p:cNvSpPr/>
          <p:nvPr/>
        </p:nvSpPr>
        <p:spPr bwMode="auto">
          <a:xfrm>
            <a:off x="7406739" y="3036525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34" name="Retângulo 10"/>
          <p:cNvSpPr/>
          <p:nvPr/>
        </p:nvSpPr>
        <p:spPr bwMode="auto">
          <a:xfrm>
            <a:off x="7559867" y="3220497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REALIDADE AUMENTADA 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36" name="Retângulo 10"/>
          <p:cNvSpPr/>
          <p:nvPr/>
        </p:nvSpPr>
        <p:spPr bwMode="auto">
          <a:xfrm>
            <a:off x="6005421" y="1851330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37" name="Retângulo 10"/>
          <p:cNvSpPr/>
          <p:nvPr/>
        </p:nvSpPr>
        <p:spPr bwMode="auto">
          <a:xfrm>
            <a:off x="6169201" y="2035303"/>
            <a:ext cx="2429615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TECNOLOGIAS DISRUPITIVAS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39" name="Retângulo 10"/>
          <p:cNvSpPr/>
          <p:nvPr/>
        </p:nvSpPr>
        <p:spPr bwMode="auto">
          <a:xfrm>
            <a:off x="4625119" y="3044476"/>
            <a:ext cx="2808000" cy="159982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pt-BR" sz="2000" dirty="0"/>
          </a:p>
        </p:txBody>
      </p:sp>
      <p:sp>
        <p:nvSpPr>
          <p:cNvPr id="40" name="Retângulo 10"/>
          <p:cNvSpPr/>
          <p:nvPr/>
        </p:nvSpPr>
        <p:spPr bwMode="auto">
          <a:xfrm>
            <a:off x="4788879" y="3236400"/>
            <a:ext cx="2429616" cy="124609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spc="300" dirty="0" smtClean="0">
                <a:solidFill>
                  <a:prstClr val="black"/>
                </a:solidFill>
              </a:rPr>
              <a:t>BLOCK CHAIN</a:t>
            </a:r>
            <a:endParaRPr lang="pt-BR" sz="2000" b="1" spc="300" dirty="0">
              <a:solidFill>
                <a:prstClr val="black"/>
              </a:solidFill>
            </a:endParaRPr>
          </a:p>
        </p:txBody>
      </p:sp>
      <p:sp>
        <p:nvSpPr>
          <p:cNvPr id="41" name="Retângulo 40"/>
          <p:cNvSpPr/>
          <p:nvPr/>
        </p:nvSpPr>
        <p:spPr>
          <a:xfrm>
            <a:off x="8392609" y="4677793"/>
            <a:ext cx="3804251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rIns="720000" rtlCol="0" anchor="t" anchorCtr="0">
            <a:spAutoFit/>
          </a:bodyPr>
          <a:lstStyle/>
          <a:p>
            <a:pPr algn="r"/>
            <a:r>
              <a:rPr lang="pt-BR" sz="24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...são</a:t>
            </a:r>
            <a:r>
              <a:rPr lang="pt-BR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ROTINEIROS e HOSTIS  </a:t>
            </a:r>
            <a:r>
              <a:rPr lang="pt-BR" sz="24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 Engenheiros </a:t>
            </a:r>
            <a:r>
              <a:rPr lang="pt-BR" sz="2400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 </a:t>
            </a:r>
            <a:r>
              <a:rPr lang="pt-BR" sz="24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Empresários.</a:t>
            </a:r>
            <a:endParaRPr lang="pt-BR" sz="24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1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  <p:bldP spid="22" grpId="0" build="p" animBg="1"/>
      <p:bldP spid="25" grpId="0" build="p" animBg="1"/>
      <p:bldP spid="28" grpId="0" build="p" animBg="1"/>
      <p:bldP spid="31" grpId="0" build="p" animBg="1"/>
      <p:bldP spid="34" grpId="0" build="p" animBg="1"/>
      <p:bldP spid="37" grpId="0" build="p" animBg="1"/>
      <p:bldP spid="4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0"/>
          <p:cNvSpPr/>
          <p:nvPr/>
        </p:nvSpPr>
        <p:spPr>
          <a:xfrm>
            <a:off x="3311547" y="-2956493"/>
            <a:ext cx="5254607" cy="5622914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A3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rgbClr val="A3F7EF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068047" y="1168286"/>
            <a:ext cx="10082204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800" b="1" spc="300" dirty="0" smtClean="0">
                <a:solidFill>
                  <a:prstClr val="black"/>
                </a:solidFill>
              </a:rPr>
              <a:t>O MUNDO DOS NEGÓCIOS </a:t>
            </a:r>
            <a:br>
              <a:rPr lang="pt-BR" sz="2800" b="1" spc="300" dirty="0" smtClean="0">
                <a:solidFill>
                  <a:prstClr val="black"/>
                </a:solidFill>
              </a:rPr>
            </a:br>
            <a:r>
              <a:rPr lang="pt-BR" sz="2800" b="1" spc="300" dirty="0" smtClean="0">
                <a:solidFill>
                  <a:prstClr val="black"/>
                </a:solidFill>
              </a:rPr>
              <a:t>NA ECONOMIA DO CONHECIMENTO </a:t>
            </a:r>
            <a:endParaRPr lang="pt-BR" sz="2800" b="1" spc="300" dirty="0">
              <a:solidFill>
                <a:prstClr val="black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342111" y="2959154"/>
            <a:ext cx="3759695" cy="4697564"/>
            <a:chOff x="342091" y="2959154"/>
            <a:chExt cx="3759695" cy="4697564"/>
          </a:xfrm>
        </p:grpSpPr>
        <p:sp>
          <p:nvSpPr>
            <p:cNvPr id="2" name="Paralelogramo 1"/>
            <p:cNvSpPr/>
            <p:nvPr/>
          </p:nvSpPr>
          <p:spPr>
            <a:xfrm flipV="1">
              <a:off x="342091" y="3379498"/>
              <a:ext cx="3759695" cy="4277220"/>
            </a:xfrm>
            <a:custGeom>
              <a:avLst/>
              <a:gdLst>
                <a:gd name="connsiteX0" fmla="*/ 0 w 3747705"/>
                <a:gd name="connsiteY0" fmla="*/ 4277220 h 4277220"/>
                <a:gd name="connsiteX1" fmla="*/ 936926 w 3747705"/>
                <a:gd name="connsiteY1" fmla="*/ 0 h 4277220"/>
                <a:gd name="connsiteX2" fmla="*/ 3747705 w 3747705"/>
                <a:gd name="connsiteY2" fmla="*/ 0 h 4277220"/>
                <a:gd name="connsiteX3" fmla="*/ 2810779 w 3747705"/>
                <a:gd name="connsiteY3" fmla="*/ 4277220 h 4277220"/>
                <a:gd name="connsiteX4" fmla="*/ 0 w 3747705"/>
                <a:gd name="connsiteY4" fmla="*/ 4277220 h 4277220"/>
                <a:gd name="connsiteX0" fmla="*/ 0 w 3747820"/>
                <a:gd name="connsiteY0" fmla="*/ 4277220 h 4277220"/>
                <a:gd name="connsiteX1" fmla="*/ 936926 w 3747820"/>
                <a:gd name="connsiteY1" fmla="*/ 0 h 4277220"/>
                <a:gd name="connsiteX2" fmla="*/ 3747705 w 3747820"/>
                <a:gd name="connsiteY2" fmla="*/ 0 h 4277220"/>
                <a:gd name="connsiteX3" fmla="*/ 3743490 w 3747820"/>
                <a:gd name="connsiteY3" fmla="*/ 760907 h 4277220"/>
                <a:gd name="connsiteX4" fmla="*/ 2810779 w 3747820"/>
                <a:gd name="connsiteY4" fmla="*/ 4277220 h 4277220"/>
                <a:gd name="connsiteX5" fmla="*/ 0 w 3747820"/>
                <a:gd name="connsiteY5" fmla="*/ 4277220 h 4277220"/>
                <a:gd name="connsiteX0" fmla="*/ 1135 w 3748955"/>
                <a:gd name="connsiteY0" fmla="*/ 4277220 h 4277220"/>
                <a:gd name="connsiteX1" fmla="*/ 16293 w 3748955"/>
                <a:gd name="connsiteY1" fmla="*/ 3499055 h 4277220"/>
                <a:gd name="connsiteX2" fmla="*/ 938061 w 3748955"/>
                <a:gd name="connsiteY2" fmla="*/ 0 h 4277220"/>
                <a:gd name="connsiteX3" fmla="*/ 3748840 w 3748955"/>
                <a:gd name="connsiteY3" fmla="*/ 0 h 4277220"/>
                <a:gd name="connsiteX4" fmla="*/ 3744625 w 3748955"/>
                <a:gd name="connsiteY4" fmla="*/ 760907 h 4277220"/>
                <a:gd name="connsiteX5" fmla="*/ 2811914 w 3748955"/>
                <a:gd name="connsiteY5" fmla="*/ 4277220 h 4277220"/>
                <a:gd name="connsiteX6" fmla="*/ 1135 w 3748955"/>
                <a:gd name="connsiteY6" fmla="*/ 4277220 h 4277220"/>
                <a:gd name="connsiteX0" fmla="*/ 0 w 3747820"/>
                <a:gd name="connsiteY0" fmla="*/ 4277220 h 4277220"/>
                <a:gd name="connsiteX1" fmla="*/ 24683 w 3747820"/>
                <a:gd name="connsiteY1" fmla="*/ 3508580 h 4277220"/>
                <a:gd name="connsiteX2" fmla="*/ 936926 w 3747820"/>
                <a:gd name="connsiteY2" fmla="*/ 0 h 4277220"/>
                <a:gd name="connsiteX3" fmla="*/ 3747705 w 3747820"/>
                <a:gd name="connsiteY3" fmla="*/ 0 h 4277220"/>
                <a:gd name="connsiteX4" fmla="*/ 3743490 w 3747820"/>
                <a:gd name="connsiteY4" fmla="*/ 760907 h 4277220"/>
                <a:gd name="connsiteX5" fmla="*/ 2810779 w 3747820"/>
                <a:gd name="connsiteY5" fmla="*/ 4277220 h 4277220"/>
                <a:gd name="connsiteX6" fmla="*/ 0 w 3747820"/>
                <a:gd name="connsiteY6" fmla="*/ 4277220 h 4277220"/>
                <a:gd name="connsiteX0" fmla="*/ 5503 w 3753323"/>
                <a:gd name="connsiteY0" fmla="*/ 4277220 h 4277220"/>
                <a:gd name="connsiteX1" fmla="*/ 15555 w 3753323"/>
                <a:gd name="connsiteY1" fmla="*/ 3497607 h 4277220"/>
                <a:gd name="connsiteX2" fmla="*/ 942429 w 3753323"/>
                <a:gd name="connsiteY2" fmla="*/ 0 h 4277220"/>
                <a:gd name="connsiteX3" fmla="*/ 3753208 w 3753323"/>
                <a:gd name="connsiteY3" fmla="*/ 0 h 4277220"/>
                <a:gd name="connsiteX4" fmla="*/ 3748993 w 3753323"/>
                <a:gd name="connsiteY4" fmla="*/ 760907 h 4277220"/>
                <a:gd name="connsiteX5" fmla="*/ 2816282 w 3753323"/>
                <a:gd name="connsiteY5" fmla="*/ 4277220 h 4277220"/>
                <a:gd name="connsiteX6" fmla="*/ 5503 w 3753323"/>
                <a:gd name="connsiteY6" fmla="*/ 4277220 h 4277220"/>
                <a:gd name="connsiteX0" fmla="*/ 11875 w 3759695"/>
                <a:gd name="connsiteY0" fmla="*/ 4277220 h 4277220"/>
                <a:gd name="connsiteX1" fmla="*/ 14612 w 3759695"/>
                <a:gd name="connsiteY1" fmla="*/ 3512238 h 4277220"/>
                <a:gd name="connsiteX2" fmla="*/ 948801 w 3759695"/>
                <a:gd name="connsiteY2" fmla="*/ 0 h 4277220"/>
                <a:gd name="connsiteX3" fmla="*/ 3759580 w 3759695"/>
                <a:gd name="connsiteY3" fmla="*/ 0 h 4277220"/>
                <a:gd name="connsiteX4" fmla="*/ 3755365 w 3759695"/>
                <a:gd name="connsiteY4" fmla="*/ 760907 h 4277220"/>
                <a:gd name="connsiteX5" fmla="*/ 2822654 w 3759695"/>
                <a:gd name="connsiteY5" fmla="*/ 4277220 h 4277220"/>
                <a:gd name="connsiteX6" fmla="*/ 11875 w 3759695"/>
                <a:gd name="connsiteY6" fmla="*/ 4277220 h 427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695" h="4277220">
                  <a:moveTo>
                    <a:pt x="11875" y="4277220"/>
                  </a:moveTo>
                  <a:cubicBezTo>
                    <a:pt x="61378" y="4038469"/>
                    <a:pt x="-34891" y="3750989"/>
                    <a:pt x="14612" y="3512238"/>
                  </a:cubicBezTo>
                  <a:lnTo>
                    <a:pt x="948801" y="0"/>
                  </a:lnTo>
                  <a:lnTo>
                    <a:pt x="3759580" y="0"/>
                  </a:lnTo>
                  <a:cubicBezTo>
                    <a:pt x="3760614" y="2480"/>
                    <a:pt x="3754331" y="758427"/>
                    <a:pt x="3755365" y="760907"/>
                  </a:cubicBezTo>
                  <a:lnTo>
                    <a:pt x="2822654" y="4277220"/>
                  </a:lnTo>
                  <a:lnTo>
                    <a:pt x="11875" y="42772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tIns="2196000" rIns="1224000" rtlCol="0" anchor="t" anchorCtr="0"/>
            <a:lstStyle/>
            <a:p>
              <a:pPr algn="ctr"/>
              <a:endParaRPr lang="pt-BR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7" name="Retângulo 10"/>
            <p:cNvSpPr/>
            <p:nvPr/>
          </p:nvSpPr>
          <p:spPr bwMode="auto">
            <a:xfrm>
              <a:off x="365842" y="2959154"/>
              <a:ext cx="2798539" cy="1599822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  <a:gd name="connsiteX0" fmla="*/ 1154219 w 2314966"/>
                <a:gd name="connsiteY0" fmla="*/ 0 h 2655222"/>
                <a:gd name="connsiteX1" fmla="*/ 2308491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64616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  <a:gd name="connsiteX0" fmla="*/ 1154219 w 2314966"/>
                <a:gd name="connsiteY0" fmla="*/ 0 h 2655222"/>
                <a:gd name="connsiteX1" fmla="*/ 2308492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71809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5664" h="2655222">
                  <a:moveTo>
                    <a:pt x="1154219" y="0"/>
                  </a:moveTo>
                  <a:lnTo>
                    <a:pt x="2315664" y="671809"/>
                  </a:lnTo>
                  <a:cubicBezTo>
                    <a:pt x="2313712" y="1205815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2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etângulo 10"/>
            <p:cNvSpPr/>
            <p:nvPr/>
          </p:nvSpPr>
          <p:spPr bwMode="auto">
            <a:xfrm>
              <a:off x="524664" y="3141136"/>
              <a:ext cx="2420636" cy="124609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spc="300" dirty="0" smtClean="0">
                  <a:solidFill>
                    <a:schemeClr val="tx1"/>
                  </a:solidFill>
                </a:rPr>
                <a:t>VOLATILIDADE</a:t>
              </a:r>
              <a:endParaRPr lang="pt-BR" sz="2000" b="1" spc="3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3263944" y="2959184"/>
            <a:ext cx="3741761" cy="4703501"/>
            <a:chOff x="3263924" y="2959154"/>
            <a:chExt cx="3741761" cy="4703501"/>
          </a:xfrm>
        </p:grpSpPr>
        <p:sp>
          <p:nvSpPr>
            <p:cNvPr id="32" name="Paralelogramo 1"/>
            <p:cNvSpPr/>
            <p:nvPr/>
          </p:nvSpPr>
          <p:spPr>
            <a:xfrm flipV="1">
              <a:off x="3289177" y="3373560"/>
              <a:ext cx="3716508" cy="4289095"/>
            </a:xfrm>
            <a:custGeom>
              <a:avLst/>
              <a:gdLst>
                <a:gd name="connsiteX0" fmla="*/ 0 w 3747705"/>
                <a:gd name="connsiteY0" fmla="*/ 4277220 h 4277220"/>
                <a:gd name="connsiteX1" fmla="*/ 936926 w 3747705"/>
                <a:gd name="connsiteY1" fmla="*/ 0 h 4277220"/>
                <a:gd name="connsiteX2" fmla="*/ 3747705 w 3747705"/>
                <a:gd name="connsiteY2" fmla="*/ 0 h 4277220"/>
                <a:gd name="connsiteX3" fmla="*/ 2810779 w 3747705"/>
                <a:gd name="connsiteY3" fmla="*/ 4277220 h 4277220"/>
                <a:gd name="connsiteX4" fmla="*/ 0 w 3747705"/>
                <a:gd name="connsiteY4" fmla="*/ 4277220 h 4277220"/>
                <a:gd name="connsiteX0" fmla="*/ 0 w 3747820"/>
                <a:gd name="connsiteY0" fmla="*/ 4277220 h 4277220"/>
                <a:gd name="connsiteX1" fmla="*/ 936926 w 3747820"/>
                <a:gd name="connsiteY1" fmla="*/ 0 h 4277220"/>
                <a:gd name="connsiteX2" fmla="*/ 3747705 w 3747820"/>
                <a:gd name="connsiteY2" fmla="*/ 0 h 4277220"/>
                <a:gd name="connsiteX3" fmla="*/ 3743490 w 3747820"/>
                <a:gd name="connsiteY3" fmla="*/ 760907 h 4277220"/>
                <a:gd name="connsiteX4" fmla="*/ 2810779 w 3747820"/>
                <a:gd name="connsiteY4" fmla="*/ 4277220 h 4277220"/>
                <a:gd name="connsiteX5" fmla="*/ 0 w 3747820"/>
                <a:gd name="connsiteY5" fmla="*/ 4277220 h 4277220"/>
                <a:gd name="connsiteX0" fmla="*/ 1135 w 3748955"/>
                <a:gd name="connsiteY0" fmla="*/ 4277220 h 4277220"/>
                <a:gd name="connsiteX1" fmla="*/ 16293 w 3748955"/>
                <a:gd name="connsiteY1" fmla="*/ 3499055 h 4277220"/>
                <a:gd name="connsiteX2" fmla="*/ 938061 w 3748955"/>
                <a:gd name="connsiteY2" fmla="*/ 0 h 4277220"/>
                <a:gd name="connsiteX3" fmla="*/ 3748840 w 3748955"/>
                <a:gd name="connsiteY3" fmla="*/ 0 h 4277220"/>
                <a:gd name="connsiteX4" fmla="*/ 3744625 w 3748955"/>
                <a:gd name="connsiteY4" fmla="*/ 760907 h 4277220"/>
                <a:gd name="connsiteX5" fmla="*/ 2811914 w 3748955"/>
                <a:gd name="connsiteY5" fmla="*/ 4277220 h 4277220"/>
                <a:gd name="connsiteX6" fmla="*/ 1135 w 3748955"/>
                <a:gd name="connsiteY6" fmla="*/ 4277220 h 4277220"/>
                <a:gd name="connsiteX0" fmla="*/ 0 w 3747820"/>
                <a:gd name="connsiteY0" fmla="*/ 4277220 h 4277220"/>
                <a:gd name="connsiteX1" fmla="*/ 24683 w 3747820"/>
                <a:gd name="connsiteY1" fmla="*/ 3508580 h 4277220"/>
                <a:gd name="connsiteX2" fmla="*/ 936926 w 3747820"/>
                <a:gd name="connsiteY2" fmla="*/ 0 h 4277220"/>
                <a:gd name="connsiteX3" fmla="*/ 3747705 w 3747820"/>
                <a:gd name="connsiteY3" fmla="*/ 0 h 4277220"/>
                <a:gd name="connsiteX4" fmla="*/ 3743490 w 3747820"/>
                <a:gd name="connsiteY4" fmla="*/ 760907 h 4277220"/>
                <a:gd name="connsiteX5" fmla="*/ 2810779 w 3747820"/>
                <a:gd name="connsiteY5" fmla="*/ 4277220 h 4277220"/>
                <a:gd name="connsiteX6" fmla="*/ 0 w 3747820"/>
                <a:gd name="connsiteY6" fmla="*/ 4277220 h 4277220"/>
                <a:gd name="connsiteX0" fmla="*/ 5503 w 3753323"/>
                <a:gd name="connsiteY0" fmla="*/ 4277220 h 4277220"/>
                <a:gd name="connsiteX1" fmla="*/ 15555 w 3753323"/>
                <a:gd name="connsiteY1" fmla="*/ 3497607 h 4277220"/>
                <a:gd name="connsiteX2" fmla="*/ 942429 w 3753323"/>
                <a:gd name="connsiteY2" fmla="*/ 0 h 4277220"/>
                <a:gd name="connsiteX3" fmla="*/ 3753208 w 3753323"/>
                <a:gd name="connsiteY3" fmla="*/ 0 h 4277220"/>
                <a:gd name="connsiteX4" fmla="*/ 3748993 w 3753323"/>
                <a:gd name="connsiteY4" fmla="*/ 760907 h 4277220"/>
                <a:gd name="connsiteX5" fmla="*/ 2816282 w 3753323"/>
                <a:gd name="connsiteY5" fmla="*/ 4277220 h 4277220"/>
                <a:gd name="connsiteX6" fmla="*/ 5503 w 3753323"/>
                <a:gd name="connsiteY6" fmla="*/ 4277220 h 4277220"/>
                <a:gd name="connsiteX0" fmla="*/ 11875 w 3759695"/>
                <a:gd name="connsiteY0" fmla="*/ 4277220 h 4277220"/>
                <a:gd name="connsiteX1" fmla="*/ 14612 w 3759695"/>
                <a:gd name="connsiteY1" fmla="*/ 3512238 h 4277220"/>
                <a:gd name="connsiteX2" fmla="*/ 948801 w 3759695"/>
                <a:gd name="connsiteY2" fmla="*/ 0 h 4277220"/>
                <a:gd name="connsiteX3" fmla="*/ 3759580 w 3759695"/>
                <a:gd name="connsiteY3" fmla="*/ 0 h 4277220"/>
                <a:gd name="connsiteX4" fmla="*/ 3755365 w 3759695"/>
                <a:gd name="connsiteY4" fmla="*/ 760907 h 4277220"/>
                <a:gd name="connsiteX5" fmla="*/ 2822654 w 3759695"/>
                <a:gd name="connsiteY5" fmla="*/ 4277220 h 4277220"/>
                <a:gd name="connsiteX6" fmla="*/ 11875 w 3759695"/>
                <a:gd name="connsiteY6" fmla="*/ 4277220 h 4277220"/>
                <a:gd name="connsiteX0" fmla="*/ 82493 w 3754113"/>
                <a:gd name="connsiteY0" fmla="*/ 4201020 h 4277220"/>
                <a:gd name="connsiteX1" fmla="*/ 9030 w 3754113"/>
                <a:gd name="connsiteY1" fmla="*/ 3512238 h 4277220"/>
                <a:gd name="connsiteX2" fmla="*/ 943219 w 3754113"/>
                <a:gd name="connsiteY2" fmla="*/ 0 h 4277220"/>
                <a:gd name="connsiteX3" fmla="*/ 3753998 w 3754113"/>
                <a:gd name="connsiteY3" fmla="*/ 0 h 4277220"/>
                <a:gd name="connsiteX4" fmla="*/ 3749783 w 3754113"/>
                <a:gd name="connsiteY4" fmla="*/ 760907 h 4277220"/>
                <a:gd name="connsiteX5" fmla="*/ 2817072 w 3754113"/>
                <a:gd name="connsiteY5" fmla="*/ 4277220 h 4277220"/>
                <a:gd name="connsiteX6" fmla="*/ 82493 w 3754113"/>
                <a:gd name="connsiteY6" fmla="*/ 4201020 h 4277220"/>
                <a:gd name="connsiteX0" fmla="*/ 0 w 3671620"/>
                <a:gd name="connsiteY0" fmla="*/ 4201020 h 4277220"/>
                <a:gd name="connsiteX1" fmla="*/ 50362 w 3671620"/>
                <a:gd name="connsiteY1" fmla="*/ 3512238 h 4277220"/>
                <a:gd name="connsiteX2" fmla="*/ 860726 w 3671620"/>
                <a:gd name="connsiteY2" fmla="*/ 0 h 4277220"/>
                <a:gd name="connsiteX3" fmla="*/ 3671505 w 3671620"/>
                <a:gd name="connsiteY3" fmla="*/ 0 h 4277220"/>
                <a:gd name="connsiteX4" fmla="*/ 3667290 w 3671620"/>
                <a:gd name="connsiteY4" fmla="*/ 760907 h 4277220"/>
                <a:gd name="connsiteX5" fmla="*/ 2734579 w 3671620"/>
                <a:gd name="connsiteY5" fmla="*/ 4277220 h 4277220"/>
                <a:gd name="connsiteX6" fmla="*/ 0 w 3671620"/>
                <a:gd name="connsiteY6" fmla="*/ 4201020 h 4277220"/>
                <a:gd name="connsiteX0" fmla="*/ 55415 w 3727035"/>
                <a:gd name="connsiteY0" fmla="*/ 4201020 h 4277220"/>
                <a:gd name="connsiteX1" fmla="*/ 10527 w 3727035"/>
                <a:gd name="connsiteY1" fmla="*/ 3531288 h 4277220"/>
                <a:gd name="connsiteX2" fmla="*/ 916141 w 3727035"/>
                <a:gd name="connsiteY2" fmla="*/ 0 h 4277220"/>
                <a:gd name="connsiteX3" fmla="*/ 3726920 w 3727035"/>
                <a:gd name="connsiteY3" fmla="*/ 0 h 4277220"/>
                <a:gd name="connsiteX4" fmla="*/ 3722705 w 3727035"/>
                <a:gd name="connsiteY4" fmla="*/ 760907 h 4277220"/>
                <a:gd name="connsiteX5" fmla="*/ 2789994 w 3727035"/>
                <a:gd name="connsiteY5" fmla="*/ 4277220 h 4277220"/>
                <a:gd name="connsiteX6" fmla="*/ 55415 w 3727035"/>
                <a:gd name="connsiteY6" fmla="*/ 4201020 h 4277220"/>
                <a:gd name="connsiteX0" fmla="*/ 44888 w 3716508"/>
                <a:gd name="connsiteY0" fmla="*/ 4201020 h 4277220"/>
                <a:gd name="connsiteX1" fmla="*/ 0 w 3716508"/>
                <a:gd name="connsiteY1" fmla="*/ 3531288 h 4277220"/>
                <a:gd name="connsiteX2" fmla="*/ 905614 w 3716508"/>
                <a:gd name="connsiteY2" fmla="*/ 0 h 4277220"/>
                <a:gd name="connsiteX3" fmla="*/ 3716393 w 3716508"/>
                <a:gd name="connsiteY3" fmla="*/ 0 h 4277220"/>
                <a:gd name="connsiteX4" fmla="*/ 3712178 w 3716508"/>
                <a:gd name="connsiteY4" fmla="*/ 760907 h 4277220"/>
                <a:gd name="connsiteX5" fmla="*/ 2779467 w 3716508"/>
                <a:gd name="connsiteY5" fmla="*/ 4277220 h 4277220"/>
                <a:gd name="connsiteX6" fmla="*/ 44888 w 3716508"/>
                <a:gd name="connsiteY6" fmla="*/ 4201020 h 4277220"/>
                <a:gd name="connsiteX0" fmla="*/ 44888 w 3716508"/>
                <a:gd name="connsiteY0" fmla="*/ 4201020 h 4289095"/>
                <a:gd name="connsiteX1" fmla="*/ 0 w 3716508"/>
                <a:gd name="connsiteY1" fmla="*/ 3531288 h 4289095"/>
                <a:gd name="connsiteX2" fmla="*/ 905614 w 3716508"/>
                <a:gd name="connsiteY2" fmla="*/ 0 h 4289095"/>
                <a:gd name="connsiteX3" fmla="*/ 3716393 w 3716508"/>
                <a:gd name="connsiteY3" fmla="*/ 0 h 4289095"/>
                <a:gd name="connsiteX4" fmla="*/ 3712178 w 3716508"/>
                <a:gd name="connsiteY4" fmla="*/ 760907 h 4289095"/>
                <a:gd name="connsiteX5" fmla="*/ 2779467 w 3716508"/>
                <a:gd name="connsiteY5" fmla="*/ 4289095 h 4289095"/>
                <a:gd name="connsiteX6" fmla="*/ 44888 w 3716508"/>
                <a:gd name="connsiteY6" fmla="*/ 4201020 h 4289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508" h="4289095">
                  <a:moveTo>
                    <a:pt x="44888" y="4201020"/>
                  </a:moveTo>
                  <a:cubicBezTo>
                    <a:pt x="94391" y="3962269"/>
                    <a:pt x="64797" y="3789089"/>
                    <a:pt x="0" y="3531288"/>
                  </a:cubicBezTo>
                  <a:lnTo>
                    <a:pt x="905614" y="0"/>
                  </a:lnTo>
                  <a:lnTo>
                    <a:pt x="3716393" y="0"/>
                  </a:lnTo>
                  <a:cubicBezTo>
                    <a:pt x="3717427" y="2480"/>
                    <a:pt x="3711144" y="758427"/>
                    <a:pt x="3712178" y="760907"/>
                  </a:cubicBezTo>
                  <a:lnTo>
                    <a:pt x="2779467" y="4289095"/>
                  </a:lnTo>
                  <a:lnTo>
                    <a:pt x="44888" y="420102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tIns="2196000" rIns="1224000" rtlCol="0" anchor="t" anchorCtr="0"/>
            <a:lstStyle/>
            <a:p>
              <a:pPr algn="ctr"/>
              <a:endParaRPr lang="pt-BR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tângulo 10"/>
            <p:cNvSpPr/>
            <p:nvPr/>
          </p:nvSpPr>
          <p:spPr bwMode="auto">
            <a:xfrm>
              <a:off x="3263924" y="2959154"/>
              <a:ext cx="2798539" cy="1599822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  <a:gd name="connsiteX0" fmla="*/ 1154219 w 2314966"/>
                <a:gd name="connsiteY0" fmla="*/ 0 h 2655222"/>
                <a:gd name="connsiteX1" fmla="*/ 2308491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64616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  <a:gd name="connsiteX0" fmla="*/ 1154219 w 2314966"/>
                <a:gd name="connsiteY0" fmla="*/ 0 h 2655222"/>
                <a:gd name="connsiteX1" fmla="*/ 2308492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71809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5664" h="2655222">
                  <a:moveTo>
                    <a:pt x="1154219" y="0"/>
                  </a:moveTo>
                  <a:lnTo>
                    <a:pt x="2315664" y="671809"/>
                  </a:lnTo>
                  <a:cubicBezTo>
                    <a:pt x="2313712" y="1205815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2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Retângulo 10"/>
            <p:cNvSpPr/>
            <p:nvPr/>
          </p:nvSpPr>
          <p:spPr bwMode="auto">
            <a:xfrm>
              <a:off x="3452876" y="3123785"/>
              <a:ext cx="2420635" cy="124609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spc="300" dirty="0" smtClean="0">
                  <a:solidFill>
                    <a:schemeClr val="tx1"/>
                  </a:solidFill>
                </a:rPr>
                <a:t>INCERTEZA</a:t>
              </a:r>
              <a:endParaRPr lang="pt-BR" sz="2000" b="1" spc="3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6159127" y="2959154"/>
            <a:ext cx="3747820" cy="4697564"/>
            <a:chOff x="6159125" y="2959154"/>
            <a:chExt cx="3747820" cy="4697564"/>
          </a:xfrm>
        </p:grpSpPr>
        <p:sp>
          <p:nvSpPr>
            <p:cNvPr id="33" name="Paralelogramo 1"/>
            <p:cNvSpPr/>
            <p:nvPr/>
          </p:nvSpPr>
          <p:spPr>
            <a:xfrm flipV="1">
              <a:off x="6159125" y="3379498"/>
              <a:ext cx="3747820" cy="4277220"/>
            </a:xfrm>
            <a:custGeom>
              <a:avLst/>
              <a:gdLst>
                <a:gd name="connsiteX0" fmla="*/ 0 w 3747705"/>
                <a:gd name="connsiteY0" fmla="*/ 4277220 h 4277220"/>
                <a:gd name="connsiteX1" fmla="*/ 936926 w 3747705"/>
                <a:gd name="connsiteY1" fmla="*/ 0 h 4277220"/>
                <a:gd name="connsiteX2" fmla="*/ 3747705 w 3747705"/>
                <a:gd name="connsiteY2" fmla="*/ 0 h 4277220"/>
                <a:gd name="connsiteX3" fmla="*/ 2810779 w 3747705"/>
                <a:gd name="connsiteY3" fmla="*/ 4277220 h 4277220"/>
                <a:gd name="connsiteX4" fmla="*/ 0 w 3747705"/>
                <a:gd name="connsiteY4" fmla="*/ 4277220 h 4277220"/>
                <a:gd name="connsiteX0" fmla="*/ 0 w 3747820"/>
                <a:gd name="connsiteY0" fmla="*/ 4277220 h 4277220"/>
                <a:gd name="connsiteX1" fmla="*/ 936926 w 3747820"/>
                <a:gd name="connsiteY1" fmla="*/ 0 h 4277220"/>
                <a:gd name="connsiteX2" fmla="*/ 3747705 w 3747820"/>
                <a:gd name="connsiteY2" fmla="*/ 0 h 4277220"/>
                <a:gd name="connsiteX3" fmla="*/ 3743490 w 3747820"/>
                <a:gd name="connsiteY3" fmla="*/ 760907 h 4277220"/>
                <a:gd name="connsiteX4" fmla="*/ 2810779 w 3747820"/>
                <a:gd name="connsiteY4" fmla="*/ 4277220 h 4277220"/>
                <a:gd name="connsiteX5" fmla="*/ 0 w 3747820"/>
                <a:gd name="connsiteY5" fmla="*/ 4277220 h 4277220"/>
                <a:gd name="connsiteX0" fmla="*/ 1135 w 3748955"/>
                <a:gd name="connsiteY0" fmla="*/ 4277220 h 4277220"/>
                <a:gd name="connsiteX1" fmla="*/ 16293 w 3748955"/>
                <a:gd name="connsiteY1" fmla="*/ 3499055 h 4277220"/>
                <a:gd name="connsiteX2" fmla="*/ 938061 w 3748955"/>
                <a:gd name="connsiteY2" fmla="*/ 0 h 4277220"/>
                <a:gd name="connsiteX3" fmla="*/ 3748840 w 3748955"/>
                <a:gd name="connsiteY3" fmla="*/ 0 h 4277220"/>
                <a:gd name="connsiteX4" fmla="*/ 3744625 w 3748955"/>
                <a:gd name="connsiteY4" fmla="*/ 760907 h 4277220"/>
                <a:gd name="connsiteX5" fmla="*/ 2811914 w 3748955"/>
                <a:gd name="connsiteY5" fmla="*/ 4277220 h 4277220"/>
                <a:gd name="connsiteX6" fmla="*/ 1135 w 3748955"/>
                <a:gd name="connsiteY6" fmla="*/ 4277220 h 4277220"/>
                <a:gd name="connsiteX0" fmla="*/ 0 w 3747820"/>
                <a:gd name="connsiteY0" fmla="*/ 4277220 h 4277220"/>
                <a:gd name="connsiteX1" fmla="*/ 24683 w 3747820"/>
                <a:gd name="connsiteY1" fmla="*/ 3508580 h 4277220"/>
                <a:gd name="connsiteX2" fmla="*/ 936926 w 3747820"/>
                <a:gd name="connsiteY2" fmla="*/ 0 h 4277220"/>
                <a:gd name="connsiteX3" fmla="*/ 3747705 w 3747820"/>
                <a:gd name="connsiteY3" fmla="*/ 0 h 4277220"/>
                <a:gd name="connsiteX4" fmla="*/ 3743490 w 3747820"/>
                <a:gd name="connsiteY4" fmla="*/ 760907 h 4277220"/>
                <a:gd name="connsiteX5" fmla="*/ 2810779 w 3747820"/>
                <a:gd name="connsiteY5" fmla="*/ 4277220 h 4277220"/>
                <a:gd name="connsiteX6" fmla="*/ 0 w 3747820"/>
                <a:gd name="connsiteY6" fmla="*/ 4277220 h 4277220"/>
                <a:gd name="connsiteX0" fmla="*/ 5503 w 3753323"/>
                <a:gd name="connsiteY0" fmla="*/ 4277220 h 4277220"/>
                <a:gd name="connsiteX1" fmla="*/ 15555 w 3753323"/>
                <a:gd name="connsiteY1" fmla="*/ 3497607 h 4277220"/>
                <a:gd name="connsiteX2" fmla="*/ 942429 w 3753323"/>
                <a:gd name="connsiteY2" fmla="*/ 0 h 4277220"/>
                <a:gd name="connsiteX3" fmla="*/ 3753208 w 3753323"/>
                <a:gd name="connsiteY3" fmla="*/ 0 h 4277220"/>
                <a:gd name="connsiteX4" fmla="*/ 3748993 w 3753323"/>
                <a:gd name="connsiteY4" fmla="*/ 760907 h 4277220"/>
                <a:gd name="connsiteX5" fmla="*/ 2816282 w 3753323"/>
                <a:gd name="connsiteY5" fmla="*/ 4277220 h 4277220"/>
                <a:gd name="connsiteX6" fmla="*/ 5503 w 3753323"/>
                <a:gd name="connsiteY6" fmla="*/ 4277220 h 4277220"/>
                <a:gd name="connsiteX0" fmla="*/ 11875 w 3759695"/>
                <a:gd name="connsiteY0" fmla="*/ 4277220 h 4277220"/>
                <a:gd name="connsiteX1" fmla="*/ 14612 w 3759695"/>
                <a:gd name="connsiteY1" fmla="*/ 3512238 h 4277220"/>
                <a:gd name="connsiteX2" fmla="*/ 948801 w 3759695"/>
                <a:gd name="connsiteY2" fmla="*/ 0 h 4277220"/>
                <a:gd name="connsiteX3" fmla="*/ 3759580 w 3759695"/>
                <a:gd name="connsiteY3" fmla="*/ 0 h 4277220"/>
                <a:gd name="connsiteX4" fmla="*/ 3755365 w 3759695"/>
                <a:gd name="connsiteY4" fmla="*/ 760907 h 4277220"/>
                <a:gd name="connsiteX5" fmla="*/ 2822654 w 3759695"/>
                <a:gd name="connsiteY5" fmla="*/ 4277220 h 4277220"/>
                <a:gd name="connsiteX6" fmla="*/ 11875 w 3759695"/>
                <a:gd name="connsiteY6" fmla="*/ 4277220 h 4277220"/>
                <a:gd name="connsiteX0" fmla="*/ 0 w 3747820"/>
                <a:gd name="connsiteY0" fmla="*/ 4277220 h 4277220"/>
                <a:gd name="connsiteX1" fmla="*/ 2737 w 3747820"/>
                <a:gd name="connsiteY1" fmla="*/ 3512238 h 4277220"/>
                <a:gd name="connsiteX2" fmla="*/ 936926 w 3747820"/>
                <a:gd name="connsiteY2" fmla="*/ 0 h 4277220"/>
                <a:gd name="connsiteX3" fmla="*/ 3747705 w 3747820"/>
                <a:gd name="connsiteY3" fmla="*/ 0 h 4277220"/>
                <a:gd name="connsiteX4" fmla="*/ 3743490 w 3747820"/>
                <a:gd name="connsiteY4" fmla="*/ 760907 h 4277220"/>
                <a:gd name="connsiteX5" fmla="*/ 2810779 w 3747820"/>
                <a:gd name="connsiteY5" fmla="*/ 4277220 h 4277220"/>
                <a:gd name="connsiteX6" fmla="*/ 0 w 3747820"/>
                <a:gd name="connsiteY6" fmla="*/ 4277220 h 427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7820" h="4277220">
                  <a:moveTo>
                    <a:pt x="0" y="4277220"/>
                  </a:moveTo>
                  <a:cubicBezTo>
                    <a:pt x="49503" y="4038469"/>
                    <a:pt x="368870" y="3828179"/>
                    <a:pt x="2737" y="3512238"/>
                  </a:cubicBezTo>
                  <a:lnTo>
                    <a:pt x="936926" y="0"/>
                  </a:lnTo>
                  <a:lnTo>
                    <a:pt x="3747705" y="0"/>
                  </a:lnTo>
                  <a:cubicBezTo>
                    <a:pt x="3748739" y="2480"/>
                    <a:pt x="3742456" y="758427"/>
                    <a:pt x="3743490" y="760907"/>
                  </a:cubicBezTo>
                  <a:lnTo>
                    <a:pt x="2810779" y="4277220"/>
                  </a:lnTo>
                  <a:lnTo>
                    <a:pt x="0" y="42772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tIns="2196000" rIns="1224000" rtlCol="0" anchor="t" anchorCtr="0"/>
            <a:lstStyle/>
            <a:p>
              <a:pPr algn="ctr"/>
              <a:endParaRPr lang="pt-BR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0" name="Retângulo 10"/>
            <p:cNvSpPr/>
            <p:nvPr/>
          </p:nvSpPr>
          <p:spPr bwMode="auto">
            <a:xfrm>
              <a:off x="6162006" y="2959154"/>
              <a:ext cx="2798539" cy="1599822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  <a:gd name="connsiteX0" fmla="*/ 1154219 w 2314966"/>
                <a:gd name="connsiteY0" fmla="*/ 0 h 2655222"/>
                <a:gd name="connsiteX1" fmla="*/ 2308491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64616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  <a:gd name="connsiteX0" fmla="*/ 1154219 w 2314966"/>
                <a:gd name="connsiteY0" fmla="*/ 0 h 2655222"/>
                <a:gd name="connsiteX1" fmla="*/ 2308492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71809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5664" h="2655222">
                  <a:moveTo>
                    <a:pt x="1154219" y="0"/>
                  </a:moveTo>
                  <a:lnTo>
                    <a:pt x="2315664" y="671809"/>
                  </a:lnTo>
                  <a:cubicBezTo>
                    <a:pt x="2313712" y="1205815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2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Retângulo 10"/>
            <p:cNvSpPr/>
            <p:nvPr/>
          </p:nvSpPr>
          <p:spPr bwMode="auto">
            <a:xfrm>
              <a:off x="6350958" y="3123785"/>
              <a:ext cx="2420635" cy="124609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spc="300" dirty="0" smtClean="0">
                  <a:solidFill>
                    <a:schemeClr val="tx1"/>
                  </a:solidFill>
                </a:rPr>
                <a:t>AMBIGUIDADE</a:t>
              </a:r>
              <a:endParaRPr lang="pt-BR" sz="2000" b="1" spc="3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9045478" y="2959154"/>
            <a:ext cx="3759695" cy="4697564"/>
            <a:chOff x="9045458" y="2959154"/>
            <a:chExt cx="3759695" cy="4697564"/>
          </a:xfrm>
        </p:grpSpPr>
        <p:sp>
          <p:nvSpPr>
            <p:cNvPr id="34" name="Paralelogramo 1"/>
            <p:cNvSpPr/>
            <p:nvPr/>
          </p:nvSpPr>
          <p:spPr>
            <a:xfrm flipV="1">
              <a:off x="9045458" y="3379498"/>
              <a:ext cx="3759695" cy="4277220"/>
            </a:xfrm>
            <a:custGeom>
              <a:avLst/>
              <a:gdLst>
                <a:gd name="connsiteX0" fmla="*/ 0 w 3747705"/>
                <a:gd name="connsiteY0" fmla="*/ 4277220 h 4277220"/>
                <a:gd name="connsiteX1" fmla="*/ 936926 w 3747705"/>
                <a:gd name="connsiteY1" fmla="*/ 0 h 4277220"/>
                <a:gd name="connsiteX2" fmla="*/ 3747705 w 3747705"/>
                <a:gd name="connsiteY2" fmla="*/ 0 h 4277220"/>
                <a:gd name="connsiteX3" fmla="*/ 2810779 w 3747705"/>
                <a:gd name="connsiteY3" fmla="*/ 4277220 h 4277220"/>
                <a:gd name="connsiteX4" fmla="*/ 0 w 3747705"/>
                <a:gd name="connsiteY4" fmla="*/ 4277220 h 4277220"/>
                <a:gd name="connsiteX0" fmla="*/ 0 w 3747820"/>
                <a:gd name="connsiteY0" fmla="*/ 4277220 h 4277220"/>
                <a:gd name="connsiteX1" fmla="*/ 936926 w 3747820"/>
                <a:gd name="connsiteY1" fmla="*/ 0 h 4277220"/>
                <a:gd name="connsiteX2" fmla="*/ 3747705 w 3747820"/>
                <a:gd name="connsiteY2" fmla="*/ 0 h 4277220"/>
                <a:gd name="connsiteX3" fmla="*/ 3743490 w 3747820"/>
                <a:gd name="connsiteY3" fmla="*/ 760907 h 4277220"/>
                <a:gd name="connsiteX4" fmla="*/ 2810779 w 3747820"/>
                <a:gd name="connsiteY4" fmla="*/ 4277220 h 4277220"/>
                <a:gd name="connsiteX5" fmla="*/ 0 w 3747820"/>
                <a:gd name="connsiteY5" fmla="*/ 4277220 h 4277220"/>
                <a:gd name="connsiteX0" fmla="*/ 1135 w 3748955"/>
                <a:gd name="connsiteY0" fmla="*/ 4277220 h 4277220"/>
                <a:gd name="connsiteX1" fmla="*/ 16293 w 3748955"/>
                <a:gd name="connsiteY1" fmla="*/ 3499055 h 4277220"/>
                <a:gd name="connsiteX2" fmla="*/ 938061 w 3748955"/>
                <a:gd name="connsiteY2" fmla="*/ 0 h 4277220"/>
                <a:gd name="connsiteX3" fmla="*/ 3748840 w 3748955"/>
                <a:gd name="connsiteY3" fmla="*/ 0 h 4277220"/>
                <a:gd name="connsiteX4" fmla="*/ 3744625 w 3748955"/>
                <a:gd name="connsiteY4" fmla="*/ 760907 h 4277220"/>
                <a:gd name="connsiteX5" fmla="*/ 2811914 w 3748955"/>
                <a:gd name="connsiteY5" fmla="*/ 4277220 h 4277220"/>
                <a:gd name="connsiteX6" fmla="*/ 1135 w 3748955"/>
                <a:gd name="connsiteY6" fmla="*/ 4277220 h 4277220"/>
                <a:gd name="connsiteX0" fmla="*/ 0 w 3747820"/>
                <a:gd name="connsiteY0" fmla="*/ 4277220 h 4277220"/>
                <a:gd name="connsiteX1" fmla="*/ 24683 w 3747820"/>
                <a:gd name="connsiteY1" fmla="*/ 3508580 h 4277220"/>
                <a:gd name="connsiteX2" fmla="*/ 936926 w 3747820"/>
                <a:gd name="connsiteY2" fmla="*/ 0 h 4277220"/>
                <a:gd name="connsiteX3" fmla="*/ 3747705 w 3747820"/>
                <a:gd name="connsiteY3" fmla="*/ 0 h 4277220"/>
                <a:gd name="connsiteX4" fmla="*/ 3743490 w 3747820"/>
                <a:gd name="connsiteY4" fmla="*/ 760907 h 4277220"/>
                <a:gd name="connsiteX5" fmla="*/ 2810779 w 3747820"/>
                <a:gd name="connsiteY5" fmla="*/ 4277220 h 4277220"/>
                <a:gd name="connsiteX6" fmla="*/ 0 w 3747820"/>
                <a:gd name="connsiteY6" fmla="*/ 4277220 h 4277220"/>
                <a:gd name="connsiteX0" fmla="*/ 5503 w 3753323"/>
                <a:gd name="connsiteY0" fmla="*/ 4277220 h 4277220"/>
                <a:gd name="connsiteX1" fmla="*/ 15555 w 3753323"/>
                <a:gd name="connsiteY1" fmla="*/ 3497607 h 4277220"/>
                <a:gd name="connsiteX2" fmla="*/ 942429 w 3753323"/>
                <a:gd name="connsiteY2" fmla="*/ 0 h 4277220"/>
                <a:gd name="connsiteX3" fmla="*/ 3753208 w 3753323"/>
                <a:gd name="connsiteY3" fmla="*/ 0 h 4277220"/>
                <a:gd name="connsiteX4" fmla="*/ 3748993 w 3753323"/>
                <a:gd name="connsiteY4" fmla="*/ 760907 h 4277220"/>
                <a:gd name="connsiteX5" fmla="*/ 2816282 w 3753323"/>
                <a:gd name="connsiteY5" fmla="*/ 4277220 h 4277220"/>
                <a:gd name="connsiteX6" fmla="*/ 5503 w 3753323"/>
                <a:gd name="connsiteY6" fmla="*/ 4277220 h 4277220"/>
                <a:gd name="connsiteX0" fmla="*/ 11875 w 3759695"/>
                <a:gd name="connsiteY0" fmla="*/ 4277220 h 4277220"/>
                <a:gd name="connsiteX1" fmla="*/ 14612 w 3759695"/>
                <a:gd name="connsiteY1" fmla="*/ 3512238 h 4277220"/>
                <a:gd name="connsiteX2" fmla="*/ 948801 w 3759695"/>
                <a:gd name="connsiteY2" fmla="*/ 0 h 4277220"/>
                <a:gd name="connsiteX3" fmla="*/ 3759580 w 3759695"/>
                <a:gd name="connsiteY3" fmla="*/ 0 h 4277220"/>
                <a:gd name="connsiteX4" fmla="*/ 3755365 w 3759695"/>
                <a:gd name="connsiteY4" fmla="*/ 760907 h 4277220"/>
                <a:gd name="connsiteX5" fmla="*/ 2822654 w 3759695"/>
                <a:gd name="connsiteY5" fmla="*/ 4277220 h 4277220"/>
                <a:gd name="connsiteX6" fmla="*/ 11875 w 3759695"/>
                <a:gd name="connsiteY6" fmla="*/ 4277220 h 427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695" h="4277220">
                  <a:moveTo>
                    <a:pt x="11875" y="4277220"/>
                  </a:moveTo>
                  <a:cubicBezTo>
                    <a:pt x="61378" y="4038469"/>
                    <a:pt x="-34891" y="3750989"/>
                    <a:pt x="14612" y="3512238"/>
                  </a:cubicBezTo>
                  <a:lnTo>
                    <a:pt x="948801" y="0"/>
                  </a:lnTo>
                  <a:lnTo>
                    <a:pt x="3759580" y="0"/>
                  </a:lnTo>
                  <a:cubicBezTo>
                    <a:pt x="3760614" y="2480"/>
                    <a:pt x="3754331" y="758427"/>
                    <a:pt x="3755365" y="760907"/>
                  </a:cubicBezTo>
                  <a:lnTo>
                    <a:pt x="2822654" y="4277220"/>
                  </a:lnTo>
                  <a:lnTo>
                    <a:pt x="11875" y="427722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tIns="2196000" rIns="1224000" rtlCol="0" anchor="t" anchorCtr="0"/>
            <a:lstStyle/>
            <a:p>
              <a:pPr algn="ctr"/>
              <a:endParaRPr lang="pt-BR" sz="2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Retângulo 10"/>
            <p:cNvSpPr/>
            <p:nvPr/>
          </p:nvSpPr>
          <p:spPr bwMode="auto">
            <a:xfrm>
              <a:off x="9060088" y="2959154"/>
              <a:ext cx="2798539" cy="1599822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  <a:gd name="connsiteX0" fmla="*/ 1154219 w 2314966"/>
                <a:gd name="connsiteY0" fmla="*/ 0 h 2655222"/>
                <a:gd name="connsiteX1" fmla="*/ 2308491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64616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  <a:gd name="connsiteX0" fmla="*/ 1154219 w 2314966"/>
                <a:gd name="connsiteY0" fmla="*/ 0 h 2655222"/>
                <a:gd name="connsiteX1" fmla="*/ 2308492 w 2314966"/>
                <a:gd name="connsiteY1" fmla="*/ 657425 h 2655222"/>
                <a:gd name="connsiteX2" fmla="*/ 2314715 w 2314966"/>
                <a:gd name="connsiteY2" fmla="*/ 1988074 h 2655222"/>
                <a:gd name="connsiteX3" fmla="*/ 1131751 w 2314966"/>
                <a:gd name="connsiteY3" fmla="*/ 2655222 h 2655222"/>
                <a:gd name="connsiteX4" fmla="*/ 0 w 2314966"/>
                <a:gd name="connsiteY4" fmla="*/ 1994688 h 2655222"/>
                <a:gd name="connsiteX5" fmla="*/ 1117 w 2314966"/>
                <a:gd name="connsiteY5" fmla="*/ 656771 h 2655222"/>
                <a:gd name="connsiteX6" fmla="*/ 1154219 w 2314966"/>
                <a:gd name="connsiteY6" fmla="*/ 0 h 2655222"/>
                <a:gd name="connsiteX0" fmla="*/ 1154219 w 2315664"/>
                <a:gd name="connsiteY0" fmla="*/ 0 h 2655222"/>
                <a:gd name="connsiteX1" fmla="*/ 2315664 w 2315664"/>
                <a:gd name="connsiteY1" fmla="*/ 671809 h 2655222"/>
                <a:gd name="connsiteX2" fmla="*/ 2314715 w 2315664"/>
                <a:gd name="connsiteY2" fmla="*/ 1988074 h 2655222"/>
                <a:gd name="connsiteX3" fmla="*/ 1131751 w 2315664"/>
                <a:gd name="connsiteY3" fmla="*/ 2655222 h 2655222"/>
                <a:gd name="connsiteX4" fmla="*/ 0 w 2315664"/>
                <a:gd name="connsiteY4" fmla="*/ 1994688 h 2655222"/>
                <a:gd name="connsiteX5" fmla="*/ 1117 w 2315664"/>
                <a:gd name="connsiteY5" fmla="*/ 656771 h 2655222"/>
                <a:gd name="connsiteX6" fmla="*/ 1154219 w 2315664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5664" h="2655222">
                  <a:moveTo>
                    <a:pt x="1154219" y="0"/>
                  </a:moveTo>
                  <a:lnTo>
                    <a:pt x="2315664" y="671809"/>
                  </a:lnTo>
                  <a:cubicBezTo>
                    <a:pt x="2313712" y="1205815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2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Retângulo 10"/>
            <p:cNvSpPr/>
            <p:nvPr/>
          </p:nvSpPr>
          <p:spPr bwMode="auto">
            <a:xfrm>
              <a:off x="9249040" y="3148247"/>
              <a:ext cx="2420635" cy="124609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spc="300" dirty="0" smtClean="0">
                  <a:solidFill>
                    <a:schemeClr val="tx1"/>
                  </a:solidFill>
                </a:rPr>
                <a:t>COMPLEXIDADE</a:t>
              </a:r>
              <a:endParaRPr lang="pt-BR" sz="2000" b="1" spc="3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197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92960" y="3344688"/>
            <a:ext cx="6921061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spc="300" dirty="0" smtClean="0"/>
              <a:t>2. O AMBIENTE </a:t>
            </a:r>
            <a:r>
              <a:rPr lang="pt-BR" sz="3200" b="1" spc="300" dirty="0"/>
              <a:t>DAS ENGENHARIAS NO BRASIL</a:t>
            </a:r>
          </a:p>
        </p:txBody>
      </p:sp>
      <p:sp>
        <p:nvSpPr>
          <p:cNvPr id="2" name="Retângulo 1"/>
          <p:cNvSpPr/>
          <p:nvPr/>
        </p:nvSpPr>
        <p:spPr>
          <a:xfrm>
            <a:off x="-3302876" y="2294587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“</a:t>
            </a:r>
          </a:p>
        </p:txBody>
      </p:sp>
      <p:sp>
        <p:nvSpPr>
          <p:cNvPr id="9" name="Retângulo 8"/>
          <p:cNvSpPr/>
          <p:nvPr/>
        </p:nvSpPr>
        <p:spPr>
          <a:xfrm>
            <a:off x="-3849852" y="-1853440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”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41" y="-2702697"/>
            <a:ext cx="9167726" cy="120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6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tângulo 10"/>
          <p:cNvSpPr/>
          <p:nvPr/>
        </p:nvSpPr>
        <p:spPr>
          <a:xfrm>
            <a:off x="6084193" y="-1353786"/>
            <a:ext cx="7012265" cy="750377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blipFill dpi="0" rotWithShape="1">
            <a:blip r:embed="rId3"/>
            <a:srcRect/>
            <a:tile tx="-1695450" ty="1162050" sx="96000" sy="96000" flip="none" algn="ctr"/>
          </a:blipFill>
          <a:ln w="762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62" name="Retângulo 10"/>
          <p:cNvSpPr/>
          <p:nvPr/>
        </p:nvSpPr>
        <p:spPr>
          <a:xfrm>
            <a:off x="-885557" y="1996537"/>
            <a:ext cx="7012265" cy="750377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1000" b="27000"/>
            </a:stretch>
          </a:blipFill>
          <a:ln w="762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49" y="675504"/>
            <a:ext cx="6353251" cy="11387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rIns="720000" rtlCol="0" anchor="t" anchorCtr="0">
            <a:spAutoFit/>
          </a:bodyPr>
          <a:lstStyle/>
          <a:p>
            <a:r>
              <a:rPr lang="pt-BR" sz="2800" b="1" spc="300" dirty="0">
                <a:solidFill>
                  <a:schemeClr val="bg1"/>
                </a:solidFill>
              </a:rPr>
              <a:t>AMBIENTE DE </a:t>
            </a:r>
            <a:r>
              <a:rPr lang="pt-BR" sz="2800" b="1" spc="300" dirty="0" smtClean="0">
                <a:solidFill>
                  <a:schemeClr val="bg1"/>
                </a:solidFill>
              </a:rPr>
              <a:t>NEGÓCIOS </a:t>
            </a:r>
          </a:p>
          <a:p>
            <a:r>
              <a:rPr lang="pt-BR" sz="4000" b="1" spc="300" dirty="0" smtClean="0">
                <a:solidFill>
                  <a:schemeClr val="bg1"/>
                </a:solidFill>
              </a:rPr>
              <a:t>DETERIORADO</a:t>
            </a:r>
            <a:r>
              <a:rPr lang="pt-BR" sz="2800" b="1" spc="300" dirty="0" smtClean="0">
                <a:solidFill>
                  <a:schemeClr val="bg1"/>
                </a:solidFill>
              </a:rPr>
              <a:t> POR: </a:t>
            </a:r>
            <a:endParaRPr lang="pt-BR" sz="2800" b="1" spc="300" dirty="0">
              <a:solidFill>
                <a:schemeClr val="bg1"/>
              </a:solidFill>
            </a:endParaRPr>
          </a:p>
        </p:txBody>
      </p:sp>
      <p:sp>
        <p:nvSpPr>
          <p:cNvPr id="57" name="Retângulo 56"/>
          <p:cNvSpPr/>
          <p:nvPr/>
        </p:nvSpPr>
        <p:spPr>
          <a:xfrm>
            <a:off x="2460986" y="4149168"/>
            <a:ext cx="3103391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spc="300" dirty="0" smtClean="0">
                <a:solidFill>
                  <a:prstClr val="black"/>
                </a:solidFill>
              </a:rPr>
              <a:t>INSTABILIDADE POLÍTICA</a:t>
            </a:r>
            <a:endParaRPr lang="pt-BR" sz="2400" b="1" spc="300" dirty="0">
              <a:solidFill>
                <a:prstClr val="black"/>
              </a:solidFill>
            </a:endParaRPr>
          </a:p>
        </p:txBody>
      </p:sp>
      <p:sp>
        <p:nvSpPr>
          <p:cNvPr id="61" name="Retângulo 60"/>
          <p:cNvSpPr/>
          <p:nvPr/>
        </p:nvSpPr>
        <p:spPr>
          <a:xfrm>
            <a:off x="6463361" y="2191054"/>
            <a:ext cx="2597506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spc="300" dirty="0" smtClean="0">
                <a:solidFill>
                  <a:prstClr val="black"/>
                </a:solidFill>
              </a:rPr>
              <a:t>INSEGURANÇA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spc="300" dirty="0" smtClean="0">
                <a:solidFill>
                  <a:prstClr val="black"/>
                </a:solidFill>
              </a:rPr>
              <a:t>JURÍDICA</a:t>
            </a:r>
            <a:endParaRPr lang="pt-BR" sz="2400" b="1" spc="300" dirty="0">
              <a:solidFill>
                <a:prstClr val="black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9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2" grpId="0" animBg="1"/>
      <p:bldP spid="10" grpId="0"/>
      <p:bldP spid="57" grpId="0" animBg="1"/>
      <p:bldP spid="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10"/>
          <p:cNvSpPr/>
          <p:nvPr/>
        </p:nvSpPr>
        <p:spPr>
          <a:xfrm>
            <a:off x="-923509" y="-1353786"/>
            <a:ext cx="7012265" cy="750377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21000" r="1000"/>
            </a:stretch>
          </a:blipFill>
          <a:ln w="762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8" name="Retângulo 10"/>
          <p:cNvSpPr/>
          <p:nvPr/>
        </p:nvSpPr>
        <p:spPr>
          <a:xfrm>
            <a:off x="6084193" y="1996537"/>
            <a:ext cx="7012265" cy="7503772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1000" b="27000"/>
            </a:stretch>
          </a:blipFill>
          <a:ln w="762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8128565" y="5387911"/>
            <a:ext cx="345551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spc="300" dirty="0">
                <a:solidFill>
                  <a:prstClr val="black"/>
                </a:solidFill>
              </a:rPr>
              <a:t>OBSOLESCÊNCIA DA INFRAESTRUTURA DE SERVIÇOS </a:t>
            </a:r>
          </a:p>
        </p:txBody>
      </p:sp>
      <p:sp>
        <p:nvSpPr>
          <p:cNvPr id="10" name="Retângulo 9"/>
          <p:cNvSpPr/>
          <p:nvPr/>
        </p:nvSpPr>
        <p:spPr>
          <a:xfrm>
            <a:off x="3409700" y="2191054"/>
            <a:ext cx="2455929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spc="300" dirty="0">
                <a:solidFill>
                  <a:prstClr val="black"/>
                </a:solidFill>
              </a:rPr>
              <a:t>BUROCRACIAS</a:t>
            </a:r>
          </a:p>
        </p:txBody>
      </p:sp>
    </p:spTree>
    <p:extLst>
      <p:ext uri="{BB962C8B-B14F-4D97-AF65-F5344CB8AC3E}">
        <p14:creationId xmlns:p14="http://schemas.microsoft.com/office/powerpoint/2010/main" val="114996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ângulo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524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tângulo 29"/>
          <p:cNvSpPr/>
          <p:nvPr/>
        </p:nvSpPr>
        <p:spPr>
          <a:xfrm>
            <a:off x="0" y="379724"/>
            <a:ext cx="1219200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2000" rIns="180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400" b="1" spc="300" dirty="0">
                <a:solidFill>
                  <a:schemeClr val="tx1"/>
                </a:solidFill>
              </a:rPr>
              <a:t>O MUNDO DOS NEGÓCIOS NA ECONOMIA DO CONHECIMENTO </a:t>
            </a:r>
          </a:p>
        </p:txBody>
      </p:sp>
      <p:grpSp>
        <p:nvGrpSpPr>
          <p:cNvPr id="31" name="Grupo 30"/>
          <p:cNvGrpSpPr/>
          <p:nvPr/>
        </p:nvGrpSpPr>
        <p:grpSpPr>
          <a:xfrm>
            <a:off x="924445" y="2306973"/>
            <a:ext cx="1859625" cy="1077218"/>
            <a:chOff x="-5691836" y="3532439"/>
            <a:chExt cx="1859625" cy="1077218"/>
          </a:xfrm>
        </p:grpSpPr>
        <p:sp>
          <p:nvSpPr>
            <p:cNvPr id="32" name="CaixaDeTexto 31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1º</a:t>
              </a:r>
            </a:p>
            <a:p>
              <a:r>
                <a:rPr lang="pt-BR" sz="2000" dirty="0" smtClean="0"/>
                <a:t>ESTADOS UNIDOS</a:t>
              </a:r>
            </a:p>
            <a:p>
              <a:r>
                <a:rPr lang="pt-BR" dirty="0" smtClean="0"/>
                <a:t>340.638</a:t>
              </a:r>
              <a:endParaRPr lang="pt-BR" dirty="0"/>
            </a:p>
          </p:txBody>
        </p:sp>
        <p:cxnSp>
          <p:nvCxnSpPr>
            <p:cNvPr id="33" name="Conector reto 32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upo 33"/>
          <p:cNvGrpSpPr/>
          <p:nvPr/>
        </p:nvGrpSpPr>
        <p:grpSpPr>
          <a:xfrm>
            <a:off x="2953405" y="2306958"/>
            <a:ext cx="1859625" cy="1077218"/>
            <a:chOff x="-5691836" y="3532439"/>
            <a:chExt cx="1859625" cy="1077218"/>
          </a:xfrm>
        </p:grpSpPr>
        <p:sp>
          <p:nvSpPr>
            <p:cNvPr id="35" name="CaixaDeTexto 34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2º</a:t>
              </a:r>
            </a:p>
            <a:p>
              <a:r>
                <a:rPr lang="pt-BR" sz="2000" dirty="0" smtClean="0"/>
                <a:t>CHINA</a:t>
              </a:r>
            </a:p>
            <a:p>
              <a:r>
                <a:rPr lang="pt-BR" dirty="0"/>
                <a:t>112.804</a:t>
              </a:r>
            </a:p>
          </p:txBody>
        </p:sp>
        <p:cxnSp>
          <p:nvCxnSpPr>
            <p:cNvPr id="36" name="Conector reto 35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upo 36"/>
          <p:cNvGrpSpPr/>
          <p:nvPr/>
        </p:nvGrpSpPr>
        <p:grpSpPr>
          <a:xfrm>
            <a:off x="4982365" y="2306958"/>
            <a:ext cx="1859625" cy="1077218"/>
            <a:chOff x="-5691836" y="3532439"/>
            <a:chExt cx="1859625" cy="1077218"/>
          </a:xfrm>
        </p:grpSpPr>
        <p:sp>
          <p:nvSpPr>
            <p:cNvPr id="38" name="CaixaDeTexto 37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3º</a:t>
              </a:r>
            </a:p>
            <a:p>
              <a:r>
                <a:rPr lang="pt-BR" sz="2000" dirty="0" smtClean="0"/>
                <a:t>ALEMANHA</a:t>
              </a:r>
            </a:p>
            <a:p>
              <a:r>
                <a:rPr lang="pt-BR" dirty="0" smtClean="0"/>
                <a:t>87.424</a:t>
              </a:r>
              <a:endParaRPr lang="pt-BR" dirty="0"/>
            </a:p>
          </p:txBody>
        </p:sp>
        <p:cxnSp>
          <p:nvCxnSpPr>
            <p:cNvPr id="39" name="Conector reto 38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" name="Grupo 39"/>
          <p:cNvGrpSpPr/>
          <p:nvPr/>
        </p:nvGrpSpPr>
        <p:grpSpPr>
          <a:xfrm>
            <a:off x="7011325" y="2306958"/>
            <a:ext cx="1859625" cy="1077218"/>
            <a:chOff x="-5691836" y="3532439"/>
            <a:chExt cx="1859625" cy="1077218"/>
          </a:xfrm>
        </p:grpSpPr>
        <p:sp>
          <p:nvSpPr>
            <p:cNvPr id="41" name="CaixaDeTexto 40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4º</a:t>
              </a:r>
            </a:p>
            <a:p>
              <a:r>
                <a:rPr lang="pt-BR" sz="2000" dirty="0" smtClean="0"/>
                <a:t>JAPÃO</a:t>
              </a:r>
            </a:p>
            <a:p>
              <a:r>
                <a:rPr lang="pt-BR" dirty="0" smtClean="0"/>
                <a:t>79.541</a:t>
              </a:r>
              <a:endParaRPr lang="pt-BR" dirty="0"/>
            </a:p>
          </p:txBody>
        </p:sp>
        <p:cxnSp>
          <p:nvCxnSpPr>
            <p:cNvPr id="42" name="Conector reto 41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3" name="Grupo 42"/>
          <p:cNvGrpSpPr/>
          <p:nvPr/>
        </p:nvGrpSpPr>
        <p:grpSpPr>
          <a:xfrm>
            <a:off x="9040288" y="2306958"/>
            <a:ext cx="1859625" cy="1077218"/>
            <a:chOff x="-5691836" y="3532439"/>
            <a:chExt cx="1859625" cy="1077218"/>
          </a:xfrm>
        </p:grpSpPr>
        <p:sp>
          <p:nvSpPr>
            <p:cNvPr id="44" name="CaixaDeTexto 43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5º</a:t>
              </a:r>
            </a:p>
            <a:p>
              <a:r>
                <a:rPr lang="pt-BR" sz="2000" dirty="0" smtClean="0"/>
                <a:t>INGLATERRA</a:t>
              </a:r>
            </a:p>
            <a:p>
              <a:r>
                <a:rPr lang="pt-BR" dirty="0" smtClean="0"/>
                <a:t>78.444</a:t>
              </a:r>
              <a:endParaRPr lang="pt-BR" dirty="0"/>
            </a:p>
          </p:txBody>
        </p:sp>
        <p:cxnSp>
          <p:nvCxnSpPr>
            <p:cNvPr id="45" name="Conector reto 44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Grupo 45"/>
          <p:cNvGrpSpPr/>
          <p:nvPr/>
        </p:nvGrpSpPr>
        <p:grpSpPr>
          <a:xfrm>
            <a:off x="924445" y="3608807"/>
            <a:ext cx="1859625" cy="1077218"/>
            <a:chOff x="-5691836" y="3532439"/>
            <a:chExt cx="1859625" cy="1077218"/>
          </a:xfrm>
        </p:grpSpPr>
        <p:sp>
          <p:nvSpPr>
            <p:cNvPr id="47" name="CaixaDeTexto 46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6º</a:t>
              </a:r>
            </a:p>
            <a:p>
              <a:r>
                <a:rPr lang="pt-BR" sz="2000" dirty="0" smtClean="0"/>
                <a:t>FRANÇA</a:t>
              </a:r>
            </a:p>
            <a:p>
              <a:r>
                <a:rPr lang="pt-BR" dirty="0"/>
                <a:t>64.493</a:t>
              </a:r>
            </a:p>
          </p:txBody>
        </p:sp>
        <p:cxnSp>
          <p:nvCxnSpPr>
            <p:cNvPr id="48" name="Conector reto 47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9" name="Grupo 48"/>
          <p:cNvGrpSpPr/>
          <p:nvPr/>
        </p:nvGrpSpPr>
        <p:grpSpPr>
          <a:xfrm>
            <a:off x="2953406" y="3608807"/>
            <a:ext cx="1859625" cy="1077218"/>
            <a:chOff x="-5691836" y="3532439"/>
            <a:chExt cx="1859625" cy="1077218"/>
          </a:xfrm>
        </p:grpSpPr>
        <p:sp>
          <p:nvSpPr>
            <p:cNvPr id="50" name="CaixaDeTexto 49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7º</a:t>
              </a:r>
            </a:p>
            <a:p>
              <a:r>
                <a:rPr lang="pt-BR" sz="2000" dirty="0" smtClean="0"/>
                <a:t>CANADÁ</a:t>
              </a:r>
            </a:p>
            <a:p>
              <a:r>
                <a:rPr lang="pt-BR" dirty="0"/>
                <a:t>53.299 </a:t>
              </a:r>
            </a:p>
          </p:txBody>
        </p:sp>
        <p:cxnSp>
          <p:nvCxnSpPr>
            <p:cNvPr id="51" name="Conector reto 50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2" name="Grupo 51"/>
          <p:cNvGrpSpPr/>
          <p:nvPr/>
        </p:nvGrpSpPr>
        <p:grpSpPr>
          <a:xfrm>
            <a:off x="4982368" y="3608807"/>
            <a:ext cx="1859625" cy="1077218"/>
            <a:chOff x="-5691836" y="3532439"/>
            <a:chExt cx="1859625" cy="1077218"/>
          </a:xfrm>
        </p:grpSpPr>
        <p:sp>
          <p:nvSpPr>
            <p:cNvPr id="53" name="CaixaDeTexto 52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8º</a:t>
              </a:r>
            </a:p>
            <a:p>
              <a:r>
                <a:rPr lang="pt-BR" sz="2000" dirty="0" smtClean="0"/>
                <a:t>ITÁLIA</a:t>
              </a:r>
            </a:p>
            <a:p>
              <a:r>
                <a:rPr lang="pt-BR" dirty="0"/>
                <a:t>50.367</a:t>
              </a:r>
            </a:p>
          </p:txBody>
        </p:sp>
        <p:cxnSp>
          <p:nvCxnSpPr>
            <p:cNvPr id="54" name="Conector reto 53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5" name="Grupo 54"/>
          <p:cNvGrpSpPr/>
          <p:nvPr/>
        </p:nvGrpSpPr>
        <p:grpSpPr>
          <a:xfrm>
            <a:off x="7011327" y="3588748"/>
            <a:ext cx="1859625" cy="1077218"/>
            <a:chOff x="-5691836" y="3532439"/>
            <a:chExt cx="1859625" cy="1077218"/>
          </a:xfrm>
        </p:grpSpPr>
        <p:sp>
          <p:nvSpPr>
            <p:cNvPr id="56" name="CaixaDeTexto 55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9º</a:t>
              </a:r>
            </a:p>
            <a:p>
              <a:r>
                <a:rPr lang="pt-BR" sz="2000" dirty="0" smtClean="0"/>
                <a:t>ESPANHA</a:t>
              </a:r>
            </a:p>
            <a:p>
              <a:r>
                <a:rPr lang="pt-BR" dirty="0" smtClean="0"/>
                <a:t>41.988</a:t>
              </a:r>
              <a:endParaRPr lang="pt-BR" dirty="0"/>
            </a:p>
          </p:txBody>
        </p:sp>
        <p:cxnSp>
          <p:nvCxnSpPr>
            <p:cNvPr id="57" name="Conector reto 56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8" name="Grupo 57"/>
          <p:cNvGrpSpPr/>
          <p:nvPr/>
        </p:nvGrpSpPr>
        <p:grpSpPr>
          <a:xfrm>
            <a:off x="9040288" y="3588747"/>
            <a:ext cx="1859625" cy="1077218"/>
            <a:chOff x="-5691836" y="3532439"/>
            <a:chExt cx="1859625" cy="1077218"/>
          </a:xfrm>
        </p:grpSpPr>
        <p:sp>
          <p:nvSpPr>
            <p:cNvPr id="59" name="CaixaDeTexto 58"/>
            <p:cNvSpPr txBox="1"/>
            <p:nvPr/>
          </p:nvSpPr>
          <p:spPr>
            <a:xfrm>
              <a:off x="-5691836" y="3532439"/>
              <a:ext cx="185962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3200" b="1" dirty="0" smtClean="0"/>
                <a:t>10º</a:t>
              </a:r>
            </a:p>
            <a:p>
              <a:r>
                <a:rPr lang="pt-BR" sz="2000" dirty="0" smtClean="0"/>
                <a:t>ÍNDIA</a:t>
              </a:r>
            </a:p>
            <a:p>
              <a:r>
                <a:rPr lang="pt-BR" dirty="0" smtClean="0"/>
                <a:t>38.700</a:t>
              </a:r>
              <a:endParaRPr lang="pt-BR" dirty="0"/>
            </a:p>
          </p:txBody>
        </p:sp>
        <p:cxnSp>
          <p:nvCxnSpPr>
            <p:cNvPr id="60" name="Conector reto 59"/>
            <p:cNvCxnSpPr/>
            <p:nvPr/>
          </p:nvCxnSpPr>
          <p:spPr>
            <a:xfrm>
              <a:off x="-5691836" y="3532439"/>
              <a:ext cx="1835427" cy="0"/>
            </a:xfrm>
            <a:prstGeom prst="lin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Grupo 2"/>
          <p:cNvGrpSpPr/>
          <p:nvPr/>
        </p:nvGrpSpPr>
        <p:grpSpPr>
          <a:xfrm>
            <a:off x="5035415" y="4855564"/>
            <a:ext cx="2121172" cy="1850051"/>
            <a:chOff x="5027708" y="4550749"/>
            <a:chExt cx="2121172" cy="18500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Retângulo 1"/>
            <p:cNvSpPr/>
            <p:nvPr/>
          </p:nvSpPr>
          <p:spPr>
            <a:xfrm>
              <a:off x="5027708" y="4550749"/>
              <a:ext cx="2121172" cy="18500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2" name="CaixaDeTexto 61"/>
            <p:cNvSpPr txBox="1"/>
            <p:nvPr/>
          </p:nvSpPr>
          <p:spPr>
            <a:xfrm>
              <a:off x="5161427" y="4550749"/>
              <a:ext cx="1799221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t-BR" sz="4400" b="1" dirty="0" smtClean="0"/>
                <a:t>13º</a:t>
              </a:r>
              <a:endParaRPr lang="pt-BR" sz="3600" b="1" dirty="0" smtClean="0"/>
            </a:p>
            <a:p>
              <a:r>
                <a:rPr lang="pt-BR" sz="4000" b="1" dirty="0" smtClean="0"/>
                <a:t>BRASIL</a:t>
              </a:r>
              <a:endParaRPr lang="pt-BR" sz="2000" b="1" dirty="0" smtClean="0"/>
            </a:p>
            <a:p>
              <a:r>
                <a:rPr lang="pt-BR" sz="2800" dirty="0" smtClean="0"/>
                <a:t>30.145</a:t>
              </a:r>
              <a:endParaRPr lang="pt-BR" dirty="0"/>
            </a:p>
          </p:txBody>
        </p:sp>
        <p:cxnSp>
          <p:nvCxnSpPr>
            <p:cNvPr id="63" name="Conector reto 62"/>
            <p:cNvCxnSpPr/>
            <p:nvPr/>
          </p:nvCxnSpPr>
          <p:spPr>
            <a:xfrm>
              <a:off x="5032471" y="4550749"/>
              <a:ext cx="2111647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Retângulo 3"/>
          <p:cNvSpPr/>
          <p:nvPr/>
        </p:nvSpPr>
        <p:spPr>
          <a:xfrm>
            <a:off x="-85725" y="1347311"/>
            <a:ext cx="1234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/>
              <a:t>Poucas universidades brasileiras têm competência para produzir </a:t>
            </a:r>
          </a:p>
          <a:p>
            <a:pPr algn="ctr"/>
            <a:r>
              <a:rPr lang="pt-BR" dirty="0" smtClean="0"/>
              <a:t>conhecimentos científicos capazes de gerar inovação tecnológica</a:t>
            </a:r>
            <a:endParaRPr lang="pt-BR" dirty="0"/>
          </a:p>
        </p:txBody>
      </p:sp>
      <p:pic>
        <p:nvPicPr>
          <p:cNvPr id="64" name="Imagem 6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42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29"/>
          <p:cNvSpPr/>
          <p:nvPr/>
        </p:nvSpPr>
        <p:spPr>
          <a:xfrm>
            <a:off x="0" y="379724"/>
            <a:ext cx="121920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2000" rIns="180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400" b="1" spc="300" dirty="0" smtClean="0">
                <a:solidFill>
                  <a:schemeClr val="tx1"/>
                </a:solidFill>
              </a:rPr>
              <a:t>RANKING DOS 10 PAÍSES MAIS INOVADORES EM 2015</a:t>
            </a:r>
            <a:endParaRPr lang="pt-BR" sz="2400" b="1" spc="300" dirty="0">
              <a:solidFill>
                <a:schemeClr val="tx1"/>
              </a:solidFill>
            </a:endParaRPr>
          </a:p>
        </p:txBody>
      </p:sp>
      <p:pic>
        <p:nvPicPr>
          <p:cNvPr id="61" name="Picture 2" descr="\\zeus\CREA-SP\Unidades Administrativas\DCO\_Apresentações\2018 05 Palestra Prof Sebastião\imagens\map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739" y="1557124"/>
            <a:ext cx="7470272" cy="481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Conector reto 63"/>
          <p:cNvCxnSpPr>
            <a:endCxn id="65" idx="1"/>
          </p:cNvCxnSpPr>
          <p:nvPr/>
        </p:nvCxnSpPr>
        <p:spPr>
          <a:xfrm flipH="1">
            <a:off x="723900" y="3963458"/>
            <a:ext cx="3418829" cy="55565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ítulo 6"/>
          <p:cNvSpPr>
            <a:spLocks noGrp="1"/>
          </p:cNvSpPr>
          <p:nvPr>
            <p:ph type="title"/>
          </p:nvPr>
        </p:nvSpPr>
        <p:spPr>
          <a:xfrm>
            <a:off x="723920" y="4260613"/>
            <a:ext cx="2381665" cy="516932"/>
          </a:xfrm>
          <a:solidFill>
            <a:schemeClr val="bg1"/>
          </a:solidFill>
        </p:spPr>
        <p:txBody>
          <a:bodyPr/>
          <a:lstStyle/>
          <a:p>
            <a:r>
              <a:rPr lang="pt-BR" sz="2500" b="1" dirty="0" smtClean="0">
                <a:latin typeface="+mn-lt"/>
              </a:rPr>
              <a:t>5° </a:t>
            </a:r>
            <a:r>
              <a:rPr lang="pt-BR" sz="2000" dirty="0" smtClean="0">
                <a:latin typeface="+mn-lt"/>
              </a:rPr>
              <a:t>ESTADOS UNIDOS</a:t>
            </a:r>
            <a:endParaRPr lang="pt-BR" sz="2000" dirty="0">
              <a:latin typeface="+mn-lt"/>
            </a:endParaRPr>
          </a:p>
        </p:txBody>
      </p:sp>
      <p:cxnSp>
        <p:nvCxnSpPr>
          <p:cNvPr id="67" name="Conector reto 66"/>
          <p:cNvCxnSpPr>
            <a:endCxn id="66" idx="3"/>
          </p:cNvCxnSpPr>
          <p:nvPr/>
        </p:nvCxnSpPr>
        <p:spPr>
          <a:xfrm flipV="1">
            <a:off x="6238875" y="3127757"/>
            <a:ext cx="5545528" cy="55619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/>
          <p:cNvCxnSpPr>
            <a:endCxn id="68" idx="0"/>
          </p:cNvCxnSpPr>
          <p:nvPr/>
        </p:nvCxnSpPr>
        <p:spPr>
          <a:xfrm flipV="1">
            <a:off x="6337415" y="1246910"/>
            <a:ext cx="1010860" cy="223263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to 69"/>
          <p:cNvCxnSpPr>
            <a:endCxn id="71" idx="1"/>
          </p:cNvCxnSpPr>
          <p:nvPr/>
        </p:nvCxnSpPr>
        <p:spPr>
          <a:xfrm flipV="1">
            <a:off x="8047287" y="4503825"/>
            <a:ext cx="1182440" cy="39687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ítulo 6"/>
          <p:cNvSpPr txBox="1">
            <a:spLocks/>
          </p:cNvSpPr>
          <p:nvPr/>
        </p:nvSpPr>
        <p:spPr bwMode="auto">
          <a:xfrm>
            <a:off x="9229745" y="4245359"/>
            <a:ext cx="1809751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7° </a:t>
            </a:r>
            <a:r>
              <a:rPr lang="pt-BR" sz="2000" dirty="0" smtClean="0">
                <a:latin typeface="+mn-lt"/>
              </a:rPr>
              <a:t>SINGAPURA</a:t>
            </a:r>
            <a:endParaRPr lang="pt-BR" sz="2000" dirty="0">
              <a:latin typeface="+mn-lt"/>
            </a:endParaRPr>
          </a:p>
        </p:txBody>
      </p:sp>
      <p:cxnSp>
        <p:nvCxnSpPr>
          <p:cNvPr id="72" name="Conector reto 71"/>
          <p:cNvCxnSpPr>
            <a:endCxn id="73" idx="0"/>
          </p:cNvCxnSpPr>
          <p:nvPr/>
        </p:nvCxnSpPr>
        <p:spPr>
          <a:xfrm flipH="1" flipV="1">
            <a:off x="2770030" y="1374858"/>
            <a:ext cx="3225031" cy="23090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ítulo 6"/>
          <p:cNvSpPr txBox="1">
            <a:spLocks/>
          </p:cNvSpPr>
          <p:nvPr/>
        </p:nvSpPr>
        <p:spPr bwMode="auto">
          <a:xfrm>
            <a:off x="1660611" y="1374858"/>
            <a:ext cx="2218800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2° </a:t>
            </a:r>
            <a:r>
              <a:rPr lang="pt-BR" sz="2000" dirty="0" smtClean="0">
                <a:latin typeface="+mn-lt"/>
              </a:rPr>
              <a:t>REINO UNIDO </a:t>
            </a:r>
            <a:endParaRPr lang="pt-BR" sz="2000" dirty="0">
              <a:latin typeface="+mn-lt"/>
            </a:endParaRPr>
          </a:p>
        </p:txBody>
      </p:sp>
      <p:cxnSp>
        <p:nvCxnSpPr>
          <p:cNvPr id="74" name="Conector reto 73"/>
          <p:cNvCxnSpPr>
            <a:endCxn id="75" idx="0"/>
          </p:cNvCxnSpPr>
          <p:nvPr/>
        </p:nvCxnSpPr>
        <p:spPr>
          <a:xfrm flipH="1">
            <a:off x="5611027" y="3899283"/>
            <a:ext cx="572772" cy="31850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ítulo 6"/>
          <p:cNvSpPr txBox="1">
            <a:spLocks/>
          </p:cNvSpPr>
          <p:nvPr/>
        </p:nvSpPr>
        <p:spPr bwMode="auto">
          <a:xfrm>
            <a:off x="4983177" y="4217785"/>
            <a:ext cx="1255699" cy="68291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1° </a:t>
            </a:r>
            <a:r>
              <a:rPr lang="pt-BR" sz="2000" dirty="0" smtClean="0">
                <a:latin typeface="+mn-lt"/>
              </a:rPr>
              <a:t>SUÍÇA</a:t>
            </a:r>
            <a:br>
              <a:rPr lang="pt-BR" sz="2000" dirty="0" smtClean="0">
                <a:latin typeface="+mn-lt"/>
              </a:rPr>
            </a:br>
            <a:r>
              <a:rPr lang="pt-BR" sz="1600" b="1" i="1" dirty="0" smtClean="0">
                <a:latin typeface="+mn-lt"/>
              </a:rPr>
              <a:t>8,3 </a:t>
            </a:r>
            <a:r>
              <a:rPr lang="pt-BR" sz="1600" b="1" i="1" dirty="0">
                <a:latin typeface="+mn-lt"/>
              </a:rPr>
              <a:t>Mi</a:t>
            </a:r>
          </a:p>
        </p:txBody>
      </p:sp>
      <p:cxnSp>
        <p:nvCxnSpPr>
          <p:cNvPr id="76" name="Conector reto 75"/>
          <p:cNvCxnSpPr>
            <a:endCxn id="77" idx="1"/>
          </p:cNvCxnSpPr>
          <p:nvPr/>
        </p:nvCxnSpPr>
        <p:spPr>
          <a:xfrm flipH="1" flipV="1">
            <a:off x="551213" y="3274347"/>
            <a:ext cx="5354291" cy="38217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ítulo 6"/>
          <p:cNvSpPr txBox="1">
            <a:spLocks/>
          </p:cNvSpPr>
          <p:nvPr/>
        </p:nvSpPr>
        <p:spPr bwMode="auto">
          <a:xfrm>
            <a:off x="551211" y="3015881"/>
            <a:ext cx="2218800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8° </a:t>
            </a:r>
            <a:r>
              <a:rPr lang="pt-BR" sz="2000" dirty="0">
                <a:latin typeface="+mn-lt"/>
              </a:rPr>
              <a:t>IRLANDA</a:t>
            </a:r>
          </a:p>
        </p:txBody>
      </p:sp>
      <p:cxnSp>
        <p:nvCxnSpPr>
          <p:cNvPr id="78" name="Conector reto 77"/>
          <p:cNvCxnSpPr>
            <a:endCxn id="81" idx="3"/>
          </p:cNvCxnSpPr>
          <p:nvPr/>
        </p:nvCxnSpPr>
        <p:spPr>
          <a:xfrm flipV="1">
            <a:off x="6555513" y="2176015"/>
            <a:ext cx="4364657" cy="118634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/>
          <p:cNvCxnSpPr>
            <a:endCxn id="79" idx="2"/>
          </p:cNvCxnSpPr>
          <p:nvPr/>
        </p:nvCxnSpPr>
        <p:spPr>
          <a:xfrm>
            <a:off x="6238876" y="3773489"/>
            <a:ext cx="865565" cy="253537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ítulo 6"/>
          <p:cNvSpPr txBox="1">
            <a:spLocks/>
          </p:cNvSpPr>
          <p:nvPr/>
        </p:nvSpPr>
        <p:spPr bwMode="auto">
          <a:xfrm>
            <a:off x="8701351" y="1917549"/>
            <a:ext cx="2218800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6° </a:t>
            </a:r>
            <a:r>
              <a:rPr lang="pt-BR" sz="2000" dirty="0" smtClean="0">
                <a:latin typeface="+mn-lt"/>
              </a:rPr>
              <a:t>FINLÂNDIA</a:t>
            </a:r>
            <a:endParaRPr lang="pt-BR" sz="2000" dirty="0">
              <a:latin typeface="+mn-lt"/>
            </a:endParaRPr>
          </a:p>
        </p:txBody>
      </p:sp>
      <p:cxnSp>
        <p:nvCxnSpPr>
          <p:cNvPr id="82" name="Conector reto 81"/>
          <p:cNvCxnSpPr/>
          <p:nvPr/>
        </p:nvCxnSpPr>
        <p:spPr>
          <a:xfrm flipH="1">
            <a:off x="3765113" y="5226169"/>
            <a:ext cx="1218067" cy="4554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ítulo 6"/>
          <p:cNvSpPr txBox="1">
            <a:spLocks/>
          </p:cNvSpPr>
          <p:nvPr/>
        </p:nvSpPr>
        <p:spPr bwMode="auto">
          <a:xfrm>
            <a:off x="1546311" y="5423119"/>
            <a:ext cx="2218800" cy="516932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3200" b="1" dirty="0" smtClean="0">
                <a:latin typeface="+mn-lt"/>
              </a:rPr>
              <a:t>70° BRASIL</a:t>
            </a:r>
            <a:endParaRPr lang="pt-BR" sz="3200" b="1" dirty="0">
              <a:latin typeface="+mn-lt"/>
            </a:endParaRPr>
          </a:p>
        </p:txBody>
      </p:sp>
      <p:cxnSp>
        <p:nvCxnSpPr>
          <p:cNvPr id="84" name="Conector reto 83"/>
          <p:cNvCxnSpPr>
            <a:endCxn id="85" idx="0"/>
          </p:cNvCxnSpPr>
          <p:nvPr/>
        </p:nvCxnSpPr>
        <p:spPr>
          <a:xfrm flipH="1" flipV="1">
            <a:off x="5695970" y="2232443"/>
            <a:ext cx="463649" cy="15120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ítulo 6"/>
          <p:cNvSpPr txBox="1">
            <a:spLocks/>
          </p:cNvSpPr>
          <p:nvPr/>
        </p:nvSpPr>
        <p:spPr bwMode="auto">
          <a:xfrm>
            <a:off x="4586551" y="2232443"/>
            <a:ext cx="2218800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9° </a:t>
            </a:r>
            <a:r>
              <a:rPr lang="pt-BR" sz="2000" dirty="0" smtClean="0">
                <a:latin typeface="+mn-lt"/>
              </a:rPr>
              <a:t>LUXEMBURGO</a:t>
            </a:r>
            <a:endParaRPr lang="pt-BR" sz="2000" dirty="0">
              <a:latin typeface="+mn-lt"/>
            </a:endParaRPr>
          </a:p>
        </p:txBody>
      </p:sp>
      <p:sp>
        <p:nvSpPr>
          <p:cNvPr id="86" name="Retângulo 85"/>
          <p:cNvSpPr/>
          <p:nvPr/>
        </p:nvSpPr>
        <p:spPr>
          <a:xfrm>
            <a:off x="618247" y="6335601"/>
            <a:ext cx="35057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prstClr val="black"/>
                </a:solidFill>
                <a:cs typeface="Arial" panose="020B0604020202020204" pitchFamily="34" charset="0"/>
              </a:rPr>
              <a:t>Fonte: Registro Global de Inovação (GRI</a:t>
            </a:r>
            <a:r>
              <a:rPr lang="pt-BR" sz="1200" dirty="0" smtClean="0">
                <a:solidFill>
                  <a:prstClr val="black"/>
                </a:solidFill>
                <a:cs typeface="Arial" panose="020B0604020202020204" pitchFamily="34" charset="0"/>
              </a:rPr>
              <a:t>) – 143 países</a:t>
            </a:r>
            <a:endParaRPr lang="pt-BR" sz="1200" dirty="0"/>
          </a:p>
        </p:txBody>
      </p:sp>
      <p:sp>
        <p:nvSpPr>
          <p:cNvPr id="68" name="Título 6"/>
          <p:cNvSpPr txBox="1">
            <a:spLocks/>
          </p:cNvSpPr>
          <p:nvPr/>
        </p:nvSpPr>
        <p:spPr bwMode="auto">
          <a:xfrm>
            <a:off x="6238875" y="1246910"/>
            <a:ext cx="2218800" cy="60656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3° </a:t>
            </a:r>
            <a:r>
              <a:rPr lang="pt-BR" sz="2000" dirty="0">
                <a:latin typeface="+mn-lt"/>
              </a:rPr>
              <a:t>SUÉCIA</a:t>
            </a:r>
            <a:br>
              <a:rPr lang="pt-BR" sz="2000" dirty="0">
                <a:latin typeface="+mn-lt"/>
              </a:rPr>
            </a:br>
            <a:r>
              <a:rPr lang="pt-BR" sz="1600" b="1" i="1" dirty="0" smtClean="0">
                <a:latin typeface="+mn-lt"/>
              </a:rPr>
              <a:t>10Mi</a:t>
            </a:r>
            <a:endParaRPr lang="pt-BR" sz="2000" dirty="0">
              <a:latin typeface="+mn-lt"/>
            </a:endParaRPr>
          </a:p>
        </p:txBody>
      </p:sp>
      <p:sp>
        <p:nvSpPr>
          <p:cNvPr id="79" name="Título 6"/>
          <p:cNvSpPr txBox="1">
            <a:spLocks/>
          </p:cNvSpPr>
          <p:nvPr/>
        </p:nvSpPr>
        <p:spPr bwMode="auto">
          <a:xfrm>
            <a:off x="5995040" y="5681615"/>
            <a:ext cx="2218800" cy="62725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4° </a:t>
            </a:r>
            <a:r>
              <a:rPr lang="pt-BR" sz="2000" dirty="0" smtClean="0">
                <a:latin typeface="+mn-lt"/>
              </a:rPr>
              <a:t>HOLANDA</a:t>
            </a:r>
            <a:br>
              <a:rPr lang="pt-BR" sz="2000" dirty="0" smtClean="0">
                <a:latin typeface="+mn-lt"/>
              </a:rPr>
            </a:br>
            <a:r>
              <a:rPr lang="pt-BR" sz="1600" b="1" i="1" dirty="0" smtClean="0">
                <a:latin typeface="+mn-lt"/>
              </a:rPr>
              <a:t>16Mi</a:t>
            </a:r>
            <a:endParaRPr lang="pt-BR" sz="2000" dirty="0">
              <a:latin typeface="+mn-lt"/>
            </a:endParaRPr>
          </a:p>
        </p:txBody>
      </p:sp>
      <p:sp>
        <p:nvSpPr>
          <p:cNvPr id="66" name="Título 6"/>
          <p:cNvSpPr txBox="1">
            <a:spLocks/>
          </p:cNvSpPr>
          <p:nvPr/>
        </p:nvSpPr>
        <p:spPr bwMode="auto">
          <a:xfrm>
            <a:off x="9565603" y="2869261"/>
            <a:ext cx="2218800" cy="5169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latin typeface="+mn-lt"/>
              </a:rPr>
              <a:t>10° </a:t>
            </a:r>
            <a:r>
              <a:rPr lang="pt-BR" sz="2000" dirty="0" smtClean="0">
                <a:latin typeface="+mn-lt"/>
              </a:rPr>
              <a:t>DINAMARCA</a:t>
            </a:r>
            <a:endParaRPr lang="pt-BR" sz="2000" dirty="0">
              <a:latin typeface="+mn-lt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524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Título 6"/>
          <p:cNvSpPr txBox="1">
            <a:spLocks/>
          </p:cNvSpPr>
          <p:nvPr/>
        </p:nvSpPr>
        <p:spPr bwMode="auto">
          <a:xfrm>
            <a:off x="9934030" y="6109514"/>
            <a:ext cx="1809751" cy="516932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 smtClean="0">
                <a:solidFill>
                  <a:schemeClr val="bg1"/>
                </a:solidFill>
                <a:latin typeface="+mn-lt"/>
              </a:rPr>
              <a:t>143 países</a:t>
            </a:r>
            <a:endParaRPr lang="pt-BR" sz="20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365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0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5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5" grpId="0" animBg="1"/>
      <p:bldP spid="71" grpId="0" animBg="1"/>
      <p:bldP spid="73" grpId="0" animBg="1"/>
      <p:bldP spid="75" grpId="0" animBg="1"/>
      <p:bldP spid="77" grpId="0" animBg="1"/>
      <p:bldP spid="81" grpId="0" animBg="1"/>
      <p:bldP spid="83" grpId="0" animBg="1"/>
      <p:bldP spid="85" grpId="0" animBg="1"/>
      <p:bldP spid="68" grpId="0" animBg="1"/>
      <p:bldP spid="79" grpId="0" animBg="1"/>
      <p:bldP spid="66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vre 7"/>
          <p:cNvSpPr/>
          <p:nvPr/>
        </p:nvSpPr>
        <p:spPr>
          <a:xfrm>
            <a:off x="2523822" y="1435561"/>
            <a:ext cx="7144356" cy="591032"/>
          </a:xfrm>
          <a:custGeom>
            <a:avLst/>
            <a:gdLst>
              <a:gd name="connsiteX0" fmla="*/ 0 w 10206279"/>
              <a:gd name="connsiteY0" fmla="*/ 98507 h 591032"/>
              <a:gd name="connsiteX1" fmla="*/ 98507 w 10206279"/>
              <a:gd name="connsiteY1" fmla="*/ 0 h 591032"/>
              <a:gd name="connsiteX2" fmla="*/ 10107772 w 10206279"/>
              <a:gd name="connsiteY2" fmla="*/ 0 h 591032"/>
              <a:gd name="connsiteX3" fmla="*/ 10206279 w 10206279"/>
              <a:gd name="connsiteY3" fmla="*/ 98507 h 591032"/>
              <a:gd name="connsiteX4" fmla="*/ 10206279 w 10206279"/>
              <a:gd name="connsiteY4" fmla="*/ 492525 h 591032"/>
              <a:gd name="connsiteX5" fmla="*/ 10107772 w 10206279"/>
              <a:gd name="connsiteY5" fmla="*/ 591032 h 591032"/>
              <a:gd name="connsiteX6" fmla="*/ 98507 w 10206279"/>
              <a:gd name="connsiteY6" fmla="*/ 591032 h 591032"/>
              <a:gd name="connsiteX7" fmla="*/ 0 w 10206279"/>
              <a:gd name="connsiteY7" fmla="*/ 492525 h 591032"/>
              <a:gd name="connsiteX8" fmla="*/ 0 w 10206279"/>
              <a:gd name="connsiteY8" fmla="*/ 98507 h 5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591032">
                <a:moveTo>
                  <a:pt x="0" y="98507"/>
                </a:moveTo>
                <a:cubicBezTo>
                  <a:pt x="0" y="44103"/>
                  <a:pt x="44103" y="0"/>
                  <a:pt x="98507" y="0"/>
                </a:cubicBezTo>
                <a:lnTo>
                  <a:pt x="10107772" y="0"/>
                </a:lnTo>
                <a:cubicBezTo>
                  <a:pt x="10162176" y="0"/>
                  <a:pt x="10206279" y="44103"/>
                  <a:pt x="10206279" y="98507"/>
                </a:cubicBezTo>
                <a:lnTo>
                  <a:pt x="10206279" y="492525"/>
                </a:lnTo>
                <a:cubicBezTo>
                  <a:pt x="10206279" y="546929"/>
                  <a:pt x="10162176" y="591032"/>
                  <a:pt x="10107772" y="591032"/>
                </a:cubicBezTo>
                <a:lnTo>
                  <a:pt x="98507" y="591032"/>
                </a:lnTo>
                <a:cubicBezTo>
                  <a:pt x="44103" y="591032"/>
                  <a:pt x="0" y="546929"/>
                  <a:pt x="0" y="492525"/>
                </a:cubicBezTo>
                <a:lnTo>
                  <a:pt x="0" y="9850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292" tIns="120292" rIns="120292" bIns="120292" numCol="1" spcCol="1270" anchor="ctr" anchorCtr="0">
            <a:noAutofit/>
          </a:bodyPr>
          <a:lstStyle/>
          <a:p>
            <a:pPr lvl="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 smtClean="0">
                <a:solidFill>
                  <a:schemeClr val="tx1"/>
                </a:solidFill>
              </a:rPr>
              <a:t> INTRODUÇÃO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9" name="Forma livre 8"/>
          <p:cNvSpPr/>
          <p:nvPr/>
        </p:nvSpPr>
        <p:spPr>
          <a:xfrm>
            <a:off x="2523822" y="2109583"/>
            <a:ext cx="7144356" cy="591032"/>
          </a:xfrm>
          <a:custGeom>
            <a:avLst/>
            <a:gdLst>
              <a:gd name="connsiteX0" fmla="*/ 0 w 10206279"/>
              <a:gd name="connsiteY0" fmla="*/ 98507 h 591032"/>
              <a:gd name="connsiteX1" fmla="*/ 98507 w 10206279"/>
              <a:gd name="connsiteY1" fmla="*/ 0 h 591032"/>
              <a:gd name="connsiteX2" fmla="*/ 10107772 w 10206279"/>
              <a:gd name="connsiteY2" fmla="*/ 0 h 591032"/>
              <a:gd name="connsiteX3" fmla="*/ 10206279 w 10206279"/>
              <a:gd name="connsiteY3" fmla="*/ 98507 h 591032"/>
              <a:gd name="connsiteX4" fmla="*/ 10206279 w 10206279"/>
              <a:gd name="connsiteY4" fmla="*/ 492525 h 591032"/>
              <a:gd name="connsiteX5" fmla="*/ 10107772 w 10206279"/>
              <a:gd name="connsiteY5" fmla="*/ 591032 h 591032"/>
              <a:gd name="connsiteX6" fmla="*/ 98507 w 10206279"/>
              <a:gd name="connsiteY6" fmla="*/ 591032 h 591032"/>
              <a:gd name="connsiteX7" fmla="*/ 0 w 10206279"/>
              <a:gd name="connsiteY7" fmla="*/ 492525 h 591032"/>
              <a:gd name="connsiteX8" fmla="*/ 0 w 10206279"/>
              <a:gd name="connsiteY8" fmla="*/ 98507 h 5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591032">
                <a:moveTo>
                  <a:pt x="0" y="98507"/>
                </a:moveTo>
                <a:cubicBezTo>
                  <a:pt x="0" y="44103"/>
                  <a:pt x="44103" y="0"/>
                  <a:pt x="98507" y="0"/>
                </a:cubicBezTo>
                <a:lnTo>
                  <a:pt x="10107772" y="0"/>
                </a:lnTo>
                <a:cubicBezTo>
                  <a:pt x="10162176" y="0"/>
                  <a:pt x="10206279" y="44103"/>
                  <a:pt x="10206279" y="98507"/>
                </a:cubicBezTo>
                <a:lnTo>
                  <a:pt x="10206279" y="492525"/>
                </a:lnTo>
                <a:cubicBezTo>
                  <a:pt x="10206279" y="546929"/>
                  <a:pt x="10162176" y="591032"/>
                  <a:pt x="10107772" y="591032"/>
                </a:cubicBezTo>
                <a:lnTo>
                  <a:pt x="98507" y="591032"/>
                </a:lnTo>
                <a:cubicBezTo>
                  <a:pt x="44103" y="591032"/>
                  <a:pt x="0" y="546929"/>
                  <a:pt x="0" y="492525"/>
                </a:cubicBezTo>
                <a:lnTo>
                  <a:pt x="0" y="9850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292" tIns="120292" rIns="120292" bIns="120292" numCol="1" spcCol="1270" anchor="ctr" anchorCtr="0">
            <a:noAutofit/>
          </a:bodyPr>
          <a:lstStyle/>
          <a:p>
            <a:pPr lvl="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 smtClean="0">
                <a:solidFill>
                  <a:schemeClr val="tx1"/>
                </a:solidFill>
              </a:rPr>
              <a:t> MISSÃO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10" name="Forma livre 9"/>
          <p:cNvSpPr/>
          <p:nvPr/>
        </p:nvSpPr>
        <p:spPr>
          <a:xfrm>
            <a:off x="2523822" y="2783605"/>
            <a:ext cx="7144356" cy="777540"/>
          </a:xfrm>
          <a:custGeom>
            <a:avLst/>
            <a:gdLst>
              <a:gd name="connsiteX0" fmla="*/ 0 w 10206279"/>
              <a:gd name="connsiteY0" fmla="*/ 98507 h 591032"/>
              <a:gd name="connsiteX1" fmla="*/ 98507 w 10206279"/>
              <a:gd name="connsiteY1" fmla="*/ 0 h 591032"/>
              <a:gd name="connsiteX2" fmla="*/ 10107772 w 10206279"/>
              <a:gd name="connsiteY2" fmla="*/ 0 h 591032"/>
              <a:gd name="connsiteX3" fmla="*/ 10206279 w 10206279"/>
              <a:gd name="connsiteY3" fmla="*/ 98507 h 591032"/>
              <a:gd name="connsiteX4" fmla="*/ 10206279 w 10206279"/>
              <a:gd name="connsiteY4" fmla="*/ 492525 h 591032"/>
              <a:gd name="connsiteX5" fmla="*/ 10107772 w 10206279"/>
              <a:gd name="connsiteY5" fmla="*/ 591032 h 591032"/>
              <a:gd name="connsiteX6" fmla="*/ 98507 w 10206279"/>
              <a:gd name="connsiteY6" fmla="*/ 591032 h 591032"/>
              <a:gd name="connsiteX7" fmla="*/ 0 w 10206279"/>
              <a:gd name="connsiteY7" fmla="*/ 492525 h 591032"/>
              <a:gd name="connsiteX8" fmla="*/ 0 w 10206279"/>
              <a:gd name="connsiteY8" fmla="*/ 98507 h 5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591032">
                <a:moveTo>
                  <a:pt x="0" y="98507"/>
                </a:moveTo>
                <a:cubicBezTo>
                  <a:pt x="0" y="44103"/>
                  <a:pt x="44103" y="0"/>
                  <a:pt x="98507" y="0"/>
                </a:cubicBezTo>
                <a:lnTo>
                  <a:pt x="10107772" y="0"/>
                </a:lnTo>
                <a:cubicBezTo>
                  <a:pt x="10162176" y="0"/>
                  <a:pt x="10206279" y="44103"/>
                  <a:pt x="10206279" y="98507"/>
                </a:cubicBezTo>
                <a:lnTo>
                  <a:pt x="10206279" y="492525"/>
                </a:lnTo>
                <a:cubicBezTo>
                  <a:pt x="10206279" y="546929"/>
                  <a:pt x="10162176" y="591032"/>
                  <a:pt x="10107772" y="591032"/>
                </a:cubicBezTo>
                <a:lnTo>
                  <a:pt x="98507" y="591032"/>
                </a:lnTo>
                <a:cubicBezTo>
                  <a:pt x="44103" y="591032"/>
                  <a:pt x="0" y="546929"/>
                  <a:pt x="0" y="492525"/>
                </a:cubicBezTo>
                <a:lnTo>
                  <a:pt x="0" y="9850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292" tIns="120292" rIns="120292" bIns="120292" numCol="1" spcCol="1270" anchor="ctr" anchorCtr="0">
            <a:noAutofit/>
          </a:bodyPr>
          <a:lstStyle/>
          <a:p>
            <a:pPr lvl="0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kern="1200" dirty="0" smtClean="0">
                <a:solidFill>
                  <a:schemeClr val="tx1"/>
                </a:solidFill>
              </a:rPr>
              <a:t>1. AMBIENTE GLOBAL / ECONOMIA DO CONHECIMENTO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11" name="Forma livre 10"/>
          <p:cNvSpPr/>
          <p:nvPr/>
        </p:nvSpPr>
        <p:spPr>
          <a:xfrm>
            <a:off x="2523822" y="3644135"/>
            <a:ext cx="7144356" cy="591032"/>
          </a:xfrm>
          <a:custGeom>
            <a:avLst/>
            <a:gdLst>
              <a:gd name="connsiteX0" fmla="*/ 0 w 10206279"/>
              <a:gd name="connsiteY0" fmla="*/ 98507 h 591032"/>
              <a:gd name="connsiteX1" fmla="*/ 98507 w 10206279"/>
              <a:gd name="connsiteY1" fmla="*/ 0 h 591032"/>
              <a:gd name="connsiteX2" fmla="*/ 10107772 w 10206279"/>
              <a:gd name="connsiteY2" fmla="*/ 0 h 591032"/>
              <a:gd name="connsiteX3" fmla="*/ 10206279 w 10206279"/>
              <a:gd name="connsiteY3" fmla="*/ 98507 h 591032"/>
              <a:gd name="connsiteX4" fmla="*/ 10206279 w 10206279"/>
              <a:gd name="connsiteY4" fmla="*/ 492525 h 591032"/>
              <a:gd name="connsiteX5" fmla="*/ 10107772 w 10206279"/>
              <a:gd name="connsiteY5" fmla="*/ 591032 h 591032"/>
              <a:gd name="connsiteX6" fmla="*/ 98507 w 10206279"/>
              <a:gd name="connsiteY6" fmla="*/ 591032 h 591032"/>
              <a:gd name="connsiteX7" fmla="*/ 0 w 10206279"/>
              <a:gd name="connsiteY7" fmla="*/ 492525 h 591032"/>
              <a:gd name="connsiteX8" fmla="*/ 0 w 10206279"/>
              <a:gd name="connsiteY8" fmla="*/ 98507 h 5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591032">
                <a:moveTo>
                  <a:pt x="0" y="98507"/>
                </a:moveTo>
                <a:cubicBezTo>
                  <a:pt x="0" y="44103"/>
                  <a:pt x="44103" y="0"/>
                  <a:pt x="98507" y="0"/>
                </a:cubicBezTo>
                <a:lnTo>
                  <a:pt x="10107772" y="0"/>
                </a:lnTo>
                <a:cubicBezTo>
                  <a:pt x="10162176" y="0"/>
                  <a:pt x="10206279" y="44103"/>
                  <a:pt x="10206279" y="98507"/>
                </a:cubicBezTo>
                <a:lnTo>
                  <a:pt x="10206279" y="492525"/>
                </a:lnTo>
                <a:cubicBezTo>
                  <a:pt x="10206279" y="546929"/>
                  <a:pt x="10162176" y="591032"/>
                  <a:pt x="10107772" y="591032"/>
                </a:cubicBezTo>
                <a:lnTo>
                  <a:pt x="98507" y="591032"/>
                </a:lnTo>
                <a:cubicBezTo>
                  <a:pt x="44103" y="591032"/>
                  <a:pt x="0" y="546929"/>
                  <a:pt x="0" y="492525"/>
                </a:cubicBezTo>
                <a:lnTo>
                  <a:pt x="0" y="9850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292" tIns="120292" rIns="120292" bIns="120292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dirty="0" smtClean="0">
                <a:solidFill>
                  <a:schemeClr val="tx1"/>
                </a:solidFill>
              </a:rPr>
              <a:t>2. O </a:t>
            </a:r>
            <a:r>
              <a:rPr lang="pt-BR" sz="2400" b="1" kern="1200" dirty="0" smtClean="0">
                <a:solidFill>
                  <a:schemeClr val="tx1"/>
                </a:solidFill>
              </a:rPr>
              <a:t>AMBIENTE DAS ENGENHARIAS NO BRASIL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12" name="Forma livre 11"/>
          <p:cNvSpPr/>
          <p:nvPr/>
        </p:nvSpPr>
        <p:spPr>
          <a:xfrm>
            <a:off x="2523822" y="4318187"/>
            <a:ext cx="7144356" cy="855655"/>
          </a:xfrm>
          <a:custGeom>
            <a:avLst/>
            <a:gdLst>
              <a:gd name="connsiteX0" fmla="*/ 0 w 10206279"/>
              <a:gd name="connsiteY0" fmla="*/ 142612 h 855655"/>
              <a:gd name="connsiteX1" fmla="*/ 142612 w 10206279"/>
              <a:gd name="connsiteY1" fmla="*/ 0 h 855655"/>
              <a:gd name="connsiteX2" fmla="*/ 10063667 w 10206279"/>
              <a:gd name="connsiteY2" fmla="*/ 0 h 855655"/>
              <a:gd name="connsiteX3" fmla="*/ 10206279 w 10206279"/>
              <a:gd name="connsiteY3" fmla="*/ 142612 h 855655"/>
              <a:gd name="connsiteX4" fmla="*/ 10206279 w 10206279"/>
              <a:gd name="connsiteY4" fmla="*/ 713043 h 855655"/>
              <a:gd name="connsiteX5" fmla="*/ 10063667 w 10206279"/>
              <a:gd name="connsiteY5" fmla="*/ 855655 h 855655"/>
              <a:gd name="connsiteX6" fmla="*/ 142612 w 10206279"/>
              <a:gd name="connsiteY6" fmla="*/ 855655 h 855655"/>
              <a:gd name="connsiteX7" fmla="*/ 0 w 10206279"/>
              <a:gd name="connsiteY7" fmla="*/ 713043 h 855655"/>
              <a:gd name="connsiteX8" fmla="*/ 0 w 10206279"/>
              <a:gd name="connsiteY8" fmla="*/ 142612 h 85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855655">
                <a:moveTo>
                  <a:pt x="0" y="142612"/>
                </a:moveTo>
                <a:cubicBezTo>
                  <a:pt x="0" y="63850"/>
                  <a:pt x="63850" y="0"/>
                  <a:pt x="142612" y="0"/>
                </a:cubicBezTo>
                <a:lnTo>
                  <a:pt x="10063667" y="0"/>
                </a:lnTo>
                <a:cubicBezTo>
                  <a:pt x="10142429" y="0"/>
                  <a:pt x="10206279" y="63850"/>
                  <a:pt x="10206279" y="142612"/>
                </a:cubicBezTo>
                <a:lnTo>
                  <a:pt x="10206279" y="713043"/>
                </a:lnTo>
                <a:cubicBezTo>
                  <a:pt x="10206279" y="791805"/>
                  <a:pt x="10142429" y="855655"/>
                  <a:pt x="10063667" y="855655"/>
                </a:cubicBezTo>
                <a:lnTo>
                  <a:pt x="142612" y="855655"/>
                </a:lnTo>
                <a:cubicBezTo>
                  <a:pt x="63850" y="855655"/>
                  <a:pt x="0" y="791805"/>
                  <a:pt x="0" y="713043"/>
                </a:cubicBezTo>
                <a:lnTo>
                  <a:pt x="0" y="142612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210" tIns="133210" rIns="133210" bIns="133210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dirty="0" smtClean="0">
                <a:solidFill>
                  <a:schemeClr val="tx1"/>
                </a:solidFill>
              </a:rPr>
              <a:t>3. </a:t>
            </a:r>
            <a:r>
              <a:rPr lang="pt-BR" sz="2400" b="1" kern="1200" dirty="0" smtClean="0">
                <a:solidFill>
                  <a:schemeClr val="tx1"/>
                </a:solidFill>
              </a:rPr>
              <a:t>EDUCAÇÃO TECNOLÓGICA E CIENTÍFICA DE ENGENHEIROS: NECESSIDADE DE MUDANÇA 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13" name="Forma livre 12"/>
          <p:cNvSpPr/>
          <p:nvPr/>
        </p:nvSpPr>
        <p:spPr>
          <a:xfrm>
            <a:off x="2523822" y="5256799"/>
            <a:ext cx="7144356" cy="658225"/>
          </a:xfrm>
          <a:custGeom>
            <a:avLst/>
            <a:gdLst>
              <a:gd name="connsiteX0" fmla="*/ 0 w 10206279"/>
              <a:gd name="connsiteY0" fmla="*/ 98507 h 591032"/>
              <a:gd name="connsiteX1" fmla="*/ 98507 w 10206279"/>
              <a:gd name="connsiteY1" fmla="*/ 0 h 591032"/>
              <a:gd name="connsiteX2" fmla="*/ 10107772 w 10206279"/>
              <a:gd name="connsiteY2" fmla="*/ 0 h 591032"/>
              <a:gd name="connsiteX3" fmla="*/ 10206279 w 10206279"/>
              <a:gd name="connsiteY3" fmla="*/ 98507 h 591032"/>
              <a:gd name="connsiteX4" fmla="*/ 10206279 w 10206279"/>
              <a:gd name="connsiteY4" fmla="*/ 492525 h 591032"/>
              <a:gd name="connsiteX5" fmla="*/ 10107772 w 10206279"/>
              <a:gd name="connsiteY5" fmla="*/ 591032 h 591032"/>
              <a:gd name="connsiteX6" fmla="*/ 98507 w 10206279"/>
              <a:gd name="connsiteY6" fmla="*/ 591032 h 591032"/>
              <a:gd name="connsiteX7" fmla="*/ 0 w 10206279"/>
              <a:gd name="connsiteY7" fmla="*/ 492525 h 591032"/>
              <a:gd name="connsiteX8" fmla="*/ 0 w 10206279"/>
              <a:gd name="connsiteY8" fmla="*/ 98507 h 5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279" h="591032">
                <a:moveTo>
                  <a:pt x="0" y="98507"/>
                </a:moveTo>
                <a:cubicBezTo>
                  <a:pt x="0" y="44103"/>
                  <a:pt x="44103" y="0"/>
                  <a:pt x="98507" y="0"/>
                </a:cubicBezTo>
                <a:lnTo>
                  <a:pt x="10107772" y="0"/>
                </a:lnTo>
                <a:cubicBezTo>
                  <a:pt x="10162176" y="0"/>
                  <a:pt x="10206279" y="44103"/>
                  <a:pt x="10206279" y="98507"/>
                </a:cubicBezTo>
                <a:lnTo>
                  <a:pt x="10206279" y="492525"/>
                </a:lnTo>
                <a:cubicBezTo>
                  <a:pt x="10206279" y="546929"/>
                  <a:pt x="10162176" y="591032"/>
                  <a:pt x="10107772" y="591032"/>
                </a:cubicBezTo>
                <a:lnTo>
                  <a:pt x="98507" y="591032"/>
                </a:lnTo>
                <a:cubicBezTo>
                  <a:pt x="44103" y="591032"/>
                  <a:pt x="0" y="546929"/>
                  <a:pt x="0" y="492525"/>
                </a:cubicBezTo>
                <a:lnTo>
                  <a:pt x="0" y="9850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292" tIns="120292" rIns="120292" bIns="120292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00" b="1" dirty="0" smtClean="0">
                <a:solidFill>
                  <a:schemeClr val="tx1"/>
                </a:solidFill>
              </a:rPr>
              <a:t>4. </a:t>
            </a:r>
            <a:r>
              <a:rPr lang="pt-BR" sz="2400" b="1" kern="1200" dirty="0" smtClean="0">
                <a:solidFill>
                  <a:schemeClr val="tx1"/>
                </a:solidFill>
              </a:rPr>
              <a:t>FORMAÇÃO, MERCADO E MISSÃO DO CREA-SP</a:t>
            </a:r>
            <a:endParaRPr lang="pt-BR" sz="2400" b="1" kern="1200" dirty="0">
              <a:solidFill>
                <a:schemeClr val="tx1"/>
              </a:solidFill>
            </a:endParaRPr>
          </a:p>
        </p:txBody>
      </p:sp>
      <p:sp>
        <p:nvSpPr>
          <p:cNvPr id="5" name="Espaço Reservado para Texto 3"/>
          <p:cNvSpPr txBox="1">
            <a:spLocks/>
          </p:cNvSpPr>
          <p:nvPr/>
        </p:nvSpPr>
        <p:spPr>
          <a:xfrm>
            <a:off x="-10743" y="373765"/>
            <a:ext cx="12192000" cy="720079"/>
          </a:xfrm>
          <a:prstGeom prst="rect">
            <a:avLst/>
          </a:prstGeom>
        </p:spPr>
        <p:txBody>
          <a:bodyPr wrap="square" lIns="720000" rIns="720000" anchor="ctr" anchorCtr="0">
            <a:no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 smtClean="0"/>
              <a:t>INOVAÇÃO E GLOBALIZAÇÃO DAS ENGENHARIAS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94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3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4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6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1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00"/>
                            </p:stCondLst>
                            <p:childTnLst>
                              <p:par>
                                <p:cTn id="7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7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00"/>
                            </p:stCondLst>
                            <p:childTnLst>
                              <p:par>
                                <p:cTn id="8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BE0FB"/>
                                      </p:to>
                                    </p:animClr>
                                    <p:set>
                                      <p:cBhvr>
                                        <p:cTn id="8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9" grpId="0" build="p" animBg="1"/>
      <p:bldP spid="10" grpId="0" uiExpand="1" build="p" animBg="1"/>
      <p:bldP spid="11" grpId="0" build="p" animBg="1"/>
      <p:bldP spid="12" grpId="0" uiExpand="1" build="p" animBg="1"/>
      <p:bldP spid="13" grpId="0" build="p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29"/>
          <p:cNvSpPr/>
          <p:nvPr/>
        </p:nvSpPr>
        <p:spPr>
          <a:xfrm>
            <a:off x="0" y="379724"/>
            <a:ext cx="121920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2000" rIns="180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400" b="1" spc="300" dirty="0" smtClean="0">
                <a:solidFill>
                  <a:schemeClr val="tx1"/>
                </a:solidFill>
              </a:rPr>
              <a:t>NA AMÉRICA LATINA TEMOS:</a:t>
            </a:r>
            <a:endParaRPr lang="pt-BR" sz="2400" b="1" spc="300" dirty="0">
              <a:solidFill>
                <a:schemeClr val="tx1"/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524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9" name="Picture 3" descr="\\zeus\CREA-SP\Unidades Administrativas\DCO\_Apresentações\2018 05 Palestra Prof Sebastião\imagens\amrc_su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95" y="1352558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Conector reto 30"/>
          <p:cNvCxnSpPr/>
          <p:nvPr/>
        </p:nvCxnSpPr>
        <p:spPr>
          <a:xfrm flipH="1" flipV="1">
            <a:off x="2524127" y="4267200"/>
            <a:ext cx="3771900" cy="25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ítulo 4"/>
          <p:cNvSpPr>
            <a:spLocks noGrp="1"/>
          </p:cNvSpPr>
          <p:nvPr>
            <p:ph type="title"/>
          </p:nvPr>
        </p:nvSpPr>
        <p:spPr>
          <a:xfrm>
            <a:off x="1389433" y="4040981"/>
            <a:ext cx="1763361" cy="37623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pt-BR" sz="2500" b="1" dirty="0">
                <a:latin typeface="+mn-lt"/>
              </a:rPr>
              <a:t>42° </a:t>
            </a:r>
            <a:r>
              <a:rPr lang="pt-BR" sz="2000" dirty="0">
                <a:latin typeface="+mn-lt"/>
              </a:rPr>
              <a:t>CHILE</a:t>
            </a:r>
          </a:p>
        </p:txBody>
      </p:sp>
      <p:cxnSp>
        <p:nvCxnSpPr>
          <p:cNvPr id="33" name="Conector reto 32"/>
          <p:cNvCxnSpPr/>
          <p:nvPr/>
        </p:nvCxnSpPr>
        <p:spPr>
          <a:xfrm flipH="1" flipV="1">
            <a:off x="2524145" y="1666875"/>
            <a:ext cx="1962151" cy="5810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ítulo 4"/>
          <p:cNvSpPr txBox="1">
            <a:spLocks/>
          </p:cNvSpPr>
          <p:nvPr/>
        </p:nvSpPr>
        <p:spPr bwMode="auto">
          <a:xfrm>
            <a:off x="878775" y="1421606"/>
            <a:ext cx="2188276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>
                <a:latin typeface="+mn-lt"/>
              </a:rPr>
              <a:t>57° </a:t>
            </a:r>
            <a:r>
              <a:rPr lang="pt-BR" sz="2000" dirty="0">
                <a:latin typeface="+mn-lt"/>
              </a:rPr>
              <a:t>MÉXICO</a:t>
            </a:r>
          </a:p>
        </p:txBody>
      </p:sp>
      <p:cxnSp>
        <p:nvCxnSpPr>
          <p:cNvPr id="35" name="Conector reto 34"/>
          <p:cNvCxnSpPr/>
          <p:nvPr/>
        </p:nvCxnSpPr>
        <p:spPr>
          <a:xfrm flipV="1">
            <a:off x="6010276" y="1797844"/>
            <a:ext cx="438151" cy="143276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ítulo 4"/>
          <p:cNvSpPr txBox="1">
            <a:spLocks/>
          </p:cNvSpPr>
          <p:nvPr/>
        </p:nvSpPr>
        <p:spPr bwMode="auto">
          <a:xfrm>
            <a:off x="5857895" y="1419225"/>
            <a:ext cx="2085975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2500" b="1" dirty="0">
                <a:latin typeface="+mn-lt"/>
              </a:rPr>
              <a:t>67° </a:t>
            </a:r>
            <a:r>
              <a:rPr lang="pt-BR" sz="2000" dirty="0">
                <a:latin typeface="+mn-lt"/>
              </a:rPr>
              <a:t>COLÔMBIA</a:t>
            </a:r>
          </a:p>
        </p:txBody>
      </p:sp>
      <p:cxnSp>
        <p:nvCxnSpPr>
          <p:cNvPr id="37" name="Conector reto 36"/>
          <p:cNvCxnSpPr/>
          <p:nvPr/>
        </p:nvCxnSpPr>
        <p:spPr>
          <a:xfrm>
            <a:off x="6934219" y="5000655"/>
            <a:ext cx="285751" cy="7524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ítulo 4"/>
          <p:cNvSpPr txBox="1">
            <a:spLocks/>
          </p:cNvSpPr>
          <p:nvPr/>
        </p:nvSpPr>
        <p:spPr bwMode="auto">
          <a:xfrm>
            <a:off x="6553200" y="5762626"/>
            <a:ext cx="2305792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2500" b="1" dirty="0">
                <a:latin typeface="+mn-lt"/>
              </a:rPr>
              <a:t>68° </a:t>
            </a:r>
            <a:r>
              <a:rPr lang="pt-BR" sz="2000" dirty="0">
                <a:latin typeface="+mn-lt"/>
              </a:rPr>
              <a:t>URUGUAI</a:t>
            </a:r>
          </a:p>
        </p:txBody>
      </p:sp>
      <p:cxnSp>
        <p:nvCxnSpPr>
          <p:cNvPr id="39" name="Conector reto 38"/>
          <p:cNvCxnSpPr/>
          <p:nvPr/>
        </p:nvCxnSpPr>
        <p:spPr>
          <a:xfrm flipV="1">
            <a:off x="7096145" y="2317883"/>
            <a:ext cx="1002847" cy="16397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ítulo 4"/>
          <p:cNvSpPr txBox="1">
            <a:spLocks/>
          </p:cNvSpPr>
          <p:nvPr/>
        </p:nvSpPr>
        <p:spPr bwMode="auto">
          <a:xfrm>
            <a:off x="7191375" y="2054431"/>
            <a:ext cx="2476500" cy="526844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3200" b="1" dirty="0">
                <a:latin typeface="+mn-lt"/>
              </a:rPr>
              <a:t>70° BRASIL</a:t>
            </a:r>
          </a:p>
        </p:txBody>
      </p:sp>
      <p:cxnSp>
        <p:nvCxnSpPr>
          <p:cNvPr id="41" name="Conector reto 40"/>
          <p:cNvCxnSpPr/>
          <p:nvPr/>
        </p:nvCxnSpPr>
        <p:spPr>
          <a:xfrm flipH="1" flipV="1">
            <a:off x="3724276" y="3293276"/>
            <a:ext cx="2219325" cy="50720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ítulo 4"/>
          <p:cNvSpPr txBox="1">
            <a:spLocks/>
          </p:cNvSpPr>
          <p:nvPr/>
        </p:nvSpPr>
        <p:spPr bwMode="auto">
          <a:xfrm>
            <a:off x="2648197" y="3043236"/>
            <a:ext cx="1799979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500" b="1" dirty="0">
                <a:latin typeface="+mn-lt"/>
              </a:rPr>
              <a:t>71° </a:t>
            </a:r>
            <a:r>
              <a:rPr lang="pt-BR" sz="2000" dirty="0">
                <a:latin typeface="+mn-lt"/>
              </a:rPr>
              <a:t>PERU</a:t>
            </a:r>
          </a:p>
        </p:txBody>
      </p:sp>
      <p:cxnSp>
        <p:nvCxnSpPr>
          <p:cNvPr id="43" name="Conector reto 42"/>
          <p:cNvCxnSpPr/>
          <p:nvPr/>
        </p:nvCxnSpPr>
        <p:spPr>
          <a:xfrm flipH="1">
            <a:off x="4276727" y="5086350"/>
            <a:ext cx="2171700" cy="4191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ítulo 4"/>
          <p:cNvSpPr txBox="1">
            <a:spLocks/>
          </p:cNvSpPr>
          <p:nvPr/>
        </p:nvSpPr>
        <p:spPr bwMode="auto">
          <a:xfrm>
            <a:off x="2648217" y="5329238"/>
            <a:ext cx="2057153" cy="3762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2500" b="1" dirty="0">
                <a:latin typeface="+mn-lt"/>
              </a:rPr>
              <a:t>73° </a:t>
            </a:r>
            <a:r>
              <a:rPr lang="pt-BR" sz="2000" dirty="0">
                <a:latin typeface="+mn-lt"/>
              </a:rPr>
              <a:t>ARGENTINA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29"/>
          <p:cNvSpPr/>
          <p:nvPr/>
        </p:nvSpPr>
        <p:spPr>
          <a:xfrm>
            <a:off x="0" y="379724"/>
            <a:ext cx="121920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400" b="1" spc="300" dirty="0" smtClean="0">
                <a:solidFill>
                  <a:schemeClr val="tx1"/>
                </a:solidFill>
              </a:rPr>
              <a:t>RANKING MUNDIAL DE COMPETITIVIDADE</a:t>
            </a:r>
            <a:endParaRPr lang="pt-BR" sz="2400" b="1" spc="300" dirty="0">
              <a:solidFill>
                <a:schemeClr val="tx1"/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524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0" name="Tabel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287807"/>
              </p:ext>
            </p:extLst>
          </p:nvPr>
        </p:nvGraphicFramePr>
        <p:xfrm>
          <a:off x="3170219" y="986622"/>
          <a:ext cx="5851565" cy="556398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{B301B821-A1FF-4177-AEE7-76D212191A09}</a:tableStyleId>
              </a:tblPr>
              <a:tblGrid>
                <a:gridCol w="1473035"/>
                <a:gridCol w="3004457"/>
                <a:gridCol w="1374073"/>
              </a:tblGrid>
              <a:tr h="3916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sz="19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pt-BR" sz="1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sz="19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PAÍS</a:t>
                      </a:r>
                      <a:endParaRPr lang="pt-BR" sz="1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sz="19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pt-BR" sz="1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1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China Hong Kong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1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2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Suíça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2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3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Singapura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4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4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EUA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3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5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Holanda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8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Irlanda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7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7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Dinamarca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8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Luxemburgo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11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9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Suécia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5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10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Emirados</a:t>
                      </a:r>
                      <a:r>
                        <a:rPr lang="pt-BR" sz="1900" baseline="0" dirty="0" smtClean="0"/>
                        <a:t> Árabes Unidos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15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60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Ucrânia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59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61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Brasil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57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62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Mongólia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60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7907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63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Venezuela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61</a:t>
                      </a:r>
                      <a:endParaRPr lang="pt-BR" sz="1900" dirty="0"/>
                    </a:p>
                  </a:txBody>
                  <a:tcPr marL="79897" marR="79897" marT="39948" marB="39948" anchor="ctr">
                    <a:lnL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4F4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Retângulo 21"/>
          <p:cNvSpPr/>
          <p:nvPr/>
        </p:nvSpPr>
        <p:spPr>
          <a:xfrm>
            <a:off x="243949" y="1963724"/>
            <a:ext cx="24992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/>
              <a:t>Fonte: </a:t>
            </a:r>
            <a:endParaRPr lang="pt-BR" sz="1200" dirty="0" smtClean="0"/>
          </a:p>
          <a:p>
            <a:r>
              <a:rPr lang="pt-BR" sz="1200" dirty="0" smtClean="0"/>
              <a:t>IMD </a:t>
            </a:r>
            <a:r>
              <a:rPr lang="pt-BR" sz="1200" dirty="0" err="1"/>
              <a:t>Competitivenes</a:t>
            </a:r>
            <a:r>
              <a:rPr lang="pt-BR" sz="1200" dirty="0"/>
              <a:t>  </a:t>
            </a:r>
            <a:r>
              <a:rPr lang="pt-BR" sz="1200" dirty="0" err="1"/>
              <a:t>Yearbook</a:t>
            </a:r>
            <a:r>
              <a:rPr lang="pt-BR" sz="1200" dirty="0"/>
              <a:t> 2017​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29"/>
          <p:cNvSpPr/>
          <p:nvPr/>
        </p:nvSpPr>
        <p:spPr>
          <a:xfrm>
            <a:off x="0" y="379724"/>
            <a:ext cx="121920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400" b="1" spc="300" dirty="0">
                <a:solidFill>
                  <a:schemeClr val="tx1"/>
                </a:solidFill>
              </a:rPr>
              <a:t>SOLICITAÇÃO PARA REGISTRO DE PATENTES EM </a:t>
            </a:r>
            <a:r>
              <a:rPr lang="pt-BR" sz="2400" b="1" spc="300" dirty="0" smtClean="0">
                <a:solidFill>
                  <a:schemeClr val="tx1"/>
                </a:solidFill>
              </a:rPr>
              <a:t>2011</a:t>
            </a:r>
            <a:endParaRPr lang="pt-BR" sz="2400" b="1" spc="300" dirty="0">
              <a:solidFill>
                <a:schemeClr val="tx1"/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52400">
            <a:solidFill>
              <a:srgbClr val="A3F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813551"/>
              </p:ext>
            </p:extLst>
          </p:nvPr>
        </p:nvGraphicFramePr>
        <p:xfrm>
          <a:off x="352428" y="1017766"/>
          <a:ext cx="11439525" cy="5402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ítulo 2"/>
          <p:cNvSpPr txBox="1">
            <a:spLocks/>
          </p:cNvSpPr>
          <p:nvPr/>
        </p:nvSpPr>
        <p:spPr>
          <a:xfrm>
            <a:off x="323849" y="6305550"/>
            <a:ext cx="11525251" cy="533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200" dirty="0" smtClean="0"/>
              <a:t>Fonte: United </a:t>
            </a:r>
            <a:r>
              <a:rPr lang="pt-BR" sz="1200" dirty="0" err="1" smtClean="0"/>
              <a:t>State</a:t>
            </a:r>
            <a:r>
              <a:rPr lang="pt-BR" sz="1200" dirty="0" smtClean="0"/>
              <a:t>  </a:t>
            </a:r>
            <a:r>
              <a:rPr lang="pt-BR" sz="1200" dirty="0" err="1" smtClean="0"/>
              <a:t>Patent</a:t>
            </a:r>
            <a:r>
              <a:rPr lang="pt-BR" sz="1200" dirty="0" smtClean="0"/>
              <a:t> </a:t>
            </a:r>
            <a:r>
              <a:rPr lang="pt-BR" sz="1200" dirty="0" err="1" smtClean="0"/>
              <a:t>and</a:t>
            </a:r>
            <a:r>
              <a:rPr lang="pt-BR" sz="1200" dirty="0" smtClean="0"/>
              <a:t> </a:t>
            </a:r>
            <a:r>
              <a:rPr lang="pt-BR" sz="1200" dirty="0" err="1" smtClean="0"/>
              <a:t>Trademark</a:t>
            </a:r>
            <a:r>
              <a:rPr lang="pt-BR" sz="1200" dirty="0" smtClean="0"/>
              <a:t> Office (USPTO) / </a:t>
            </a:r>
            <a:r>
              <a:rPr lang="pt-BR" sz="1200" dirty="0" smtClean="0">
                <a:hlinkClick r:id="rId3"/>
              </a:rPr>
              <a:t>https://www.uspto.gov/web/offices/ac/ido/oeip/taf/cst_all.htm</a:t>
            </a:r>
            <a:r>
              <a:rPr lang="pt-BR" sz="1200" dirty="0" smtClean="0"/>
              <a:t> - extraído em 05/12/2011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2368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Graphic spid="6" grpId="0">
        <p:bldAsOne/>
      </p:bldGraphic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3302876" y="2294587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“</a:t>
            </a:r>
          </a:p>
        </p:txBody>
      </p:sp>
      <p:sp>
        <p:nvSpPr>
          <p:cNvPr id="9" name="Retângulo 8"/>
          <p:cNvSpPr/>
          <p:nvPr/>
        </p:nvSpPr>
        <p:spPr>
          <a:xfrm>
            <a:off x="-3849852" y="-1853440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”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41" y="-2702697"/>
            <a:ext cx="9167726" cy="12021475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92960" y="3344688"/>
            <a:ext cx="6921061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spc="300" dirty="0"/>
              <a:t>3. EDUCAÇÃO TECNOLÓGICA E CIENTÍFICA DE </a:t>
            </a:r>
            <a:r>
              <a:rPr lang="pt-BR" sz="3200" b="1" spc="300" dirty="0" smtClean="0"/>
              <a:t>ENGENHEIROS </a:t>
            </a:r>
            <a:r>
              <a:rPr lang="pt-BR" sz="3200" spc="300" dirty="0"/>
              <a:t>NECESSIDADE DE MUDANÇA </a:t>
            </a:r>
          </a:p>
        </p:txBody>
      </p:sp>
    </p:spTree>
    <p:extLst>
      <p:ext uri="{BB962C8B-B14F-4D97-AF65-F5344CB8AC3E}">
        <p14:creationId xmlns:p14="http://schemas.microsoft.com/office/powerpoint/2010/main" val="2678125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-13648" y="2382444"/>
            <a:ext cx="12192000" cy="6032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rIns="720000" rtlCol="0" anchor="t" anchorCtr="0">
            <a:spAutoFit/>
          </a:bodyPr>
          <a:lstStyle/>
          <a:p>
            <a:pPr algn="ctr"/>
            <a:r>
              <a:rPr lang="pt-BR" sz="16600" b="1" spc="300" dirty="0" smtClean="0">
                <a:solidFill>
                  <a:srgbClr val="FFFF00"/>
                </a:solidFill>
              </a:rPr>
              <a:t>ALERTAM</a:t>
            </a:r>
          </a:p>
          <a:p>
            <a:pPr algn="ctr"/>
            <a:r>
              <a:rPr lang="pt-BR" sz="4000" b="1" spc="300" dirty="0" smtClean="0">
                <a:solidFill>
                  <a:schemeClr val="bg1"/>
                </a:solidFill>
              </a:rPr>
              <a:t>PARA:</a:t>
            </a:r>
            <a:endParaRPr lang="pt-BR" sz="4000" dirty="0"/>
          </a:p>
          <a:p>
            <a:pPr algn="ctr"/>
            <a:endParaRPr lang="pt-BR" sz="16600" b="1" spc="300" dirty="0">
              <a:solidFill>
                <a:srgbClr val="FFFF00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95535" y="2028501"/>
            <a:ext cx="12205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spc="300" dirty="0">
                <a:solidFill>
                  <a:schemeClr val="bg1"/>
                </a:solidFill>
              </a:rPr>
              <a:t>PROFISSIONAIS DA </a:t>
            </a:r>
            <a:r>
              <a:rPr lang="pt-BR" sz="4000" b="1" spc="300" dirty="0" smtClean="0">
                <a:solidFill>
                  <a:schemeClr val="bg1"/>
                </a:solidFill>
              </a:rPr>
              <a:t>EDUCAÇÃO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31116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ão 2 3"/>
          <p:cNvSpPr/>
          <p:nvPr/>
        </p:nvSpPr>
        <p:spPr>
          <a:xfrm>
            <a:off x="2219325" y="-409574"/>
            <a:ext cx="8477251" cy="7372350"/>
          </a:xfrm>
          <a:prstGeom prst="irregularSeal2">
            <a:avLst/>
          </a:prstGeom>
          <a:solidFill>
            <a:srgbClr val="FFFF00">
              <a:alpha val="1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2196000" rIns="1224000" rtlCol="0" anchor="t" anchorCtr="0"/>
          <a:lstStyle/>
          <a:p>
            <a:pPr algn="ctr"/>
            <a:endParaRPr lang="pt-BR" sz="2400" dirty="0" smtClean="0">
              <a:solidFill>
                <a:schemeClr val="tx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84892" y="1241684"/>
            <a:ext cx="962222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7200" b="1" dirty="0">
                <a:solidFill>
                  <a:srgbClr val="FFFF00"/>
                </a:solidFill>
              </a:rPr>
              <a:t>A NECESSIDADE</a:t>
            </a:r>
            <a:br>
              <a:rPr lang="pt-BR" sz="7200" b="1" dirty="0">
                <a:solidFill>
                  <a:srgbClr val="FFFF00"/>
                </a:solidFill>
              </a:rPr>
            </a:br>
            <a:r>
              <a:rPr lang="pt-BR" sz="2800" i="1" dirty="0" smtClean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DE UM </a:t>
            </a:r>
            <a:br>
              <a:rPr lang="pt-BR" sz="2800" dirty="0" smtClean="0">
                <a:solidFill>
                  <a:schemeClr val="bg1"/>
                </a:solidFill>
              </a:rPr>
            </a:br>
            <a:r>
              <a:rPr lang="pt-BR" sz="7200" b="1" dirty="0" smtClean="0">
                <a:solidFill>
                  <a:srgbClr val="FFFF00"/>
                </a:solidFill>
              </a:rPr>
              <a:t>ENSINO MAIS </a:t>
            </a:r>
            <a:br>
              <a:rPr lang="pt-BR" sz="7200" b="1" dirty="0" smtClean="0">
                <a:solidFill>
                  <a:srgbClr val="FFFF00"/>
                </a:solidFill>
              </a:rPr>
            </a:br>
            <a:r>
              <a:rPr lang="pt-BR" sz="7200" b="1" dirty="0" smtClean="0">
                <a:solidFill>
                  <a:srgbClr val="FFFF00"/>
                </a:solidFill>
              </a:rPr>
              <a:t>INVESTIGATIVO </a:t>
            </a:r>
            <a:r>
              <a:rPr lang="pt-BR" sz="7200" b="1" dirty="0" smtClean="0"/>
              <a:t/>
            </a:r>
            <a:br>
              <a:rPr lang="pt-BR" sz="7200" b="1" dirty="0" smtClean="0"/>
            </a:br>
            <a:r>
              <a:rPr lang="pt-BR" sz="2800" dirty="0" smtClean="0">
                <a:solidFill>
                  <a:schemeClr val="bg1"/>
                </a:solidFill>
              </a:rPr>
              <a:t>E DIRECIONADO PARA AS </a:t>
            </a:r>
            <a:br>
              <a:rPr lang="pt-BR" sz="2800" dirty="0" smtClean="0">
                <a:solidFill>
                  <a:schemeClr val="bg1"/>
                </a:solidFill>
              </a:rPr>
            </a:br>
            <a:r>
              <a:rPr lang="pt-BR" sz="2800" dirty="0" smtClean="0">
                <a:solidFill>
                  <a:schemeClr val="bg1"/>
                </a:solidFill>
              </a:rPr>
              <a:t>DEMANDAS TECNOLÓGICAS.</a:t>
            </a:r>
            <a:endParaRPr lang="pt-BR" sz="2800" dirty="0">
              <a:solidFill>
                <a:schemeClr val="bg1"/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87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ão 2 2"/>
          <p:cNvSpPr/>
          <p:nvPr/>
        </p:nvSpPr>
        <p:spPr>
          <a:xfrm>
            <a:off x="1962149" y="-733424"/>
            <a:ext cx="8477251" cy="7372350"/>
          </a:xfrm>
          <a:prstGeom prst="irregularSeal2">
            <a:avLst/>
          </a:prstGeom>
          <a:solidFill>
            <a:srgbClr val="FFFF00">
              <a:alpha val="1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2196000" rIns="1224000" rtlCol="0" anchor="t" anchorCtr="0"/>
          <a:lstStyle/>
          <a:p>
            <a:pPr algn="ctr"/>
            <a:endParaRPr lang="pt-BR" sz="2400" dirty="0" smtClean="0">
              <a:solidFill>
                <a:schemeClr val="tx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84892" y="1187303"/>
            <a:ext cx="962222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2800" dirty="0">
                <a:solidFill>
                  <a:schemeClr val="bg1"/>
                </a:solidFill>
              </a:rPr>
              <a:t>ACREDITA-SE QUE </a:t>
            </a:r>
            <a:r>
              <a:rPr lang="pt-BR" sz="2800" dirty="0" smtClean="0">
                <a:solidFill>
                  <a:schemeClr val="bg1"/>
                </a:solidFill>
              </a:rPr>
              <a:t/>
            </a:r>
            <a:br>
              <a:rPr lang="pt-BR" sz="2800" dirty="0" smtClean="0">
                <a:solidFill>
                  <a:schemeClr val="bg1"/>
                </a:solidFill>
              </a:rPr>
            </a:br>
            <a:r>
              <a:rPr lang="pt-BR" sz="7200" b="1" dirty="0" smtClean="0">
                <a:solidFill>
                  <a:srgbClr val="FFFF00"/>
                </a:solidFill>
              </a:rPr>
              <a:t>60</a:t>
            </a:r>
            <a:r>
              <a:rPr lang="pt-BR" sz="7200" b="1" dirty="0">
                <a:solidFill>
                  <a:srgbClr val="FFFF00"/>
                </a:solidFill>
              </a:rPr>
              <a:t>% DOS JOVENS </a:t>
            </a:r>
            <a:r>
              <a:rPr lang="pt-BR" sz="7200" b="1" dirty="0" smtClean="0"/>
              <a:t/>
            </a:r>
            <a:br>
              <a:rPr lang="pt-BR" sz="7200" b="1" dirty="0" smtClean="0"/>
            </a:br>
            <a:r>
              <a:rPr lang="pt-BR" sz="2800" dirty="0" smtClean="0">
                <a:solidFill>
                  <a:schemeClr val="bg1"/>
                </a:solidFill>
              </a:rPr>
              <a:t>ESTÃO </a:t>
            </a:r>
            <a:r>
              <a:rPr lang="pt-BR" sz="2800" dirty="0">
                <a:solidFill>
                  <a:schemeClr val="bg1"/>
                </a:solidFill>
              </a:rPr>
              <a:t>APRENDENDO 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7200" b="1" dirty="0" smtClean="0">
                <a:solidFill>
                  <a:srgbClr val="FFFF00"/>
                </a:solidFill>
              </a:rPr>
              <a:t>PROFISSÕES </a:t>
            </a:r>
            <a:r>
              <a:rPr lang="pt-BR" sz="7200" b="1" dirty="0">
                <a:solidFill>
                  <a:srgbClr val="FFFF00"/>
                </a:solidFill>
              </a:rPr>
              <a:t>QUE VÃO DEIXAR DE </a:t>
            </a:r>
            <a:r>
              <a:rPr lang="pt-BR" sz="7200" b="1" dirty="0" smtClean="0">
                <a:solidFill>
                  <a:srgbClr val="FFFF00"/>
                </a:solidFill>
              </a:rPr>
              <a:t>EXISTIR</a:t>
            </a:r>
            <a:r>
              <a:rPr lang="pt-BR" sz="2800" dirty="0" smtClean="0">
                <a:solidFill>
                  <a:srgbClr val="FFFF00"/>
                </a:solidFill>
              </a:rPr>
              <a:t> </a:t>
            </a:r>
            <a:br>
              <a:rPr lang="pt-BR" sz="2800" dirty="0" smtClean="0">
                <a:solidFill>
                  <a:srgbClr val="FFFF00"/>
                </a:solidFill>
              </a:rPr>
            </a:br>
            <a:r>
              <a:rPr lang="pt-BR" sz="2800" dirty="0" smtClean="0">
                <a:solidFill>
                  <a:schemeClr val="bg1"/>
                </a:solidFill>
              </a:rPr>
              <a:t>OU </a:t>
            </a:r>
            <a:r>
              <a:rPr lang="pt-BR" sz="2800" dirty="0">
                <a:solidFill>
                  <a:schemeClr val="bg1"/>
                </a:solidFill>
              </a:rPr>
              <a:t>QUE TERÃO USOS SUBORDINADOS.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47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ão 2 2"/>
          <p:cNvSpPr/>
          <p:nvPr/>
        </p:nvSpPr>
        <p:spPr>
          <a:xfrm>
            <a:off x="2228849" y="-352424"/>
            <a:ext cx="8477251" cy="7372350"/>
          </a:xfrm>
          <a:prstGeom prst="irregularSeal2">
            <a:avLst/>
          </a:prstGeom>
          <a:solidFill>
            <a:srgbClr val="FFFF00">
              <a:alpha val="1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2196000" rIns="1224000" rtlCol="0" anchor="t" anchorCtr="0"/>
          <a:lstStyle/>
          <a:p>
            <a:pPr algn="ctr"/>
            <a:endParaRPr lang="pt-BR" sz="2400" dirty="0" smtClean="0">
              <a:solidFill>
                <a:schemeClr val="tx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84892" y="1246988"/>
            <a:ext cx="962222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7200" b="1" dirty="0" smtClean="0">
                <a:solidFill>
                  <a:srgbClr val="FFFF00"/>
                </a:solidFill>
              </a:rPr>
              <a:t>FORMAÇÃO </a:t>
            </a:r>
            <a:r>
              <a:rPr lang="pt-BR" sz="7200" b="1" dirty="0">
                <a:solidFill>
                  <a:srgbClr val="FFFF00"/>
                </a:solidFill>
              </a:rPr>
              <a:t>DE </a:t>
            </a:r>
            <a:r>
              <a:rPr lang="pt-BR" sz="7200" b="1" dirty="0" smtClean="0">
                <a:solidFill>
                  <a:srgbClr val="FFFF00"/>
                </a:solidFill>
              </a:rPr>
              <a:t>ACADÊMICOS </a:t>
            </a:r>
            <a:br>
              <a:rPr lang="pt-BR" sz="7200" b="1" dirty="0" smtClean="0">
                <a:solidFill>
                  <a:srgbClr val="FFFF00"/>
                </a:solidFill>
              </a:rPr>
            </a:br>
            <a:r>
              <a:rPr lang="pt-BR" sz="2800" dirty="0" smtClean="0">
                <a:solidFill>
                  <a:schemeClr val="bg1"/>
                </a:solidFill>
              </a:rPr>
              <a:t>COM CONHECIMENTOS TOTALMENTE </a:t>
            </a:r>
            <a:r>
              <a:rPr lang="pt-BR" sz="7200" b="1" dirty="0" smtClean="0">
                <a:solidFill>
                  <a:srgbClr val="FFFF00"/>
                </a:solidFill>
              </a:rPr>
              <a:t>OBSOLETOS</a:t>
            </a:r>
            <a:r>
              <a:rPr lang="pt-BR" sz="2800" dirty="0" smtClean="0">
                <a:solidFill>
                  <a:srgbClr val="FFFF00"/>
                </a:solidFill>
              </a:rPr>
              <a:t> 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smtClean="0">
                <a:solidFill>
                  <a:schemeClr val="bg1"/>
                </a:solidFill>
              </a:rPr>
              <a:t>E DESCONECTADOS DO MUNDO REAL E </a:t>
            </a:r>
            <a:br>
              <a:rPr lang="pt-BR" sz="2800" dirty="0" smtClean="0">
                <a:solidFill>
                  <a:schemeClr val="bg1"/>
                </a:solidFill>
              </a:rPr>
            </a:br>
            <a:r>
              <a:rPr lang="pt-BR" sz="2800" dirty="0" smtClean="0">
                <a:solidFill>
                  <a:schemeClr val="bg1"/>
                </a:solidFill>
              </a:rPr>
              <a:t>DO MERCADO DE TRABALHO.</a:t>
            </a:r>
            <a:endParaRPr lang="pt-BR" sz="2800" dirty="0">
              <a:solidFill>
                <a:schemeClr val="bg1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30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ão 2 2"/>
          <p:cNvSpPr/>
          <p:nvPr/>
        </p:nvSpPr>
        <p:spPr>
          <a:xfrm>
            <a:off x="1962149" y="-733424"/>
            <a:ext cx="8477251" cy="7372350"/>
          </a:xfrm>
          <a:prstGeom prst="irregularSeal2">
            <a:avLst/>
          </a:prstGeom>
          <a:solidFill>
            <a:srgbClr val="FFFF00">
              <a:alpha val="15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2196000" rIns="1224000" rtlCol="0" anchor="t" anchorCtr="0"/>
          <a:lstStyle/>
          <a:p>
            <a:pPr algn="ctr"/>
            <a:endParaRPr lang="pt-BR" sz="2400" dirty="0" smtClean="0">
              <a:solidFill>
                <a:schemeClr val="tx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52" y="2021508"/>
            <a:ext cx="1219199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2800" dirty="0" smtClean="0">
                <a:solidFill>
                  <a:schemeClr val="bg1"/>
                </a:solidFill>
              </a:rPr>
              <a:t>FORMAÇÃO DE </a:t>
            </a:r>
            <a:br>
              <a:rPr lang="pt-BR" sz="2800" dirty="0" smtClean="0">
                <a:solidFill>
                  <a:schemeClr val="bg1"/>
                </a:solidFill>
              </a:rPr>
            </a:br>
            <a:r>
              <a:rPr lang="pt-BR" sz="7200" b="1" dirty="0" smtClean="0">
                <a:solidFill>
                  <a:srgbClr val="FFFF00"/>
                </a:solidFill>
              </a:rPr>
              <a:t>ENGENHEIROS </a:t>
            </a:r>
            <a:br>
              <a:rPr lang="pt-BR" sz="7200" b="1" dirty="0" smtClean="0">
                <a:solidFill>
                  <a:srgbClr val="FFFF00"/>
                </a:solidFill>
              </a:rPr>
            </a:br>
            <a:r>
              <a:rPr lang="pt-BR" sz="7200" b="1" dirty="0" smtClean="0">
                <a:solidFill>
                  <a:srgbClr val="FFFF00"/>
                </a:solidFill>
              </a:rPr>
              <a:t>FUNCIONÁRIOS</a:t>
            </a:r>
            <a:endParaRPr lang="pt-BR" sz="7200" b="1" dirty="0">
              <a:solidFill>
                <a:srgbClr val="FFFF0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00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166649" y="0"/>
            <a:ext cx="4791747" cy="6869038"/>
          </a:xfrm>
          <a:prstGeom prst="rect">
            <a:avLst/>
          </a:prstGeom>
          <a:solidFill>
            <a:srgbClr val="A3F7EF">
              <a:alpha val="73000"/>
            </a:srgbClr>
          </a:solidFill>
        </p:spPr>
        <p:txBody>
          <a:bodyPr wrap="square" lIns="288000" tIns="180000" rIns="360000" bIns="180000" anchor="ctr" anchorCtr="0">
            <a:noAutofit/>
          </a:bodyPr>
          <a:lstStyle>
            <a:defPPr>
              <a:defRPr lang="pt-BR"/>
            </a:defPPr>
            <a:lvl1pPr algn="r">
              <a:lnSpc>
                <a:spcPct val="150000"/>
              </a:lnSpc>
              <a:buFont typeface="Wingdings" panose="05000000000000000000" pitchFamily="2" charset="2"/>
              <a:buChar char="ü"/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  <a:spcAft>
                <a:spcPts val="600"/>
              </a:spcAft>
              <a:buNone/>
            </a:pPr>
            <a:r>
              <a:rPr lang="pt-BR" sz="2400" dirty="0" smtClean="0">
                <a:solidFill>
                  <a:schemeClr val="tx1"/>
                </a:solidFill>
              </a:rPr>
              <a:t>Falta-nos </a:t>
            </a:r>
            <a:r>
              <a:rPr lang="pt-BR" sz="2400" dirty="0">
                <a:solidFill>
                  <a:schemeClr val="tx1"/>
                </a:solidFill>
              </a:rPr>
              <a:t>a cultura de inovação e </a:t>
            </a:r>
            <a:r>
              <a:rPr lang="pt-BR" sz="2400" dirty="0" smtClean="0">
                <a:solidFill>
                  <a:schemeClr val="tx1"/>
                </a:solidFill>
              </a:rPr>
              <a:t>empreendedorismo (</a:t>
            </a:r>
            <a:r>
              <a:rPr lang="pt-BR" sz="2400" i="1" dirty="0" smtClean="0">
                <a:solidFill>
                  <a:schemeClr val="tx1"/>
                </a:solidFill>
              </a:rPr>
              <a:t>aprender </a:t>
            </a:r>
            <a:r>
              <a:rPr lang="pt-BR" sz="2400" i="1" dirty="0">
                <a:solidFill>
                  <a:schemeClr val="tx1"/>
                </a:solidFill>
              </a:rPr>
              <a:t>a aprender para saber e fazer</a:t>
            </a:r>
            <a:r>
              <a:rPr lang="pt-BR" sz="2400" dirty="0">
                <a:solidFill>
                  <a:schemeClr val="tx1"/>
                </a:solidFill>
              </a:rPr>
              <a:t>). Importamos tecnologias prontas  e </a:t>
            </a:r>
            <a:r>
              <a:rPr lang="pt-BR" sz="2400" dirty="0" smtClean="0">
                <a:solidFill>
                  <a:schemeClr val="tx1"/>
                </a:solidFill>
              </a:rPr>
              <a:t>consolidadas, </a:t>
            </a:r>
            <a:r>
              <a:rPr lang="pt-BR" sz="2400" dirty="0">
                <a:solidFill>
                  <a:schemeClr val="tx1"/>
                </a:solidFill>
              </a:rPr>
              <a:t>que são transplantadas pelas empresas que </a:t>
            </a:r>
            <a:r>
              <a:rPr lang="pt-BR" sz="2400" dirty="0" smtClean="0">
                <a:solidFill>
                  <a:schemeClr val="tx1"/>
                </a:solidFill>
              </a:rPr>
              <a:t>aqui </a:t>
            </a:r>
            <a:r>
              <a:rPr lang="pt-BR" sz="2400" dirty="0">
                <a:solidFill>
                  <a:schemeClr val="tx1"/>
                </a:solidFill>
              </a:rPr>
              <a:t>atuam. </a:t>
            </a:r>
          </a:p>
          <a:p>
            <a:pPr marL="285750" indent="-285750" algn="l">
              <a:lnSpc>
                <a:spcPct val="100000"/>
              </a:lnSpc>
              <a:spcAft>
                <a:spcPts val="600"/>
              </a:spcAft>
            </a:pPr>
            <a:endParaRPr lang="pt-BR" sz="24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Aft>
                <a:spcPts val="600"/>
              </a:spcAft>
              <a:buNone/>
            </a:pPr>
            <a:r>
              <a:rPr lang="pt-BR" sz="2400" dirty="0" smtClean="0">
                <a:solidFill>
                  <a:schemeClr val="tx1"/>
                </a:solidFill>
              </a:rPr>
              <a:t>É incompreensível </a:t>
            </a:r>
            <a:r>
              <a:rPr lang="pt-BR" sz="2400" dirty="0">
                <a:solidFill>
                  <a:schemeClr val="tx1"/>
                </a:solidFill>
              </a:rPr>
              <a:t>que as nossas Instituições de Ensino Superior </a:t>
            </a:r>
            <a:r>
              <a:rPr lang="pt-BR" sz="2400" dirty="0" smtClean="0">
                <a:solidFill>
                  <a:schemeClr val="tx1"/>
                </a:solidFill>
              </a:rPr>
              <a:t>não </a:t>
            </a:r>
            <a:r>
              <a:rPr lang="pt-BR" sz="2400" dirty="0">
                <a:solidFill>
                  <a:schemeClr val="tx1"/>
                </a:solidFill>
              </a:rPr>
              <a:t>incorporaram na sua grade curricular disciplinas com </a:t>
            </a:r>
            <a:r>
              <a:rPr lang="pt-BR" sz="2400" dirty="0" smtClean="0">
                <a:solidFill>
                  <a:schemeClr val="tx1"/>
                </a:solidFill>
              </a:rPr>
              <a:t>conteúdos </a:t>
            </a:r>
            <a:r>
              <a:rPr lang="pt-BR" sz="2400" dirty="0" err="1">
                <a:solidFill>
                  <a:schemeClr val="tx1"/>
                </a:solidFill>
              </a:rPr>
              <a:t>inovativos</a:t>
            </a:r>
            <a:r>
              <a:rPr lang="pt-BR" sz="240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6884311" y="1119319"/>
            <a:ext cx="4560428" cy="4619362"/>
            <a:chOff x="6884311" y="1119319"/>
            <a:chExt cx="4560428" cy="4619362"/>
          </a:xfrm>
        </p:grpSpPr>
        <p:sp>
          <p:nvSpPr>
            <p:cNvPr id="16" name="Retângulo 10"/>
            <p:cNvSpPr/>
            <p:nvPr/>
          </p:nvSpPr>
          <p:spPr bwMode="auto">
            <a:xfrm>
              <a:off x="6884311" y="1119319"/>
              <a:ext cx="4560428" cy="4619362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A3F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7" name="Retângulo 10"/>
            <p:cNvSpPr/>
            <p:nvPr/>
          </p:nvSpPr>
          <p:spPr bwMode="auto">
            <a:xfrm>
              <a:off x="7191264" y="1431751"/>
              <a:ext cx="3946524" cy="3994497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0C2344"/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8" name="Retângulo 21"/>
            <p:cNvSpPr>
              <a:spLocks noChangeArrowheads="1"/>
            </p:cNvSpPr>
            <p:nvPr/>
          </p:nvSpPr>
          <p:spPr bwMode="auto">
            <a:xfrm>
              <a:off x="7434400" y="2158758"/>
              <a:ext cx="33005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pt-BR" altLang="pt-BR" sz="2800" smtClean="0">
                <a:solidFill>
                  <a:prstClr val="white"/>
                </a:solidFill>
                <a:cs typeface="Arial" charset="0"/>
              </a:endParaRPr>
            </a:p>
          </p:txBody>
        </p:sp>
        <p:sp>
          <p:nvSpPr>
            <p:cNvPr id="15" name="Retângulo 18"/>
            <p:cNvSpPr>
              <a:spLocks noChangeArrowheads="1"/>
            </p:cNvSpPr>
            <p:nvPr/>
          </p:nvSpPr>
          <p:spPr bwMode="auto">
            <a:xfrm>
              <a:off x="7599643" y="2274838"/>
              <a:ext cx="2857500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400" b="1" dirty="0">
                  <a:solidFill>
                    <a:prstClr val="white"/>
                  </a:solidFill>
                  <a:cs typeface="Arial" charset="0"/>
                </a:rPr>
                <a:t>12 milhões de concluintes </a:t>
              </a:r>
              <a:r>
                <a:rPr lang="pt-BR" altLang="pt-BR" sz="2400" b="1" dirty="0" smtClean="0">
                  <a:solidFill>
                    <a:prstClr val="white"/>
                  </a:solidFill>
                  <a:cs typeface="Arial" charset="0"/>
                </a:rPr>
                <a:t>saem </a:t>
              </a:r>
              <a:r>
                <a:rPr lang="pt-BR" altLang="pt-BR" sz="2400" b="1" dirty="0">
                  <a:solidFill>
                    <a:prstClr val="white"/>
                  </a:solidFill>
                  <a:cs typeface="Arial" charset="0"/>
                </a:rPr>
                <a:t>do </a:t>
              </a:r>
              <a:r>
                <a:rPr lang="pt-BR" altLang="pt-BR" sz="2400" b="1" dirty="0" smtClean="0">
                  <a:solidFill>
                    <a:prstClr val="white"/>
                  </a:solidFill>
                  <a:cs typeface="Arial" charset="0"/>
                </a:rPr>
                <a:t>Ensino Médio  </a:t>
              </a:r>
              <a:r>
                <a:rPr lang="pt-BR" altLang="pt-BR" sz="2400" b="1" dirty="0">
                  <a:solidFill>
                    <a:prstClr val="white"/>
                  </a:solidFill>
                  <a:cs typeface="Arial" charset="0"/>
                </a:rPr>
                <a:t>e chegam ao mercado  sem formação tecnológica</a:t>
              </a:r>
            </a:p>
          </p:txBody>
        </p:sp>
      </p:grp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03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11"/>
          <p:cNvSpPr txBox="1">
            <a:spLocks/>
          </p:cNvSpPr>
          <p:nvPr/>
        </p:nvSpPr>
        <p:spPr>
          <a:xfrm>
            <a:off x="1050198" y="2281719"/>
            <a:ext cx="3472569" cy="2185059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txBody>
          <a:bodyPr lIns="288000" tIns="288000" rIns="288000" bIns="288000" anchor="ctr" anchorCtr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pt-BR" sz="28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prstClr val="black"/>
                </a:solidFill>
              </a:rPr>
              <a:t>INTRODUÇÃO </a:t>
            </a:r>
            <a:r>
              <a:rPr lang="pt-BR" b="0" dirty="0">
                <a:solidFill>
                  <a:prstClr val="black"/>
                </a:solidFill>
              </a:rPr>
              <a:t>JUSTIFICATIVAS  </a:t>
            </a:r>
            <a:r>
              <a:rPr lang="pt-BR" b="0" dirty="0" smtClean="0">
                <a:solidFill>
                  <a:prstClr val="black"/>
                </a:solidFill>
              </a:rPr>
              <a:t>PARA A ATUAÇÃO </a:t>
            </a:r>
            <a:r>
              <a:rPr lang="pt-BR" b="0" dirty="0">
                <a:solidFill>
                  <a:prstClr val="black"/>
                </a:solidFill>
              </a:rPr>
              <a:t>DO </a:t>
            </a:r>
            <a:r>
              <a:rPr lang="pt-BR" b="0" dirty="0" smtClean="0">
                <a:solidFill>
                  <a:prstClr val="black"/>
                </a:solidFill>
              </a:rPr>
              <a:t>CREA-SP</a:t>
            </a:r>
            <a:endParaRPr lang="pt-BR" b="0" dirty="0">
              <a:solidFill>
                <a:prstClr val="black"/>
              </a:solidFill>
            </a:endParaRPr>
          </a:p>
        </p:txBody>
      </p:sp>
      <p:sp>
        <p:nvSpPr>
          <p:cNvPr id="7" name="Espaço Reservado para Texto 8"/>
          <p:cNvSpPr txBox="1">
            <a:spLocks/>
          </p:cNvSpPr>
          <p:nvPr/>
        </p:nvSpPr>
        <p:spPr>
          <a:xfrm>
            <a:off x="5305052" y="-1"/>
            <a:ext cx="6827573" cy="6891971"/>
          </a:xfrm>
          <a:custGeom>
            <a:avLst/>
            <a:gdLst>
              <a:gd name="connsiteX0" fmla="*/ 0 w 5662613"/>
              <a:gd name="connsiteY0" fmla="*/ 6191250 h 6191250"/>
              <a:gd name="connsiteX1" fmla="*/ 1415653 w 5662613"/>
              <a:gd name="connsiteY1" fmla="*/ 0 h 6191250"/>
              <a:gd name="connsiteX2" fmla="*/ 5662613 w 5662613"/>
              <a:gd name="connsiteY2" fmla="*/ 0 h 6191250"/>
              <a:gd name="connsiteX3" fmla="*/ 4246960 w 5662613"/>
              <a:gd name="connsiteY3" fmla="*/ 6191250 h 6191250"/>
              <a:gd name="connsiteX4" fmla="*/ 0 w 5662613"/>
              <a:gd name="connsiteY4" fmla="*/ 6191250 h 6191250"/>
              <a:gd name="connsiteX0" fmla="*/ 19009 w 5681622"/>
              <a:gd name="connsiteY0" fmla="*/ 6191250 h 6191250"/>
              <a:gd name="connsiteX1" fmla="*/ 0 w 5681622"/>
              <a:gd name="connsiteY1" fmla="*/ 63062 h 6191250"/>
              <a:gd name="connsiteX2" fmla="*/ 5681622 w 5681622"/>
              <a:gd name="connsiteY2" fmla="*/ 0 h 6191250"/>
              <a:gd name="connsiteX3" fmla="*/ 4265969 w 5681622"/>
              <a:gd name="connsiteY3" fmla="*/ 6191250 h 6191250"/>
              <a:gd name="connsiteX4" fmla="*/ 19009 w 5681622"/>
              <a:gd name="connsiteY4" fmla="*/ 6191250 h 6191250"/>
              <a:gd name="connsiteX0" fmla="*/ 19009 w 5429373"/>
              <a:gd name="connsiteY0" fmla="*/ 6679981 h 6679981"/>
              <a:gd name="connsiteX1" fmla="*/ 0 w 5429373"/>
              <a:gd name="connsiteY1" fmla="*/ 551793 h 6679981"/>
              <a:gd name="connsiteX2" fmla="*/ 5429373 w 5429373"/>
              <a:gd name="connsiteY2" fmla="*/ 0 h 6679981"/>
              <a:gd name="connsiteX3" fmla="*/ 4265969 w 5429373"/>
              <a:gd name="connsiteY3" fmla="*/ 6679981 h 6679981"/>
              <a:gd name="connsiteX4" fmla="*/ 19009 w 5429373"/>
              <a:gd name="connsiteY4" fmla="*/ 6679981 h 6679981"/>
              <a:gd name="connsiteX0" fmla="*/ 19009 w 5429373"/>
              <a:gd name="connsiteY0" fmla="*/ 6995291 h 6995291"/>
              <a:gd name="connsiteX1" fmla="*/ 0 w 5429373"/>
              <a:gd name="connsiteY1" fmla="*/ 551793 h 6995291"/>
              <a:gd name="connsiteX2" fmla="*/ 5429373 w 5429373"/>
              <a:gd name="connsiteY2" fmla="*/ 0 h 6995291"/>
              <a:gd name="connsiteX3" fmla="*/ 4265969 w 5429373"/>
              <a:gd name="connsiteY3" fmla="*/ 6679981 h 6995291"/>
              <a:gd name="connsiteX4" fmla="*/ 19009 w 5429373"/>
              <a:gd name="connsiteY4" fmla="*/ 6995291 h 6995291"/>
              <a:gd name="connsiteX0" fmla="*/ 19009 w 5448382"/>
              <a:gd name="connsiteY0" fmla="*/ 6995291 h 6995291"/>
              <a:gd name="connsiteX1" fmla="*/ 0 w 5448382"/>
              <a:gd name="connsiteY1" fmla="*/ 551793 h 6995291"/>
              <a:gd name="connsiteX2" fmla="*/ 5429373 w 5448382"/>
              <a:gd name="connsiteY2" fmla="*/ 0 h 6995291"/>
              <a:gd name="connsiteX3" fmla="*/ 5448382 w 5448382"/>
              <a:gd name="connsiteY3" fmla="*/ 6443498 h 6995291"/>
              <a:gd name="connsiteX4" fmla="*/ 19009 w 5448382"/>
              <a:gd name="connsiteY4" fmla="*/ 6995291 h 6995291"/>
              <a:gd name="connsiteX0" fmla="*/ 19009 w 5477338"/>
              <a:gd name="connsiteY0" fmla="*/ 12397989 h 12397989"/>
              <a:gd name="connsiteX1" fmla="*/ 0 w 5477338"/>
              <a:gd name="connsiteY1" fmla="*/ 5954491 h 12397989"/>
              <a:gd name="connsiteX2" fmla="*/ 5476670 w 5477338"/>
              <a:gd name="connsiteY2" fmla="*/ 0 h 12397989"/>
              <a:gd name="connsiteX3" fmla="*/ 5448382 w 5477338"/>
              <a:gd name="connsiteY3" fmla="*/ 11846196 h 12397989"/>
              <a:gd name="connsiteX4" fmla="*/ 19009 w 5477338"/>
              <a:gd name="connsiteY4" fmla="*/ 12397989 h 12397989"/>
              <a:gd name="connsiteX0" fmla="*/ 34775 w 5493104"/>
              <a:gd name="connsiteY0" fmla="*/ 12397989 h 12397989"/>
              <a:gd name="connsiteX1" fmla="*/ 0 w 5493104"/>
              <a:gd name="connsiteY1" fmla="*/ 1465482 h 12397989"/>
              <a:gd name="connsiteX2" fmla="*/ 5492436 w 5493104"/>
              <a:gd name="connsiteY2" fmla="*/ 0 h 12397989"/>
              <a:gd name="connsiteX3" fmla="*/ 5464148 w 5493104"/>
              <a:gd name="connsiteY3" fmla="*/ 11846196 h 12397989"/>
              <a:gd name="connsiteX4" fmla="*/ 34775 w 5493104"/>
              <a:gd name="connsiteY4" fmla="*/ 12397989 h 12397989"/>
              <a:gd name="connsiteX0" fmla="*/ 34775 w 5493104"/>
              <a:gd name="connsiteY0" fmla="*/ 17760963 h 17760963"/>
              <a:gd name="connsiteX1" fmla="*/ 0 w 5493104"/>
              <a:gd name="connsiteY1" fmla="*/ 1465482 h 17760963"/>
              <a:gd name="connsiteX2" fmla="*/ 5492436 w 5493104"/>
              <a:gd name="connsiteY2" fmla="*/ 0 h 17760963"/>
              <a:gd name="connsiteX3" fmla="*/ 5464148 w 5493104"/>
              <a:gd name="connsiteY3" fmla="*/ 11846196 h 17760963"/>
              <a:gd name="connsiteX4" fmla="*/ 34775 w 5493104"/>
              <a:gd name="connsiteY4" fmla="*/ 17760963 h 17760963"/>
              <a:gd name="connsiteX0" fmla="*/ 34775 w 5493104"/>
              <a:gd name="connsiteY0" fmla="*/ 17760963 h 17760963"/>
              <a:gd name="connsiteX1" fmla="*/ 0 w 5493104"/>
              <a:gd name="connsiteY1" fmla="*/ 1465482 h 17760963"/>
              <a:gd name="connsiteX2" fmla="*/ 5492436 w 5493104"/>
              <a:gd name="connsiteY2" fmla="*/ 0 h 17760963"/>
              <a:gd name="connsiteX3" fmla="*/ 5464148 w 5493104"/>
              <a:gd name="connsiteY3" fmla="*/ 16374930 h 17760963"/>
              <a:gd name="connsiteX4" fmla="*/ 34775 w 5493104"/>
              <a:gd name="connsiteY4" fmla="*/ 17760963 h 17760963"/>
              <a:gd name="connsiteX0" fmla="*/ 3244 w 5493104"/>
              <a:gd name="connsiteY0" fmla="*/ 16251387 h 16374930"/>
              <a:gd name="connsiteX1" fmla="*/ 0 w 5493104"/>
              <a:gd name="connsiteY1" fmla="*/ 1465482 h 16374930"/>
              <a:gd name="connsiteX2" fmla="*/ 5492436 w 5493104"/>
              <a:gd name="connsiteY2" fmla="*/ 0 h 16374930"/>
              <a:gd name="connsiteX3" fmla="*/ 5464148 w 5493104"/>
              <a:gd name="connsiteY3" fmla="*/ 16374930 h 16374930"/>
              <a:gd name="connsiteX4" fmla="*/ 3244 w 5493104"/>
              <a:gd name="connsiteY4" fmla="*/ 16251387 h 16374930"/>
              <a:gd name="connsiteX0" fmla="*/ 1032 w 5490892"/>
              <a:gd name="connsiteY0" fmla="*/ 16255756 h 16379299"/>
              <a:gd name="connsiteX1" fmla="*/ 13553 w 5490892"/>
              <a:gd name="connsiteY1" fmla="*/ 0 h 16379299"/>
              <a:gd name="connsiteX2" fmla="*/ 5490224 w 5490892"/>
              <a:gd name="connsiteY2" fmla="*/ 4369 h 16379299"/>
              <a:gd name="connsiteX3" fmla="*/ 5461936 w 5490892"/>
              <a:gd name="connsiteY3" fmla="*/ 16379299 h 16379299"/>
              <a:gd name="connsiteX4" fmla="*/ 1032 w 5490892"/>
              <a:gd name="connsiteY4" fmla="*/ 16255756 h 16379299"/>
              <a:gd name="connsiteX0" fmla="*/ 1032 w 5490892"/>
              <a:gd name="connsiteY0" fmla="*/ 16255756 h 16379299"/>
              <a:gd name="connsiteX1" fmla="*/ 13553 w 5490892"/>
              <a:gd name="connsiteY1" fmla="*/ 0 h 16379299"/>
              <a:gd name="connsiteX2" fmla="*/ 5490224 w 5490892"/>
              <a:gd name="connsiteY2" fmla="*/ 1513945 h 16379299"/>
              <a:gd name="connsiteX3" fmla="*/ 5461936 w 5490892"/>
              <a:gd name="connsiteY3" fmla="*/ 16379299 h 16379299"/>
              <a:gd name="connsiteX4" fmla="*/ 1032 w 5490892"/>
              <a:gd name="connsiteY4" fmla="*/ 16255756 h 16379299"/>
              <a:gd name="connsiteX0" fmla="*/ 1032 w 5509233"/>
              <a:gd name="connsiteY0" fmla="*/ 16255756 h 17849151"/>
              <a:gd name="connsiteX1" fmla="*/ 13553 w 5509233"/>
              <a:gd name="connsiteY1" fmla="*/ 0 h 17849151"/>
              <a:gd name="connsiteX2" fmla="*/ 5490224 w 5509233"/>
              <a:gd name="connsiteY2" fmla="*/ 1513945 h 17849151"/>
              <a:gd name="connsiteX3" fmla="*/ 5509233 w 5509233"/>
              <a:gd name="connsiteY3" fmla="*/ 17849151 h 17849151"/>
              <a:gd name="connsiteX4" fmla="*/ 1032 w 5509233"/>
              <a:gd name="connsiteY4" fmla="*/ 16255756 h 17849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9233" h="17849151">
                <a:moveTo>
                  <a:pt x="1032" y="16255756"/>
                </a:moveTo>
                <a:cubicBezTo>
                  <a:pt x="-5304" y="14213027"/>
                  <a:pt x="19889" y="2042729"/>
                  <a:pt x="13553" y="0"/>
                </a:cubicBezTo>
                <a:lnTo>
                  <a:pt x="5490224" y="1513945"/>
                </a:lnTo>
                <a:cubicBezTo>
                  <a:pt x="5496560" y="3661778"/>
                  <a:pt x="5502897" y="15701318"/>
                  <a:pt x="5509233" y="17849151"/>
                </a:cubicBezTo>
                <a:lnTo>
                  <a:pt x="1032" y="16255756"/>
                </a:lnTo>
                <a:close/>
              </a:path>
            </a:pathLst>
          </a:custGeom>
        </p:spPr>
        <p:txBody>
          <a:bodyPr lIns="396000" rIns="72000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dirty="0">
                <a:solidFill>
                  <a:schemeClr val="bg1"/>
                </a:solidFill>
              </a:rPr>
              <a:t>O Conselho Regional de Engenharia e Agronomia do Estado de São Paulo </a:t>
            </a:r>
            <a:r>
              <a:rPr lang="pt-BR" dirty="0" smtClean="0">
                <a:solidFill>
                  <a:schemeClr val="bg1"/>
                </a:solidFill>
              </a:rPr>
              <a:t/>
            </a:r>
            <a:br>
              <a:rPr lang="pt-BR" dirty="0" smtClean="0">
                <a:solidFill>
                  <a:schemeClr val="bg1"/>
                </a:solidFill>
              </a:rPr>
            </a:br>
            <a:r>
              <a:rPr lang="pt-BR" dirty="0" smtClean="0">
                <a:solidFill>
                  <a:schemeClr val="bg1"/>
                </a:solidFill>
              </a:rPr>
              <a:t>(Crea -SP), é </a:t>
            </a:r>
            <a:r>
              <a:rPr lang="pt-BR" dirty="0">
                <a:solidFill>
                  <a:schemeClr val="bg1"/>
                </a:solidFill>
              </a:rPr>
              <a:t>o maior Conselho </a:t>
            </a:r>
            <a:r>
              <a:rPr lang="pt-BR" dirty="0" smtClean="0">
                <a:solidFill>
                  <a:schemeClr val="bg1"/>
                </a:solidFill>
              </a:rPr>
              <a:t>de </a:t>
            </a:r>
            <a:r>
              <a:rPr lang="pt-BR" dirty="0">
                <a:solidFill>
                  <a:schemeClr val="bg1"/>
                </a:solidFill>
              </a:rPr>
              <a:t>F</a:t>
            </a:r>
            <a:r>
              <a:rPr lang="pt-BR" dirty="0" smtClean="0">
                <a:solidFill>
                  <a:schemeClr val="bg1"/>
                </a:solidFill>
              </a:rPr>
              <a:t>iscalização </a:t>
            </a:r>
            <a:r>
              <a:rPr lang="pt-BR" dirty="0">
                <a:solidFill>
                  <a:schemeClr val="bg1"/>
                </a:solidFill>
              </a:rPr>
              <a:t>e A</a:t>
            </a:r>
            <a:r>
              <a:rPr lang="pt-BR" dirty="0" smtClean="0">
                <a:solidFill>
                  <a:schemeClr val="bg1"/>
                </a:solidFill>
              </a:rPr>
              <a:t>tribuição </a:t>
            </a:r>
            <a:r>
              <a:rPr lang="pt-BR" dirty="0">
                <a:solidFill>
                  <a:schemeClr val="bg1"/>
                </a:solidFill>
              </a:rPr>
              <a:t>P</a:t>
            </a:r>
            <a:r>
              <a:rPr lang="pt-BR" dirty="0" smtClean="0">
                <a:solidFill>
                  <a:schemeClr val="bg1"/>
                </a:solidFill>
              </a:rPr>
              <a:t>rofissionais </a:t>
            </a:r>
            <a:r>
              <a:rPr lang="pt-BR" dirty="0">
                <a:solidFill>
                  <a:schemeClr val="bg1"/>
                </a:solidFill>
              </a:rPr>
              <a:t>da América Latina, com cerca de 400.000 profissionais de </a:t>
            </a:r>
            <a:r>
              <a:rPr lang="pt-BR" dirty="0" smtClean="0">
                <a:solidFill>
                  <a:schemeClr val="bg1"/>
                </a:solidFill>
              </a:rPr>
              <a:t>Engenharia</a:t>
            </a:r>
            <a:r>
              <a:rPr lang="pt-BR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791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0" y="377898"/>
            <a:ext cx="12191997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800" b="1" spc="300" dirty="0" smtClean="0">
                <a:solidFill>
                  <a:prstClr val="black"/>
                </a:solidFill>
              </a:rPr>
              <a:t>NECESSIDADE </a:t>
            </a:r>
            <a:r>
              <a:rPr lang="pt-BR" sz="2800" b="1" spc="300" dirty="0">
                <a:solidFill>
                  <a:prstClr val="black"/>
                </a:solidFill>
              </a:rPr>
              <a:t>DE MUDANÇA 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84" y="1278947"/>
            <a:ext cx="4156364" cy="395720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0" y="5821880"/>
            <a:ext cx="12191998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t" anchorCtr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BR" sz="2800" b="1" spc="300" dirty="0" smtClean="0">
                <a:solidFill>
                  <a:prstClr val="black"/>
                </a:solidFill>
              </a:rPr>
              <a:t>E PONTO FINAL!</a:t>
            </a:r>
            <a:endParaRPr lang="pt-BR" sz="2800" b="1" spc="3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1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92960" y="3344688"/>
            <a:ext cx="6921061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spc="300" dirty="0" smtClean="0"/>
              <a:t>4. FORMAÇÃO, MERCADO E A MISSÃO DO CREA-SP</a:t>
            </a:r>
            <a:endParaRPr lang="pt-BR" sz="3200" b="1" spc="300" dirty="0"/>
          </a:p>
        </p:txBody>
      </p:sp>
      <p:sp>
        <p:nvSpPr>
          <p:cNvPr id="2" name="Retângulo 1"/>
          <p:cNvSpPr/>
          <p:nvPr/>
        </p:nvSpPr>
        <p:spPr>
          <a:xfrm>
            <a:off x="-3302876" y="2294587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“</a:t>
            </a:r>
          </a:p>
        </p:txBody>
      </p:sp>
      <p:sp>
        <p:nvSpPr>
          <p:cNvPr id="9" name="Retângulo 8"/>
          <p:cNvSpPr/>
          <p:nvPr/>
        </p:nvSpPr>
        <p:spPr>
          <a:xfrm>
            <a:off x="-3849852" y="-1853440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”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41" y="-2702697"/>
            <a:ext cx="9167726" cy="120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06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4368800" y="695332"/>
            <a:ext cx="7162800" cy="6162675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407FDC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252" name="Retângulo 11"/>
            <p:cNvSpPr>
              <a:spLocks noChangeArrowheads="1"/>
            </p:cNvSpPr>
            <p:nvPr/>
          </p:nvSpPr>
          <p:spPr bwMode="auto">
            <a:xfrm>
              <a:off x="973552" y="759065"/>
              <a:ext cx="4648743" cy="533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600" dirty="0" smtClean="0">
                  <a:solidFill>
                    <a:srgbClr val="17375E"/>
                  </a:solidFill>
                  <a:cs typeface="Arial" charset="0"/>
                </a:rPr>
                <a:t>Sim, segundo o...</a:t>
              </a: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pt-BR" altLang="pt-BR" sz="1800" dirty="0" smtClean="0">
                <a:solidFill>
                  <a:srgbClr val="17375E"/>
                </a:solidFill>
                <a:cs typeface="Arial" charset="0"/>
              </a:endParaRP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b="1" dirty="0" smtClean="0">
                  <a:solidFill>
                    <a:srgbClr val="17375E"/>
                  </a:solidFill>
                  <a:cs typeface="Arial" charset="0"/>
                </a:rPr>
                <a:t>RELATÓRIO ENGENHARIADATA 2015</a:t>
              </a: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b="1" i="1" dirty="0" smtClean="0">
                  <a:solidFill>
                    <a:srgbClr val="17375E"/>
                  </a:solidFill>
                  <a:cs typeface="Arial" charset="0"/>
                </a:rPr>
                <a:t>Formação e Mercado de Trabalho</a:t>
              </a: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b="1" i="1" dirty="0" smtClean="0">
                  <a:solidFill>
                    <a:srgbClr val="17375E"/>
                  </a:solidFill>
                  <a:cs typeface="Arial" charset="0"/>
                </a:rPr>
                <a:t>em Engenharia no Brasil</a:t>
              </a: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pt-BR" altLang="pt-BR" sz="1800" dirty="0" smtClean="0">
                <a:solidFill>
                  <a:srgbClr val="17375E"/>
                </a:solidFill>
                <a:cs typeface="Arial" charset="0"/>
              </a:endParaRP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600" dirty="0" smtClean="0">
                  <a:solidFill>
                    <a:srgbClr val="17375E"/>
                  </a:solidFill>
                  <a:cs typeface="Arial" charset="0"/>
                </a:rPr>
                <a:t>Observatório da Inovação e Competitividade da </a:t>
              </a:r>
              <a:br>
                <a:rPr lang="pt-BR" altLang="pt-BR" sz="1600" dirty="0" smtClean="0">
                  <a:solidFill>
                    <a:srgbClr val="17375E"/>
                  </a:solidFill>
                  <a:cs typeface="Arial" charset="0"/>
                </a:rPr>
              </a:br>
              <a:r>
                <a:rPr lang="pt-BR" altLang="pt-BR" sz="1600" dirty="0" smtClean="0">
                  <a:solidFill>
                    <a:srgbClr val="17375E"/>
                  </a:solidFill>
                  <a:cs typeface="Arial" charset="0"/>
                </a:rPr>
                <a:t>Universidade de São Paulo </a:t>
              </a:r>
            </a:p>
          </p:txBody>
        </p:sp>
      </p:grpSp>
      <p:grpSp>
        <p:nvGrpSpPr>
          <p:cNvPr id="17" name="Grupo 16"/>
          <p:cNvGrpSpPr>
            <a:grpSpLocks/>
          </p:cNvGrpSpPr>
          <p:nvPr/>
        </p:nvGrpSpPr>
        <p:grpSpPr bwMode="auto">
          <a:xfrm>
            <a:off x="681567" y="805190"/>
            <a:ext cx="3302000" cy="2840037"/>
            <a:chOff x="1691680" y="948342"/>
            <a:chExt cx="2476609" cy="2840698"/>
          </a:xfrm>
        </p:grpSpPr>
        <p:grpSp>
          <p:nvGrpSpPr>
            <p:cNvPr id="10245" name="Grupo 17"/>
            <p:cNvGrpSpPr>
              <a:grpSpLocks/>
            </p:cNvGrpSpPr>
            <p:nvPr/>
          </p:nvGrpSpPr>
          <p:grpSpPr bwMode="auto">
            <a:xfrm>
              <a:off x="1691680" y="948342"/>
              <a:ext cx="2476609" cy="2840698"/>
              <a:chOff x="611560" y="343147"/>
              <a:chExt cx="5372728" cy="6162578"/>
            </a:xfrm>
          </p:grpSpPr>
          <p:sp>
            <p:nvSpPr>
              <p:cNvPr id="20" name="Retângulo 10"/>
              <p:cNvSpPr/>
              <p:nvPr/>
            </p:nvSpPr>
            <p:spPr>
              <a:xfrm>
                <a:off x="611560" y="343147"/>
                <a:ext cx="5372728" cy="6162578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tângulo 10"/>
              <p:cNvSpPr/>
              <p:nvPr/>
            </p:nvSpPr>
            <p:spPr>
              <a:xfrm>
                <a:off x="973187" y="759955"/>
                <a:ext cx="4649476" cy="5328961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0C2344"/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0249" name="Retângulo 21"/>
              <p:cNvSpPr>
                <a:spLocks noChangeArrowheads="1"/>
              </p:cNvSpPr>
              <p:nvPr/>
            </p:nvSpPr>
            <p:spPr bwMode="auto">
              <a:xfrm>
                <a:off x="1259631" y="1729837"/>
                <a:ext cx="3888431" cy="1135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pt-BR" altLang="pt-BR" sz="2800" smtClean="0">
                  <a:solidFill>
                    <a:prstClr val="white"/>
                  </a:solidFill>
                  <a:cs typeface="Arial" charset="0"/>
                </a:endParaRPr>
              </a:p>
            </p:txBody>
          </p:sp>
        </p:grpSp>
        <p:sp>
          <p:nvSpPr>
            <p:cNvPr id="10246" name="Retângulo 18"/>
            <p:cNvSpPr>
              <a:spLocks noChangeArrowheads="1"/>
            </p:cNvSpPr>
            <p:nvPr/>
          </p:nvSpPr>
          <p:spPr bwMode="auto">
            <a:xfrm>
              <a:off x="1858375" y="1953463"/>
              <a:ext cx="2143219" cy="830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400" b="1" smtClean="0">
                  <a:solidFill>
                    <a:prstClr val="white"/>
                  </a:solidFill>
                  <a:cs typeface="Arial" charset="0"/>
                </a:rPr>
                <a:t>As perspectivas </a:t>
              </a:r>
              <a:r>
                <a:rPr lang="pt-BR" altLang="pt-BR" sz="2400" b="1" smtClean="0">
                  <a:solidFill>
                    <a:srgbClr val="8EB4E3"/>
                  </a:solidFill>
                  <a:cs typeface="Arial" charset="0"/>
                </a:rPr>
                <a:t>são boas? </a:t>
              </a:r>
              <a:endParaRPr lang="pt-BR" altLang="pt-BR" sz="2400" smtClean="0">
                <a:solidFill>
                  <a:srgbClr val="8EB4E3"/>
                </a:solidFill>
                <a:cs typeface="Arial" charset="0"/>
              </a:endParaRPr>
            </a:p>
          </p:txBody>
        </p:sp>
      </p:grp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65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4368800" y="695332"/>
            <a:ext cx="7162800" cy="6162675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407FDC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1184715" y="759065"/>
              <a:ext cx="4226419" cy="5330741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pt-BR" sz="2400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A E</a:t>
              </a:r>
              <a:r>
                <a:rPr lang="pt-BR" sz="2400" dirty="0" smtClean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ngenharia </a:t>
              </a:r>
              <a:r>
                <a:rPr lang="pt-BR" sz="2400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se consolida como um dos cursos de graduação que mais atraem os estudantes.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pt-BR" sz="2400" b="1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Mas...</a:t>
              </a:r>
            </a:p>
          </p:txBody>
        </p:sp>
      </p:grpSp>
      <p:grpSp>
        <p:nvGrpSpPr>
          <p:cNvPr id="17" name="Grupo 16"/>
          <p:cNvGrpSpPr>
            <a:grpSpLocks/>
          </p:cNvGrpSpPr>
          <p:nvPr/>
        </p:nvGrpSpPr>
        <p:grpSpPr bwMode="auto">
          <a:xfrm>
            <a:off x="681567" y="805186"/>
            <a:ext cx="3302000" cy="2840037"/>
            <a:chOff x="1691680" y="948342"/>
            <a:chExt cx="2476609" cy="2840698"/>
          </a:xfrm>
        </p:grpSpPr>
        <p:grpSp>
          <p:nvGrpSpPr>
            <p:cNvPr id="11268" name="Grupo 17"/>
            <p:cNvGrpSpPr>
              <a:grpSpLocks/>
            </p:cNvGrpSpPr>
            <p:nvPr/>
          </p:nvGrpSpPr>
          <p:grpSpPr bwMode="auto">
            <a:xfrm>
              <a:off x="1691680" y="948342"/>
              <a:ext cx="2476609" cy="2840698"/>
              <a:chOff x="611560" y="343147"/>
              <a:chExt cx="5372728" cy="6162578"/>
            </a:xfrm>
          </p:grpSpPr>
          <p:sp>
            <p:nvSpPr>
              <p:cNvPr id="20" name="Retângulo 10"/>
              <p:cNvSpPr/>
              <p:nvPr/>
            </p:nvSpPr>
            <p:spPr>
              <a:xfrm>
                <a:off x="611560" y="343147"/>
                <a:ext cx="5372728" cy="6162578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tângulo 10"/>
              <p:cNvSpPr/>
              <p:nvPr/>
            </p:nvSpPr>
            <p:spPr>
              <a:xfrm>
                <a:off x="973187" y="759955"/>
                <a:ext cx="4649476" cy="5328961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0C2344"/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1272" name="Retângulo 21"/>
              <p:cNvSpPr>
                <a:spLocks noChangeArrowheads="1"/>
              </p:cNvSpPr>
              <p:nvPr/>
            </p:nvSpPr>
            <p:spPr bwMode="auto">
              <a:xfrm>
                <a:off x="1259631" y="1729837"/>
                <a:ext cx="3888431" cy="1135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pt-BR" altLang="pt-BR" sz="2800" smtClean="0">
                  <a:solidFill>
                    <a:prstClr val="white"/>
                  </a:solidFill>
                  <a:cs typeface="Arial" charset="0"/>
                </a:endParaRPr>
              </a:p>
            </p:txBody>
          </p:sp>
        </p:grpSp>
        <p:sp>
          <p:nvSpPr>
            <p:cNvPr id="11269" name="Retângulo 18"/>
            <p:cNvSpPr>
              <a:spLocks noChangeArrowheads="1"/>
            </p:cNvSpPr>
            <p:nvPr/>
          </p:nvSpPr>
          <p:spPr bwMode="auto">
            <a:xfrm>
              <a:off x="1858375" y="1891536"/>
              <a:ext cx="2143219" cy="954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800" b="1" smtClean="0">
                  <a:solidFill>
                    <a:prstClr val="white"/>
                  </a:solidFill>
                  <a:cs typeface="Arial" charset="0"/>
                </a:rPr>
                <a:t>Dados de </a:t>
              </a:r>
              <a:r>
                <a:rPr lang="pt-BR" altLang="pt-BR" sz="2800" b="1" smtClean="0">
                  <a:solidFill>
                    <a:srgbClr val="8EB4E3"/>
                  </a:solidFill>
                  <a:cs typeface="Arial" charset="0"/>
                </a:rPr>
                <a:t>2010 a 2015</a:t>
              </a:r>
              <a:endParaRPr lang="pt-BR" altLang="pt-BR" sz="2800" smtClean="0">
                <a:solidFill>
                  <a:srgbClr val="8EB4E3"/>
                </a:solidFill>
                <a:cs typeface="Arial" charset="0"/>
              </a:endParaRPr>
            </a:p>
          </p:txBody>
        </p:sp>
      </p:grp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376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4597400" y="655639"/>
            <a:ext cx="7162800" cy="6162675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2293" name="Retângulo 11"/>
            <p:cNvSpPr>
              <a:spLocks noChangeArrowheads="1"/>
            </p:cNvSpPr>
            <p:nvPr/>
          </p:nvSpPr>
          <p:spPr bwMode="auto">
            <a:xfrm>
              <a:off x="973552" y="759065"/>
              <a:ext cx="4648743" cy="533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smtClean="0">
                  <a:solidFill>
                    <a:prstClr val="black"/>
                  </a:solidFill>
                  <a:cs typeface="Arial" charset="0"/>
                </a:rPr>
                <a:t>... comparando com outros países, o número de Engenheiros formados no Brasil ainda é pequeno, levando em conta suas proporções continentais.</a:t>
              </a: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pt-BR" altLang="pt-BR" sz="2200" b="1" smtClean="0">
                <a:solidFill>
                  <a:prstClr val="black"/>
                </a:solidFill>
                <a:cs typeface="Arial" charset="0"/>
              </a:endParaRPr>
            </a:p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b="1" smtClean="0">
                  <a:solidFill>
                    <a:srgbClr val="C00000"/>
                  </a:solidFill>
                  <a:cs typeface="Arial" charset="0"/>
                </a:rPr>
                <a:t>Qual é o problema?</a:t>
              </a:r>
            </a:p>
          </p:txBody>
        </p:sp>
      </p:grp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14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10807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167" y="-1106488"/>
            <a:ext cx="9144000" cy="91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859367" y="1649722"/>
            <a:ext cx="10386484" cy="3546475"/>
          </a:xfrm>
          <a:prstGeom prst="rect">
            <a:avLst/>
          </a:prstGeom>
          <a:noFill/>
        </p:spPr>
        <p:txBody>
          <a:bodyPr lIns="0" rIns="0" anchor="ctr"/>
          <a:lstStyle/>
          <a:p>
            <a:pPr algn="ctr">
              <a:defRPr/>
            </a:pPr>
            <a:r>
              <a:rPr lang="pt-BR" sz="3600" b="1" u="sng" dirty="0">
                <a:solidFill>
                  <a:prstClr val="white"/>
                </a:solidFill>
                <a:cs typeface="Arial" charset="0"/>
              </a:rPr>
              <a:t>EVASÃO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200" b="1" dirty="0">
                <a:solidFill>
                  <a:srgbClr val="FFC000"/>
                </a:solidFill>
                <a:cs typeface="Arial" charset="0"/>
              </a:rPr>
              <a:t>Evasão nos cursos de Engenharia no sistema privado:</a:t>
            </a:r>
          </a:p>
          <a:p>
            <a:pPr algn="ctr">
              <a:defRPr/>
            </a:pPr>
            <a:r>
              <a:rPr lang="pt-BR" sz="2200" b="1" dirty="0" smtClean="0">
                <a:solidFill>
                  <a:prstClr val="white"/>
                </a:solidFill>
                <a:cs typeface="Arial" charset="0"/>
              </a:rPr>
              <a:t>em </a:t>
            </a: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2013 a evasão em Engenharia nos cursos privados manteve-se em torno dos 28%, bem acima da evasão nacional</a:t>
            </a:r>
          </a:p>
          <a:p>
            <a:pPr algn="ctr">
              <a:defRPr/>
            </a:pP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do sistema público (10%).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200" b="1" dirty="0">
                <a:solidFill>
                  <a:srgbClr val="FFC000"/>
                </a:solidFill>
                <a:cs typeface="Arial" charset="0"/>
              </a:rPr>
              <a:t>Evasão nos cursos de Engenharia (público + privado) = 23%</a:t>
            </a:r>
          </a:p>
          <a:p>
            <a:pPr marL="342900" indent="-342900" algn="ctr">
              <a:buFont typeface="Arial" panose="020B0604020202020204" pitchFamily="34" charset="0"/>
              <a:buChar char="•"/>
              <a:defRPr/>
            </a:pPr>
            <a:r>
              <a:rPr lang="pt-BR" sz="2200" b="1" dirty="0">
                <a:solidFill>
                  <a:srgbClr val="FFC000"/>
                </a:solidFill>
                <a:cs typeface="Arial" charset="0"/>
              </a:rPr>
              <a:t>Evasão em todo o Ensino Superior = 22%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6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250950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167" y="-96202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338873" y="2321560"/>
            <a:ext cx="11425767" cy="2420938"/>
          </a:xfrm>
          <a:prstGeom prst="rect">
            <a:avLst/>
          </a:prstGeom>
          <a:noFill/>
        </p:spPr>
        <p:txBody>
          <a:bodyPr lIns="0" rIns="0" anchor="ctr"/>
          <a:lstStyle/>
          <a:p>
            <a:pPr algn="ctr">
              <a:defRPr/>
            </a:pP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OU SEJA: apesar do crescimento de ingressantes e concluintes do sistema privado de ensino, este ainda possui uma taxa de evasão bem maior do que a taxa brasileira de evasão, tanto para a Engenharia quanto para o Ensino Superior como um todo. Na comparação com os cursos de Direito e Medicina, a </a:t>
            </a:r>
            <a:r>
              <a:rPr lang="pt-BR" sz="2200" b="1" dirty="0" smtClean="0">
                <a:solidFill>
                  <a:prstClr val="white"/>
                </a:solidFill>
                <a:cs typeface="Arial" charset="0"/>
              </a:rPr>
              <a:t>Engenharia </a:t>
            </a: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se mostrou </a:t>
            </a:r>
            <a:r>
              <a:rPr lang="pt-BR" sz="2200" b="1" dirty="0">
                <a:solidFill>
                  <a:srgbClr val="FFC000"/>
                </a:solidFill>
                <a:cs typeface="Arial" charset="0"/>
              </a:rPr>
              <a:t>O CURSO DE MAIOR EVASÃO</a:t>
            </a: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, tanto no ensino </a:t>
            </a:r>
            <a:r>
              <a:rPr lang="pt-BR" sz="2200" b="1" dirty="0" smtClean="0">
                <a:solidFill>
                  <a:prstClr val="white"/>
                </a:solidFill>
                <a:cs typeface="Arial" charset="0"/>
              </a:rPr>
              <a:t>público </a:t>
            </a:r>
            <a:r>
              <a:rPr lang="pt-BR" sz="2200" b="1" dirty="0">
                <a:solidFill>
                  <a:prstClr val="white"/>
                </a:solidFill>
                <a:cs typeface="Arial" charset="0"/>
              </a:rPr>
              <a:t>quanto no privado.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4368800" y="695332"/>
            <a:ext cx="7162800" cy="6162675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407FDC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1376824" y="759065"/>
              <a:ext cx="3842199" cy="5330741"/>
            </a:xfrm>
            <a:prstGeom prst="rect">
              <a:avLst/>
            </a:prstGeom>
          </p:spPr>
          <p:txBody>
            <a:bodyPr anchor="ctr"/>
            <a:lstStyle/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pt-BR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No período analisado (2010-2015) verificou-se a expansão do emprego até 2013, com a </a:t>
              </a:r>
              <a:r>
                <a:rPr lang="pt-BR" b="1" u="sng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INDÚSTRIA</a:t>
              </a:r>
              <a:r>
                <a:rPr lang="pt-BR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 mostrando saldos positivos na contratação de </a:t>
              </a:r>
              <a:r>
                <a:rPr lang="pt-BR" dirty="0" smtClean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Engenheiros</a:t>
              </a:r>
              <a:r>
                <a:rPr lang="pt-BR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. 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pt-BR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Embora o ritmo de crescimento do emprego em Engenharia venha diminuindo, ainda está </a:t>
              </a:r>
              <a:r>
                <a:rPr lang="pt-BR" b="1" u="sng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ACIMA DO RITMO</a:t>
              </a:r>
              <a:r>
                <a:rPr lang="pt-BR" dirty="0">
                  <a:solidFill>
                    <a:srgbClr val="1F497D">
                      <a:lumMod val="75000"/>
                    </a:srgbClr>
                  </a:solidFill>
                  <a:cs typeface="Arial" charset="0"/>
                </a:rPr>
                <a:t> de crescimento do emprego na economia como um todo. </a:t>
              </a:r>
            </a:p>
          </p:txBody>
        </p:sp>
      </p:grpSp>
      <p:grpSp>
        <p:nvGrpSpPr>
          <p:cNvPr id="17" name="Grupo 16"/>
          <p:cNvGrpSpPr>
            <a:grpSpLocks/>
          </p:cNvGrpSpPr>
          <p:nvPr/>
        </p:nvGrpSpPr>
        <p:grpSpPr bwMode="auto">
          <a:xfrm>
            <a:off x="912284" y="404817"/>
            <a:ext cx="3302000" cy="2840037"/>
            <a:chOff x="1691680" y="948342"/>
            <a:chExt cx="2476609" cy="2840698"/>
          </a:xfrm>
        </p:grpSpPr>
        <p:grpSp>
          <p:nvGrpSpPr>
            <p:cNvPr id="15364" name="Grupo 17"/>
            <p:cNvGrpSpPr>
              <a:grpSpLocks/>
            </p:cNvGrpSpPr>
            <p:nvPr/>
          </p:nvGrpSpPr>
          <p:grpSpPr bwMode="auto">
            <a:xfrm>
              <a:off x="1691680" y="948342"/>
              <a:ext cx="2476609" cy="2840698"/>
              <a:chOff x="611560" y="343147"/>
              <a:chExt cx="5372728" cy="6162578"/>
            </a:xfrm>
          </p:grpSpPr>
          <p:sp>
            <p:nvSpPr>
              <p:cNvPr id="20" name="Retângulo 10"/>
              <p:cNvSpPr/>
              <p:nvPr/>
            </p:nvSpPr>
            <p:spPr>
              <a:xfrm>
                <a:off x="611560" y="343147"/>
                <a:ext cx="5372728" cy="6162578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tângulo 10"/>
              <p:cNvSpPr/>
              <p:nvPr/>
            </p:nvSpPr>
            <p:spPr>
              <a:xfrm>
                <a:off x="973185" y="794402"/>
                <a:ext cx="4649476" cy="5328961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0C2344"/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5368" name="Retângulo 21"/>
              <p:cNvSpPr>
                <a:spLocks noChangeArrowheads="1"/>
              </p:cNvSpPr>
              <p:nvPr/>
            </p:nvSpPr>
            <p:spPr bwMode="auto">
              <a:xfrm>
                <a:off x="1259631" y="1729837"/>
                <a:ext cx="3888431" cy="1135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pt-BR" altLang="pt-BR" sz="2800" smtClean="0">
                  <a:solidFill>
                    <a:prstClr val="white"/>
                  </a:solidFill>
                  <a:cs typeface="Arial" charset="0"/>
                </a:endParaRPr>
              </a:p>
            </p:txBody>
          </p:sp>
        </p:grpSp>
        <p:sp>
          <p:nvSpPr>
            <p:cNvPr id="15365" name="Retângulo 18"/>
            <p:cNvSpPr>
              <a:spLocks noChangeArrowheads="1"/>
            </p:cNvSpPr>
            <p:nvPr/>
          </p:nvSpPr>
          <p:spPr bwMode="auto">
            <a:xfrm>
              <a:off x="1858834" y="1834267"/>
              <a:ext cx="2142302" cy="584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b="1" smtClean="0">
                  <a:solidFill>
                    <a:srgbClr val="92D050"/>
                  </a:solidFill>
                  <a:cs typeface="Arial" charset="0"/>
                </a:rPr>
                <a:t>BONS</a:t>
              </a:r>
              <a:r>
                <a:rPr lang="pt-BR" altLang="pt-BR" b="1" smtClean="0">
                  <a:solidFill>
                    <a:srgbClr val="FFC000"/>
                  </a:solidFill>
                  <a:cs typeface="Arial" charset="0"/>
                </a:rPr>
                <a:t> </a:t>
              </a:r>
              <a:r>
                <a:rPr lang="pt-BR" altLang="pt-BR" b="1" smtClean="0">
                  <a:solidFill>
                    <a:prstClr val="white"/>
                  </a:solidFill>
                  <a:cs typeface="Arial" charset="0"/>
                </a:rPr>
                <a:t>SINAIS</a:t>
              </a:r>
              <a:endParaRPr lang="pt-BR" altLang="pt-BR" smtClean="0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4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787400" y="695332"/>
            <a:ext cx="7162800" cy="6162675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407FDC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6395" name="Retângulo 11"/>
            <p:cNvSpPr>
              <a:spLocks noChangeArrowheads="1"/>
            </p:cNvSpPr>
            <p:nvPr/>
          </p:nvSpPr>
          <p:spPr bwMode="auto">
            <a:xfrm>
              <a:off x="1376824" y="759065"/>
              <a:ext cx="3842199" cy="533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800" b="1" dirty="0" smtClean="0">
                  <a:solidFill>
                    <a:srgbClr val="17375E"/>
                  </a:solidFill>
                  <a:cs typeface="Arial" charset="0"/>
                </a:rPr>
                <a:t>a) </a:t>
              </a:r>
              <a:r>
                <a:rPr lang="pt-BR" altLang="pt-BR" sz="1800" dirty="0" smtClean="0">
                  <a:solidFill>
                    <a:srgbClr val="17375E"/>
                  </a:solidFill>
                  <a:cs typeface="Arial" charset="0"/>
                </a:rPr>
                <a:t>Desvalorização salarial entre os anos de 2012 e 2013 para 50% dos Engenheiros;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800" b="1" dirty="0" smtClean="0">
                  <a:solidFill>
                    <a:srgbClr val="17375E"/>
                  </a:solidFill>
                  <a:cs typeface="Arial" charset="0"/>
                </a:rPr>
                <a:t>b) </a:t>
              </a:r>
              <a:r>
                <a:rPr lang="pt-BR" altLang="pt-BR" sz="1800" dirty="0" smtClean="0">
                  <a:solidFill>
                    <a:srgbClr val="17375E"/>
                  </a:solidFill>
                  <a:cs typeface="Arial" charset="0"/>
                </a:rPr>
                <a:t>Engenheiros com pós-graduação, em sua maioria, registraram aumento dos rendimentos;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800" b="1" dirty="0" smtClean="0">
                  <a:solidFill>
                    <a:srgbClr val="17375E"/>
                  </a:solidFill>
                  <a:cs typeface="Arial" charset="0"/>
                </a:rPr>
                <a:t>c) </a:t>
              </a:r>
              <a:r>
                <a:rPr lang="pt-BR" altLang="pt-BR" sz="1800" dirty="0" smtClean="0">
                  <a:solidFill>
                    <a:srgbClr val="17375E"/>
                  </a:solidFill>
                  <a:cs typeface="Arial" charset="0"/>
                </a:rPr>
                <a:t>Problema a ser corrigido: os salários pagos hoje são menores do que aqueles pagos em </a:t>
              </a:r>
              <a:r>
                <a:rPr lang="pt-BR" altLang="pt-BR" sz="1800" i="1" dirty="0" smtClean="0">
                  <a:solidFill>
                    <a:srgbClr val="17375E"/>
                  </a:solidFill>
                  <a:cs typeface="Arial" charset="0"/>
                </a:rPr>
                <a:t>1998 (passando a bola para o Sindicato...).</a:t>
              </a:r>
              <a:endParaRPr lang="pt-BR" altLang="pt-BR" sz="1800" dirty="0" smtClean="0">
                <a:solidFill>
                  <a:srgbClr val="17375E"/>
                </a:solidFill>
                <a:cs typeface="Arial" charset="0"/>
              </a:endParaRPr>
            </a:p>
          </p:txBody>
        </p:sp>
      </p:grpSp>
      <p:grpSp>
        <p:nvGrpSpPr>
          <p:cNvPr id="17" name="Grupo 16"/>
          <p:cNvGrpSpPr>
            <a:grpSpLocks/>
          </p:cNvGrpSpPr>
          <p:nvPr/>
        </p:nvGrpSpPr>
        <p:grpSpPr bwMode="auto">
          <a:xfrm>
            <a:off x="8229600" y="404817"/>
            <a:ext cx="3302000" cy="2840037"/>
            <a:chOff x="1691680" y="948342"/>
            <a:chExt cx="2476609" cy="2840698"/>
          </a:xfrm>
        </p:grpSpPr>
        <p:grpSp>
          <p:nvGrpSpPr>
            <p:cNvPr id="16388" name="Grupo 17"/>
            <p:cNvGrpSpPr>
              <a:grpSpLocks/>
            </p:cNvGrpSpPr>
            <p:nvPr/>
          </p:nvGrpSpPr>
          <p:grpSpPr bwMode="auto">
            <a:xfrm>
              <a:off x="1691680" y="948342"/>
              <a:ext cx="2476609" cy="2840698"/>
              <a:chOff x="611560" y="343147"/>
              <a:chExt cx="5372728" cy="6162578"/>
            </a:xfrm>
          </p:grpSpPr>
          <p:sp>
            <p:nvSpPr>
              <p:cNvPr id="20" name="Retângulo 10"/>
              <p:cNvSpPr/>
              <p:nvPr/>
            </p:nvSpPr>
            <p:spPr>
              <a:xfrm>
                <a:off x="611560" y="343147"/>
                <a:ext cx="5372728" cy="6162578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tângulo 10"/>
              <p:cNvSpPr/>
              <p:nvPr/>
            </p:nvSpPr>
            <p:spPr>
              <a:xfrm>
                <a:off x="973187" y="794402"/>
                <a:ext cx="4649476" cy="5328961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0C2344"/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16392" name="Retângulo 21"/>
              <p:cNvSpPr>
                <a:spLocks noChangeArrowheads="1"/>
              </p:cNvSpPr>
              <p:nvPr/>
            </p:nvSpPr>
            <p:spPr bwMode="auto">
              <a:xfrm>
                <a:off x="1259631" y="1729837"/>
                <a:ext cx="3888431" cy="1135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pt-BR" altLang="pt-BR" sz="2800" smtClean="0">
                  <a:solidFill>
                    <a:prstClr val="white"/>
                  </a:solidFill>
                  <a:cs typeface="Arial" charset="0"/>
                </a:endParaRPr>
              </a:p>
            </p:txBody>
          </p:sp>
        </p:grpSp>
        <p:sp>
          <p:nvSpPr>
            <p:cNvPr id="16389" name="Retângulo 18"/>
            <p:cNvSpPr>
              <a:spLocks noChangeArrowheads="1"/>
            </p:cNvSpPr>
            <p:nvPr/>
          </p:nvSpPr>
          <p:spPr bwMode="auto">
            <a:xfrm>
              <a:off x="1858834" y="2169075"/>
              <a:ext cx="2142302" cy="43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2200" b="1" smtClean="0">
                  <a:solidFill>
                    <a:srgbClr val="92D050"/>
                  </a:solidFill>
                  <a:cs typeface="Arial" charset="0"/>
                </a:rPr>
                <a:t>REMUNERAÇÃO</a:t>
              </a:r>
              <a:endParaRPr lang="pt-BR" altLang="pt-BR" sz="2200" smtClean="0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14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2"/>
          <p:cNvSpPr>
            <a:spLocks noChangeArrowheads="1"/>
          </p:cNvSpPr>
          <p:nvPr/>
        </p:nvSpPr>
        <p:spPr bwMode="auto">
          <a:xfrm>
            <a:off x="1102784" y="1557590"/>
            <a:ext cx="104648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pt-BR" altLang="pt-BR" sz="4000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“Não há nada de errado com aqueles que não gostam de política;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pt-BR" altLang="pt-BR" sz="4000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eles simplesmente serão governados por aqueles que gostam”.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pt-BR" altLang="pt-BR" b="1" i="1" smtClean="0">
                <a:solidFill>
                  <a:prstClr val="black"/>
                </a:solidFill>
                <a:cs typeface="Arial" charset="0"/>
              </a:rPr>
              <a:t>Platão</a:t>
            </a:r>
            <a:endParaRPr lang="pt-BR" altLang="pt-BR" b="1" i="1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pic>
        <p:nvPicPr>
          <p:cNvPr id="17411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84" y="-26988"/>
            <a:ext cx="5854701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2394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8"/>
          <p:cNvSpPr txBox="1">
            <a:spLocks/>
          </p:cNvSpPr>
          <p:nvPr/>
        </p:nvSpPr>
        <p:spPr>
          <a:xfrm>
            <a:off x="657225" y="914400"/>
            <a:ext cx="6558956" cy="5977570"/>
          </a:xfrm>
          <a:custGeom>
            <a:avLst/>
            <a:gdLst>
              <a:gd name="connsiteX0" fmla="*/ 0 w 5662613"/>
              <a:gd name="connsiteY0" fmla="*/ 6191250 h 6191250"/>
              <a:gd name="connsiteX1" fmla="*/ 1415653 w 5662613"/>
              <a:gd name="connsiteY1" fmla="*/ 0 h 6191250"/>
              <a:gd name="connsiteX2" fmla="*/ 5662613 w 5662613"/>
              <a:gd name="connsiteY2" fmla="*/ 0 h 6191250"/>
              <a:gd name="connsiteX3" fmla="*/ 4246960 w 5662613"/>
              <a:gd name="connsiteY3" fmla="*/ 6191250 h 6191250"/>
              <a:gd name="connsiteX4" fmla="*/ 0 w 5662613"/>
              <a:gd name="connsiteY4" fmla="*/ 6191250 h 6191250"/>
              <a:gd name="connsiteX0" fmla="*/ 19009 w 5681622"/>
              <a:gd name="connsiteY0" fmla="*/ 6191250 h 6191250"/>
              <a:gd name="connsiteX1" fmla="*/ 0 w 5681622"/>
              <a:gd name="connsiteY1" fmla="*/ 63062 h 6191250"/>
              <a:gd name="connsiteX2" fmla="*/ 5681622 w 5681622"/>
              <a:gd name="connsiteY2" fmla="*/ 0 h 6191250"/>
              <a:gd name="connsiteX3" fmla="*/ 4265969 w 5681622"/>
              <a:gd name="connsiteY3" fmla="*/ 6191250 h 6191250"/>
              <a:gd name="connsiteX4" fmla="*/ 19009 w 5681622"/>
              <a:gd name="connsiteY4" fmla="*/ 6191250 h 6191250"/>
              <a:gd name="connsiteX0" fmla="*/ 19009 w 5429373"/>
              <a:gd name="connsiteY0" fmla="*/ 6679981 h 6679981"/>
              <a:gd name="connsiteX1" fmla="*/ 0 w 5429373"/>
              <a:gd name="connsiteY1" fmla="*/ 551793 h 6679981"/>
              <a:gd name="connsiteX2" fmla="*/ 5429373 w 5429373"/>
              <a:gd name="connsiteY2" fmla="*/ 0 h 6679981"/>
              <a:gd name="connsiteX3" fmla="*/ 4265969 w 5429373"/>
              <a:gd name="connsiteY3" fmla="*/ 6679981 h 6679981"/>
              <a:gd name="connsiteX4" fmla="*/ 19009 w 5429373"/>
              <a:gd name="connsiteY4" fmla="*/ 6679981 h 6679981"/>
              <a:gd name="connsiteX0" fmla="*/ 19009 w 5429373"/>
              <a:gd name="connsiteY0" fmla="*/ 6995291 h 6995291"/>
              <a:gd name="connsiteX1" fmla="*/ 0 w 5429373"/>
              <a:gd name="connsiteY1" fmla="*/ 551793 h 6995291"/>
              <a:gd name="connsiteX2" fmla="*/ 5429373 w 5429373"/>
              <a:gd name="connsiteY2" fmla="*/ 0 h 6995291"/>
              <a:gd name="connsiteX3" fmla="*/ 4265969 w 5429373"/>
              <a:gd name="connsiteY3" fmla="*/ 6679981 h 6995291"/>
              <a:gd name="connsiteX4" fmla="*/ 19009 w 5429373"/>
              <a:gd name="connsiteY4" fmla="*/ 6995291 h 6995291"/>
              <a:gd name="connsiteX0" fmla="*/ 19009 w 5448382"/>
              <a:gd name="connsiteY0" fmla="*/ 6995291 h 6995291"/>
              <a:gd name="connsiteX1" fmla="*/ 0 w 5448382"/>
              <a:gd name="connsiteY1" fmla="*/ 551793 h 6995291"/>
              <a:gd name="connsiteX2" fmla="*/ 5429373 w 5448382"/>
              <a:gd name="connsiteY2" fmla="*/ 0 h 6995291"/>
              <a:gd name="connsiteX3" fmla="*/ 5448382 w 5448382"/>
              <a:gd name="connsiteY3" fmla="*/ 6443498 h 6995291"/>
              <a:gd name="connsiteX4" fmla="*/ 19009 w 5448382"/>
              <a:gd name="connsiteY4" fmla="*/ 6995291 h 6995291"/>
              <a:gd name="connsiteX0" fmla="*/ 19009 w 5477338"/>
              <a:gd name="connsiteY0" fmla="*/ 12397989 h 12397989"/>
              <a:gd name="connsiteX1" fmla="*/ 0 w 5477338"/>
              <a:gd name="connsiteY1" fmla="*/ 5954491 h 12397989"/>
              <a:gd name="connsiteX2" fmla="*/ 5476670 w 5477338"/>
              <a:gd name="connsiteY2" fmla="*/ 0 h 12397989"/>
              <a:gd name="connsiteX3" fmla="*/ 5448382 w 5477338"/>
              <a:gd name="connsiteY3" fmla="*/ 11846196 h 12397989"/>
              <a:gd name="connsiteX4" fmla="*/ 19009 w 5477338"/>
              <a:gd name="connsiteY4" fmla="*/ 12397989 h 12397989"/>
              <a:gd name="connsiteX0" fmla="*/ 34775 w 5493104"/>
              <a:gd name="connsiteY0" fmla="*/ 12397989 h 12397989"/>
              <a:gd name="connsiteX1" fmla="*/ 0 w 5493104"/>
              <a:gd name="connsiteY1" fmla="*/ 1465482 h 12397989"/>
              <a:gd name="connsiteX2" fmla="*/ 5492436 w 5493104"/>
              <a:gd name="connsiteY2" fmla="*/ 0 h 12397989"/>
              <a:gd name="connsiteX3" fmla="*/ 5464148 w 5493104"/>
              <a:gd name="connsiteY3" fmla="*/ 11846196 h 12397989"/>
              <a:gd name="connsiteX4" fmla="*/ 34775 w 5493104"/>
              <a:gd name="connsiteY4" fmla="*/ 12397989 h 12397989"/>
              <a:gd name="connsiteX0" fmla="*/ 34775 w 5493104"/>
              <a:gd name="connsiteY0" fmla="*/ 17760963 h 17760963"/>
              <a:gd name="connsiteX1" fmla="*/ 0 w 5493104"/>
              <a:gd name="connsiteY1" fmla="*/ 1465482 h 17760963"/>
              <a:gd name="connsiteX2" fmla="*/ 5492436 w 5493104"/>
              <a:gd name="connsiteY2" fmla="*/ 0 h 17760963"/>
              <a:gd name="connsiteX3" fmla="*/ 5464148 w 5493104"/>
              <a:gd name="connsiteY3" fmla="*/ 11846196 h 17760963"/>
              <a:gd name="connsiteX4" fmla="*/ 34775 w 5493104"/>
              <a:gd name="connsiteY4" fmla="*/ 17760963 h 17760963"/>
              <a:gd name="connsiteX0" fmla="*/ 34775 w 5493104"/>
              <a:gd name="connsiteY0" fmla="*/ 17760963 h 17760963"/>
              <a:gd name="connsiteX1" fmla="*/ 0 w 5493104"/>
              <a:gd name="connsiteY1" fmla="*/ 1465482 h 17760963"/>
              <a:gd name="connsiteX2" fmla="*/ 5492436 w 5493104"/>
              <a:gd name="connsiteY2" fmla="*/ 0 h 17760963"/>
              <a:gd name="connsiteX3" fmla="*/ 5464148 w 5493104"/>
              <a:gd name="connsiteY3" fmla="*/ 16374930 h 17760963"/>
              <a:gd name="connsiteX4" fmla="*/ 34775 w 5493104"/>
              <a:gd name="connsiteY4" fmla="*/ 17760963 h 17760963"/>
              <a:gd name="connsiteX0" fmla="*/ 3244 w 5493104"/>
              <a:gd name="connsiteY0" fmla="*/ 16251387 h 16374930"/>
              <a:gd name="connsiteX1" fmla="*/ 0 w 5493104"/>
              <a:gd name="connsiteY1" fmla="*/ 1465482 h 16374930"/>
              <a:gd name="connsiteX2" fmla="*/ 5492436 w 5493104"/>
              <a:gd name="connsiteY2" fmla="*/ 0 h 16374930"/>
              <a:gd name="connsiteX3" fmla="*/ 5464148 w 5493104"/>
              <a:gd name="connsiteY3" fmla="*/ 16374930 h 16374930"/>
              <a:gd name="connsiteX4" fmla="*/ 3244 w 5493104"/>
              <a:gd name="connsiteY4" fmla="*/ 16251387 h 16374930"/>
              <a:gd name="connsiteX0" fmla="*/ 1032 w 5490892"/>
              <a:gd name="connsiteY0" fmla="*/ 16255756 h 16379299"/>
              <a:gd name="connsiteX1" fmla="*/ 13553 w 5490892"/>
              <a:gd name="connsiteY1" fmla="*/ 0 h 16379299"/>
              <a:gd name="connsiteX2" fmla="*/ 5490224 w 5490892"/>
              <a:gd name="connsiteY2" fmla="*/ 4369 h 16379299"/>
              <a:gd name="connsiteX3" fmla="*/ 5461936 w 5490892"/>
              <a:gd name="connsiteY3" fmla="*/ 16379299 h 16379299"/>
              <a:gd name="connsiteX4" fmla="*/ 1032 w 5490892"/>
              <a:gd name="connsiteY4" fmla="*/ 16255756 h 16379299"/>
              <a:gd name="connsiteX0" fmla="*/ 1032 w 5490892"/>
              <a:gd name="connsiteY0" fmla="*/ 16255756 h 16379299"/>
              <a:gd name="connsiteX1" fmla="*/ 13553 w 5490892"/>
              <a:gd name="connsiteY1" fmla="*/ 0 h 16379299"/>
              <a:gd name="connsiteX2" fmla="*/ 5490224 w 5490892"/>
              <a:gd name="connsiteY2" fmla="*/ 1513945 h 16379299"/>
              <a:gd name="connsiteX3" fmla="*/ 5461936 w 5490892"/>
              <a:gd name="connsiteY3" fmla="*/ 16379299 h 16379299"/>
              <a:gd name="connsiteX4" fmla="*/ 1032 w 5490892"/>
              <a:gd name="connsiteY4" fmla="*/ 16255756 h 16379299"/>
              <a:gd name="connsiteX0" fmla="*/ 1032 w 5509233"/>
              <a:gd name="connsiteY0" fmla="*/ 16255756 h 17849151"/>
              <a:gd name="connsiteX1" fmla="*/ 13553 w 5509233"/>
              <a:gd name="connsiteY1" fmla="*/ 0 h 17849151"/>
              <a:gd name="connsiteX2" fmla="*/ 5490224 w 5509233"/>
              <a:gd name="connsiteY2" fmla="*/ 1513945 h 17849151"/>
              <a:gd name="connsiteX3" fmla="*/ 5509233 w 5509233"/>
              <a:gd name="connsiteY3" fmla="*/ 17849151 h 17849151"/>
              <a:gd name="connsiteX4" fmla="*/ 1032 w 5509233"/>
              <a:gd name="connsiteY4" fmla="*/ 16255756 h 17849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9233" h="17849151">
                <a:moveTo>
                  <a:pt x="1032" y="16255756"/>
                </a:moveTo>
                <a:cubicBezTo>
                  <a:pt x="-5304" y="14213027"/>
                  <a:pt x="19889" y="2042729"/>
                  <a:pt x="13553" y="0"/>
                </a:cubicBezTo>
                <a:lnTo>
                  <a:pt x="5490224" y="1513945"/>
                </a:lnTo>
                <a:cubicBezTo>
                  <a:pt x="5496560" y="3661778"/>
                  <a:pt x="5502897" y="15701318"/>
                  <a:pt x="5509233" y="17849151"/>
                </a:cubicBezTo>
                <a:lnTo>
                  <a:pt x="1032" y="16255756"/>
                </a:lnTo>
                <a:close/>
              </a:path>
            </a:pathLst>
          </a:custGeom>
        </p:spPr>
        <p:txBody>
          <a:bodyPr lIns="396000" rIns="72000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dirty="0" smtClean="0">
                <a:solidFill>
                  <a:schemeClr val="bg1"/>
                </a:solidFill>
              </a:rPr>
              <a:t>Atuar</a:t>
            </a:r>
            <a:r>
              <a:rPr lang="pt-BR" dirty="0">
                <a:solidFill>
                  <a:schemeClr val="bg1"/>
                </a:solidFill>
              </a:rPr>
              <a:t> como instância superior de atribuição profissional, </a:t>
            </a:r>
            <a:r>
              <a:rPr lang="pt-BR" b="1" dirty="0">
                <a:solidFill>
                  <a:schemeClr val="bg1"/>
                </a:solidFill>
              </a:rPr>
              <a:t>fiscalização</a:t>
            </a:r>
            <a:r>
              <a:rPr lang="pt-BR" dirty="0">
                <a:solidFill>
                  <a:schemeClr val="bg1"/>
                </a:solidFill>
              </a:rPr>
              <a:t> e aperfeiçoamento do exercício das atividades profissionais de </a:t>
            </a:r>
            <a:r>
              <a:rPr lang="pt-BR" dirty="0" smtClean="0">
                <a:solidFill>
                  <a:schemeClr val="bg1"/>
                </a:solidFill>
              </a:rPr>
              <a:t>Engenheiros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smtClean="0">
                <a:solidFill>
                  <a:schemeClr val="bg1"/>
                </a:solidFill>
              </a:rPr>
              <a:t>Agrônomos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smtClean="0">
                <a:solidFill>
                  <a:schemeClr val="bg1"/>
                </a:solidFill>
              </a:rPr>
              <a:t>Geólogos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smtClean="0">
                <a:solidFill>
                  <a:schemeClr val="bg1"/>
                </a:solidFill>
              </a:rPr>
              <a:t>Geógrafos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smtClean="0">
                <a:solidFill>
                  <a:schemeClr val="bg1"/>
                </a:solidFill>
              </a:rPr>
              <a:t>Meteorologistas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smtClean="0">
                <a:solidFill>
                  <a:schemeClr val="bg1"/>
                </a:solidFill>
              </a:rPr>
              <a:t>Tecnólogos </a:t>
            </a:r>
            <a:r>
              <a:rPr lang="pt-BR" dirty="0">
                <a:solidFill>
                  <a:schemeClr val="bg1"/>
                </a:solidFill>
              </a:rPr>
              <a:t>e </a:t>
            </a:r>
            <a:r>
              <a:rPr lang="pt-BR" dirty="0" smtClean="0">
                <a:solidFill>
                  <a:schemeClr val="bg1"/>
                </a:solidFill>
              </a:rPr>
              <a:t>Técnicos </a:t>
            </a:r>
            <a:r>
              <a:rPr lang="pt-BR" dirty="0">
                <a:solidFill>
                  <a:schemeClr val="bg1"/>
                </a:solidFill>
              </a:rPr>
              <a:t>de </a:t>
            </a:r>
            <a:r>
              <a:rPr lang="pt-BR" dirty="0" smtClean="0">
                <a:solidFill>
                  <a:schemeClr val="bg1"/>
                </a:solidFill>
              </a:rPr>
              <a:t>Nível Médio</a:t>
            </a:r>
            <a:r>
              <a:rPr lang="pt-B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Espaço Reservado para Texto 11"/>
          <p:cNvSpPr txBox="1">
            <a:spLocks/>
          </p:cNvSpPr>
          <p:nvPr/>
        </p:nvSpPr>
        <p:spPr>
          <a:xfrm>
            <a:off x="1050198" y="1198011"/>
            <a:ext cx="3874227" cy="785330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txBody>
          <a:bodyPr lIns="288000" tIns="288000" rIns="288000" bIns="28800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pt-BR" sz="28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prstClr val="black"/>
                </a:solidFill>
              </a:rPr>
              <a:t>MISSÃO</a:t>
            </a:r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924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167" y="-1104900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1295400" y="1036638"/>
            <a:ext cx="6096000" cy="4064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z="24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CONSTRUTORAS ENVOLVIDAS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mtClean="0">
                <a:solidFill>
                  <a:prstClr val="black"/>
                </a:solidFill>
              </a:rPr>
              <a:t>Odebrecht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OAS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Camargo Corrêa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Andrade Gutierrez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Queiroz Galvão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UTC Engenharia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Engevix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IESA Óleo e Gás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Toyo Setal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Mendes Júnior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Galvão Engenharia</a:t>
            </a:r>
            <a:br>
              <a:rPr lang="pt-BR" altLang="pt-BR" smtClean="0">
                <a:solidFill>
                  <a:prstClr val="black"/>
                </a:solidFill>
              </a:rPr>
            </a:br>
            <a:r>
              <a:rPr lang="pt-BR" altLang="pt-BR" smtClean="0">
                <a:solidFill>
                  <a:prstClr val="black"/>
                </a:solidFill>
              </a:rPr>
              <a:t>Skanska</a:t>
            </a:r>
            <a:br>
              <a:rPr lang="pt-BR" altLang="pt-BR" smtClean="0">
                <a:solidFill>
                  <a:prstClr val="black"/>
                </a:solidFill>
              </a:rPr>
            </a:br>
            <a:endParaRPr lang="pt-BR" altLang="pt-BR" smtClean="0">
              <a:solidFill>
                <a:prstClr val="black"/>
              </a:solidFill>
            </a:endParaRPr>
          </a:p>
        </p:txBody>
      </p:sp>
      <p:sp>
        <p:nvSpPr>
          <p:cNvPr id="18436" name="Retângulo 1"/>
          <p:cNvSpPr>
            <a:spLocks noChangeArrowheads="1"/>
          </p:cNvSpPr>
          <p:nvPr/>
        </p:nvSpPr>
        <p:spPr bwMode="auto">
          <a:xfrm>
            <a:off x="4078817" y="3245113"/>
            <a:ext cx="60960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Promon Engenharia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GDK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Techint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Schahin Engenharia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Alumini Engenharia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MPE Montagens e Projetos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Tomé Engenharia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Construcap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WTorre</a:t>
            </a:r>
            <a:br>
              <a:rPr lang="pt-BR" altLang="pt-BR" sz="180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1800" smtClean="0">
                <a:solidFill>
                  <a:prstClr val="black"/>
                </a:solidFill>
                <a:cs typeface="Arial" charset="0"/>
              </a:rPr>
              <a:t>Egesa</a:t>
            </a:r>
          </a:p>
        </p:txBody>
      </p:sp>
      <p:sp>
        <p:nvSpPr>
          <p:cNvPr id="8" name="Retângulo 10"/>
          <p:cNvSpPr/>
          <p:nvPr/>
        </p:nvSpPr>
        <p:spPr bwMode="auto">
          <a:xfrm>
            <a:off x="7920567" y="333377"/>
            <a:ext cx="3721100" cy="2798763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8438" name="Retângulo 18"/>
          <p:cNvSpPr>
            <a:spLocks noChangeArrowheads="1"/>
          </p:cNvSpPr>
          <p:nvPr/>
        </p:nvSpPr>
        <p:spPr bwMode="auto">
          <a:xfrm>
            <a:off x="8128003" y="981075"/>
            <a:ext cx="3289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pt-BR" altLang="pt-BR" sz="3600" b="1" smtClean="0">
                <a:solidFill>
                  <a:prstClr val="white"/>
                </a:solidFill>
                <a:cs typeface="Arial" charset="0"/>
              </a:rPr>
              <a:t>OPERAÇÃO LAVA JATO</a:t>
            </a:r>
          </a:p>
        </p:txBody>
      </p:sp>
    </p:spTree>
    <p:extLst>
      <p:ext uri="{BB962C8B-B14F-4D97-AF65-F5344CB8AC3E}">
        <p14:creationId xmlns:p14="http://schemas.microsoft.com/office/powerpoint/2010/main" val="315847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167" y="-1106488"/>
            <a:ext cx="9144000" cy="91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tângulo 10"/>
          <p:cNvSpPr/>
          <p:nvPr/>
        </p:nvSpPr>
        <p:spPr bwMode="auto">
          <a:xfrm>
            <a:off x="8229600" y="404817"/>
            <a:ext cx="3302000" cy="2840037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407FD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10"/>
          <p:cNvSpPr/>
          <p:nvPr/>
        </p:nvSpPr>
        <p:spPr bwMode="auto">
          <a:xfrm>
            <a:off x="8451851" y="612775"/>
            <a:ext cx="2857500" cy="2455863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19461" name="Retângulo 18"/>
          <p:cNvSpPr>
            <a:spLocks noChangeArrowheads="1"/>
          </p:cNvSpPr>
          <p:nvPr/>
        </p:nvSpPr>
        <p:spPr bwMode="auto">
          <a:xfrm>
            <a:off x="8453967" y="1538292"/>
            <a:ext cx="2855384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2800" b="1" smtClean="0">
                <a:solidFill>
                  <a:prstClr val="white"/>
                </a:solidFill>
                <a:cs typeface="Arial" charset="0"/>
              </a:rPr>
              <a:t>CORRUPÇÃO</a:t>
            </a:r>
            <a:endParaRPr lang="pt-BR" altLang="pt-BR" sz="28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295400" y="1276350"/>
            <a:ext cx="763693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ESTATAIS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dirty="0">
                <a:solidFill>
                  <a:prstClr val="black"/>
                </a:solidFill>
                <a:cs typeface="Arial" charset="0"/>
              </a:rPr>
              <a:t>Petrobras </a:t>
            </a:r>
            <a:br>
              <a:rPr lang="pt-BR" dirty="0">
                <a:solidFill>
                  <a:prstClr val="black"/>
                </a:solidFill>
                <a:cs typeface="Arial" charset="0"/>
              </a:rPr>
            </a:br>
            <a:r>
              <a:rPr lang="pt-BR" dirty="0">
                <a:solidFill>
                  <a:prstClr val="black"/>
                </a:solidFill>
                <a:cs typeface="Arial" charset="0"/>
              </a:rPr>
              <a:t>BR Distribuidora</a:t>
            </a:r>
            <a:br>
              <a:rPr lang="pt-BR" dirty="0">
                <a:solidFill>
                  <a:prstClr val="black"/>
                </a:solidFill>
                <a:cs typeface="Arial" charset="0"/>
              </a:rPr>
            </a:br>
            <a:r>
              <a:rPr lang="pt-BR" dirty="0" err="1">
                <a:solidFill>
                  <a:prstClr val="black"/>
                </a:solidFill>
                <a:cs typeface="Arial" charset="0"/>
              </a:rPr>
              <a:t>Transpetro</a:t>
            </a:r>
            <a:endParaRPr lang="pt-BR" dirty="0">
              <a:solidFill>
                <a:prstClr val="black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dirty="0" err="1">
                <a:solidFill>
                  <a:prstClr val="black"/>
                </a:solidFill>
                <a:cs typeface="Arial" charset="0"/>
              </a:rPr>
              <a:t>Eletrobras</a:t>
            </a:r>
            <a:r>
              <a:rPr lang="pt-BR" dirty="0">
                <a:solidFill>
                  <a:prstClr val="black"/>
                </a:solidFill>
                <a:cs typeface="Arial" charset="0"/>
              </a:rPr>
              <a:t> Eletronuclear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1295400" y="3465513"/>
            <a:ext cx="6096000" cy="184626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REFINARIAS</a:t>
            </a:r>
            <a:r>
              <a:rPr lang="pt-BR" altLang="pt-BR" dirty="0" smtClean="0">
                <a:solidFill>
                  <a:prstClr val="black"/>
                </a:solidFill>
              </a:rPr>
              <a:t/>
            </a:r>
            <a:br>
              <a:rPr lang="pt-BR" altLang="pt-BR" dirty="0" smtClean="0">
                <a:solidFill>
                  <a:prstClr val="black"/>
                </a:solidFill>
              </a:rPr>
            </a:br>
            <a:r>
              <a:rPr lang="pt-BR" altLang="pt-BR" dirty="0" smtClean="0">
                <a:solidFill>
                  <a:prstClr val="black"/>
                </a:solidFill>
              </a:rPr>
              <a:t>Complexo Petroquímico do Rio de Janeiro</a:t>
            </a:r>
            <a:br>
              <a:rPr lang="pt-BR" altLang="pt-BR" dirty="0" smtClean="0">
                <a:solidFill>
                  <a:prstClr val="black"/>
                </a:solidFill>
              </a:rPr>
            </a:br>
            <a:r>
              <a:rPr lang="pt-BR" altLang="pt-BR" dirty="0" smtClean="0">
                <a:solidFill>
                  <a:prstClr val="black"/>
                </a:solidFill>
              </a:rPr>
              <a:t>Pasadena </a:t>
            </a:r>
            <a:r>
              <a:rPr lang="pt-BR" altLang="pt-BR" dirty="0" err="1" smtClean="0">
                <a:solidFill>
                  <a:prstClr val="black"/>
                </a:solidFill>
              </a:rPr>
              <a:t>Refinery</a:t>
            </a:r>
            <a:r>
              <a:rPr lang="pt-BR" altLang="pt-BR" dirty="0" smtClean="0">
                <a:solidFill>
                  <a:prstClr val="black"/>
                </a:solidFill>
              </a:rPr>
              <a:t> System </a:t>
            </a:r>
            <a:r>
              <a:rPr lang="pt-BR" altLang="pt-BR" dirty="0" err="1" smtClean="0">
                <a:solidFill>
                  <a:prstClr val="black"/>
                </a:solidFill>
              </a:rPr>
              <a:t>Inc</a:t>
            </a:r>
            <a:r>
              <a:rPr lang="pt-BR" altLang="pt-BR" dirty="0" smtClean="0">
                <a:solidFill>
                  <a:prstClr val="black"/>
                </a:solidFill>
              </a:rPr>
              <a:t/>
            </a:r>
            <a:br>
              <a:rPr lang="pt-BR" altLang="pt-BR" dirty="0" smtClean="0">
                <a:solidFill>
                  <a:prstClr val="black"/>
                </a:solidFill>
              </a:rPr>
            </a:br>
            <a:r>
              <a:rPr lang="pt-BR" altLang="pt-BR" dirty="0" smtClean="0">
                <a:solidFill>
                  <a:prstClr val="black"/>
                </a:solidFill>
              </a:rPr>
              <a:t>Refinaria Abreu e Lima</a:t>
            </a:r>
            <a:br>
              <a:rPr lang="pt-BR" altLang="pt-BR" dirty="0" smtClean="0">
                <a:solidFill>
                  <a:prstClr val="black"/>
                </a:solidFill>
              </a:rPr>
            </a:br>
            <a:r>
              <a:rPr lang="pt-BR" altLang="pt-BR" dirty="0" smtClean="0">
                <a:solidFill>
                  <a:prstClr val="black"/>
                </a:solidFill>
              </a:rPr>
              <a:t>Refinaria </a:t>
            </a:r>
            <a:r>
              <a:rPr lang="pt-BR" altLang="pt-BR" dirty="0" err="1" smtClean="0">
                <a:solidFill>
                  <a:prstClr val="black"/>
                </a:solidFill>
              </a:rPr>
              <a:t>Landulpho</a:t>
            </a:r>
            <a:r>
              <a:rPr lang="pt-BR" altLang="pt-BR" dirty="0" smtClean="0">
                <a:solidFill>
                  <a:prstClr val="black"/>
                </a:solidFill>
              </a:rPr>
              <a:t> Alves</a:t>
            </a:r>
            <a:br>
              <a:rPr lang="pt-BR" altLang="pt-BR" dirty="0" smtClean="0">
                <a:solidFill>
                  <a:prstClr val="black"/>
                </a:solidFill>
              </a:rPr>
            </a:br>
            <a:r>
              <a:rPr lang="pt-BR" altLang="pt-BR" dirty="0" smtClean="0">
                <a:solidFill>
                  <a:prstClr val="black"/>
                </a:solidFill>
              </a:rPr>
              <a:t>Refinaria Presidente Getúlio Vargas</a:t>
            </a:r>
          </a:p>
        </p:txBody>
      </p:sp>
    </p:spTree>
    <p:extLst>
      <p:ext uri="{BB962C8B-B14F-4D97-AF65-F5344CB8AC3E}">
        <p14:creationId xmlns:p14="http://schemas.microsoft.com/office/powerpoint/2010/main" val="22464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10807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1808134" y="3244334"/>
            <a:ext cx="85757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4800" b="1" dirty="0" smtClean="0">
                <a:solidFill>
                  <a:prstClr val="white"/>
                </a:solidFill>
                <a:cs typeface="Arial" charset="0"/>
              </a:rPr>
              <a:t>O QUE DIZ A NOVA LEGISLAÇÃO?</a:t>
            </a:r>
            <a:endParaRPr lang="pt-BR" sz="4800" b="1" dirty="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8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10807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>
            <a:spLocks noChangeArrowheads="1"/>
          </p:cNvSpPr>
          <p:nvPr/>
        </p:nvSpPr>
        <p:spPr bwMode="auto">
          <a:xfrm>
            <a:off x="527051" y="3716338"/>
            <a:ext cx="1120140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pt-BR" altLang="pt-BR" sz="2800" b="1" u="sng" smtClean="0">
              <a:solidFill>
                <a:prstClr val="white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2800" smtClean="0">
                <a:solidFill>
                  <a:prstClr val="white"/>
                </a:solidFill>
                <a:cs typeface="Arial" charset="0"/>
              </a:rPr>
              <a:t>Assinada no dia 3 de maio de 2017, “dispõe sobre o cancelamento de registro profissional por má conduta pública, escândalo ou crime infamante”, como importante instrumento criado pelo Conselho Federal para o processo de criminalização do exercício ilegal das profissões.</a:t>
            </a:r>
            <a:endParaRPr lang="pt-BR" altLang="pt-BR" sz="2800" b="1" u="sng" smtClean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Retângulo 10"/>
          <p:cNvSpPr/>
          <p:nvPr/>
        </p:nvSpPr>
        <p:spPr bwMode="auto">
          <a:xfrm>
            <a:off x="7823366" y="188913"/>
            <a:ext cx="3723217" cy="319405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8577206" y="1185865"/>
            <a:ext cx="2236703" cy="1200329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altLang="pt-BR" sz="36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Resolução </a:t>
            </a:r>
            <a:br>
              <a:rPr lang="pt-BR" altLang="pt-BR" sz="36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t-BR" altLang="pt-BR" sz="36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nº 1090</a:t>
            </a:r>
            <a:endParaRPr lang="pt-BR" altLang="pt-BR" sz="360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84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10807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56886" y="3244334"/>
            <a:ext cx="1167826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4800" b="1" dirty="0" smtClean="0">
                <a:solidFill>
                  <a:prstClr val="white"/>
                </a:solidFill>
                <a:cs typeface="Arial" charset="0"/>
              </a:rPr>
              <a:t>MERCADO DA ÁREA TECNOLÓGICA EM ALTA?</a:t>
            </a:r>
          </a:p>
          <a:p>
            <a:pPr algn="ctr">
              <a:defRPr/>
            </a:pPr>
            <a:r>
              <a:rPr lang="pt-BR" sz="3200" dirty="0" smtClean="0">
                <a:solidFill>
                  <a:prstClr val="white"/>
                </a:solidFill>
                <a:cs typeface="Arial" charset="0"/>
              </a:rPr>
              <a:t>Veja notícias dos últimos 13 meses:</a:t>
            </a:r>
            <a:endParaRPr lang="pt-BR" sz="2800" dirty="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15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" y="512526"/>
            <a:ext cx="1040892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tângulo 2"/>
          <p:cNvSpPr>
            <a:spLocks noChangeArrowheads="1"/>
          </p:cNvSpPr>
          <p:nvPr/>
        </p:nvSpPr>
        <p:spPr bwMode="auto">
          <a:xfrm>
            <a:off x="605369" y="6524952"/>
            <a:ext cx="1098126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200" b="1"/>
              <a:t>Fonte: </a:t>
            </a:r>
            <a:r>
              <a:rPr lang="pt-BR" altLang="pt-BR" sz="1200"/>
              <a:t>http://www.valor.com.br/brasil/4891164/governo-faz-pacote-de-concessoes-e-preve-investimento-de-r-45-bilhoes</a:t>
            </a:r>
          </a:p>
        </p:txBody>
      </p:sp>
      <p:sp>
        <p:nvSpPr>
          <p:cNvPr id="12" name="Retângulo 10"/>
          <p:cNvSpPr/>
          <p:nvPr/>
        </p:nvSpPr>
        <p:spPr bwMode="auto">
          <a:xfrm>
            <a:off x="9491830" y="250371"/>
            <a:ext cx="2169583" cy="1792288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407FD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3" name="Retângulo 10"/>
          <p:cNvSpPr/>
          <p:nvPr/>
        </p:nvSpPr>
        <p:spPr bwMode="auto">
          <a:xfrm>
            <a:off x="9627081" y="394834"/>
            <a:ext cx="1877483" cy="152400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3558" name="Retângulo 18"/>
          <p:cNvSpPr>
            <a:spLocks noChangeArrowheads="1"/>
          </p:cNvSpPr>
          <p:nvPr/>
        </p:nvSpPr>
        <p:spPr bwMode="auto">
          <a:xfrm>
            <a:off x="9629413" y="965311"/>
            <a:ext cx="187536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400" b="1" dirty="0">
                <a:solidFill>
                  <a:schemeClr val="bg1"/>
                </a:solidFill>
              </a:rPr>
              <a:t>INVESTIMENTO</a:t>
            </a:r>
            <a:endParaRPr lang="pt-BR" altLang="pt-BR" sz="3600" dirty="0"/>
          </a:p>
        </p:txBody>
      </p:sp>
      <p:sp>
        <p:nvSpPr>
          <p:cNvPr id="7" name="Retângulo 6"/>
          <p:cNvSpPr/>
          <p:nvPr/>
        </p:nvSpPr>
        <p:spPr>
          <a:xfrm>
            <a:off x="5543550" y="681268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07.03.2017</a:t>
            </a:r>
            <a:endParaRPr lang="pt-BR" sz="3200" b="1" spc="300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0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upo 5"/>
          <p:cNvGrpSpPr>
            <a:grpSpLocks/>
          </p:cNvGrpSpPr>
          <p:nvPr/>
        </p:nvGrpSpPr>
        <p:grpSpPr bwMode="auto">
          <a:xfrm>
            <a:off x="1408452" y="40015"/>
            <a:ext cx="9495791" cy="6192837"/>
            <a:chOff x="1" y="188640"/>
            <a:chExt cx="9144000" cy="6192688"/>
          </a:xfrm>
        </p:grpSpPr>
        <p:pic>
          <p:nvPicPr>
            <p:cNvPr id="307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18659"/>
              <a:ext cx="9144000" cy="576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188640"/>
              <a:ext cx="4644009" cy="175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tângulo 10"/>
          <p:cNvSpPr/>
          <p:nvPr/>
        </p:nvSpPr>
        <p:spPr bwMode="auto">
          <a:xfrm>
            <a:off x="9383184" y="615950"/>
            <a:ext cx="2326216" cy="193675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407FD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" name="Retângulo 10"/>
          <p:cNvSpPr/>
          <p:nvPr/>
        </p:nvSpPr>
        <p:spPr bwMode="auto">
          <a:xfrm>
            <a:off x="9539820" y="760740"/>
            <a:ext cx="2012949" cy="1647825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30725" name="Retângulo 18"/>
          <p:cNvSpPr>
            <a:spLocks noChangeArrowheads="1"/>
          </p:cNvSpPr>
          <p:nvPr/>
        </p:nvSpPr>
        <p:spPr bwMode="auto">
          <a:xfrm>
            <a:off x="9542152" y="1169680"/>
            <a:ext cx="201083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chemeClr val="bg1"/>
                </a:solidFill>
              </a:rPr>
              <a:t>BOLSA</a:t>
            </a:r>
            <a:endParaRPr lang="pt-BR" altLang="pt-BR" sz="2800" dirty="0"/>
          </a:p>
        </p:txBody>
      </p:sp>
      <p:sp>
        <p:nvSpPr>
          <p:cNvPr id="30726" name="Seta para cima 9"/>
          <p:cNvSpPr>
            <a:spLocks noChangeArrowheads="1"/>
          </p:cNvSpPr>
          <p:nvPr/>
        </p:nvSpPr>
        <p:spPr bwMode="auto">
          <a:xfrm>
            <a:off x="10259484" y="1685806"/>
            <a:ext cx="575733" cy="490776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96000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1800" b="1">
              <a:solidFill>
                <a:srgbClr val="28E3FC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423392" y="6453515"/>
            <a:ext cx="1140036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sz="1400" b="1" dirty="0">
                <a:solidFill>
                  <a:schemeClr val="tx2">
                    <a:lumMod val="50000"/>
                  </a:schemeClr>
                </a:solidFill>
              </a:rPr>
              <a:t>Fonte:  </a:t>
            </a:r>
            <a:r>
              <a:rPr lang="pt-BR" sz="1200" dirty="0">
                <a:solidFill>
                  <a:schemeClr val="tx2">
                    <a:lumMod val="50000"/>
                  </a:schemeClr>
                </a:solidFill>
              </a:rPr>
              <a:t>http://istoe.com.br/apos-crise-politica-bolsa-se-recupera-e-abre-em-alta/</a:t>
            </a:r>
          </a:p>
        </p:txBody>
      </p:sp>
      <p:sp>
        <p:nvSpPr>
          <p:cNvPr id="10" name="Retângulo 9"/>
          <p:cNvSpPr/>
          <p:nvPr/>
        </p:nvSpPr>
        <p:spPr>
          <a:xfrm>
            <a:off x="6438900" y="681268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19.05.2017</a:t>
            </a:r>
            <a:endParaRPr lang="pt-BR" sz="3200" b="1" spc="300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1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8" b="4819"/>
          <a:stretch>
            <a:fillRect/>
          </a:stretch>
        </p:blipFill>
        <p:spPr bwMode="auto">
          <a:xfrm>
            <a:off x="2125980" y="0"/>
            <a:ext cx="9372600" cy="66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tângulo 6"/>
          <p:cNvSpPr>
            <a:spLocks noChangeArrowheads="1"/>
          </p:cNvSpPr>
          <p:nvPr/>
        </p:nvSpPr>
        <p:spPr bwMode="auto">
          <a:xfrm>
            <a:off x="395964" y="6623050"/>
            <a:ext cx="1179618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100"/>
              <a:t>http://agenciabrasil.ebc.com.br/economia/noticia/2017-07/governo-anuncia-medidas-para-aumentar-investimentos-em-infraestrutura</a:t>
            </a:r>
          </a:p>
        </p:txBody>
      </p:sp>
      <p:sp>
        <p:nvSpPr>
          <p:cNvPr id="12" name="Retângulo 10"/>
          <p:cNvSpPr/>
          <p:nvPr/>
        </p:nvSpPr>
        <p:spPr bwMode="auto">
          <a:xfrm>
            <a:off x="378912" y="557213"/>
            <a:ext cx="2815167" cy="234315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407FD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3" name="Retângulo 10"/>
          <p:cNvSpPr/>
          <p:nvPr/>
        </p:nvSpPr>
        <p:spPr bwMode="auto">
          <a:xfrm>
            <a:off x="569412" y="731838"/>
            <a:ext cx="2434167" cy="199390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34822" name="Retângulo 18"/>
          <p:cNvSpPr>
            <a:spLocks noChangeArrowheads="1"/>
          </p:cNvSpPr>
          <p:nvPr/>
        </p:nvSpPr>
        <p:spPr bwMode="auto">
          <a:xfrm>
            <a:off x="571501" y="1516063"/>
            <a:ext cx="24320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solidFill>
                  <a:schemeClr val="bg1"/>
                </a:solidFill>
              </a:rPr>
              <a:t>INVESTIMENTO</a:t>
            </a:r>
            <a:endParaRPr lang="pt-BR" altLang="pt-BR" sz="2000"/>
          </a:p>
        </p:txBody>
      </p:sp>
      <p:sp>
        <p:nvSpPr>
          <p:cNvPr id="7" name="Retângulo 6"/>
          <p:cNvSpPr/>
          <p:nvPr/>
        </p:nvSpPr>
        <p:spPr>
          <a:xfrm>
            <a:off x="8305800" y="986372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12.07.2017</a:t>
            </a:r>
            <a:endParaRPr lang="pt-BR" sz="3200" b="1" spc="300" dirty="0"/>
          </a:p>
        </p:txBody>
      </p:sp>
    </p:spTree>
    <p:extLst>
      <p:ext uri="{BB962C8B-B14F-4D97-AF65-F5344CB8AC3E}">
        <p14:creationId xmlns:p14="http://schemas.microsoft.com/office/powerpoint/2010/main" val="305267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" t="2" b="15099"/>
          <a:stretch>
            <a:fillRect/>
          </a:stretch>
        </p:blipFill>
        <p:spPr bwMode="auto">
          <a:xfrm>
            <a:off x="950190" y="0"/>
            <a:ext cx="9832769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tângulo 6"/>
          <p:cNvSpPr>
            <a:spLocks noChangeArrowheads="1"/>
          </p:cNvSpPr>
          <p:nvPr/>
        </p:nvSpPr>
        <p:spPr bwMode="auto">
          <a:xfrm>
            <a:off x="395964" y="6623050"/>
            <a:ext cx="1179618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100"/>
              <a:t>https://oglobo.globo.com/economia/com-queda-de-juros-acoes-de-construcao-voltam-se-valorizar-21649287</a:t>
            </a:r>
          </a:p>
        </p:txBody>
      </p:sp>
      <p:sp>
        <p:nvSpPr>
          <p:cNvPr id="12" name="Retângulo 10"/>
          <p:cNvSpPr/>
          <p:nvPr/>
        </p:nvSpPr>
        <p:spPr bwMode="auto">
          <a:xfrm>
            <a:off x="378912" y="557213"/>
            <a:ext cx="2815167" cy="234315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407FDC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3" name="Retângulo 10"/>
          <p:cNvSpPr/>
          <p:nvPr/>
        </p:nvSpPr>
        <p:spPr bwMode="auto">
          <a:xfrm>
            <a:off x="569412" y="731838"/>
            <a:ext cx="2434167" cy="1993900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rgbClr val="0C2344"/>
          </a:solidFill>
          <a:ln>
            <a:solidFill>
              <a:srgbClr val="407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36870" name="Retângulo 18"/>
          <p:cNvSpPr>
            <a:spLocks noChangeArrowheads="1"/>
          </p:cNvSpPr>
          <p:nvPr/>
        </p:nvSpPr>
        <p:spPr bwMode="auto">
          <a:xfrm>
            <a:off x="571501" y="1516063"/>
            <a:ext cx="24320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000" b="1">
                <a:solidFill>
                  <a:schemeClr val="bg1"/>
                </a:solidFill>
              </a:rPr>
              <a:t>JUROS</a:t>
            </a:r>
            <a:endParaRPr lang="pt-BR" altLang="pt-BR" sz="2000"/>
          </a:p>
        </p:txBody>
      </p:sp>
      <p:sp>
        <p:nvSpPr>
          <p:cNvPr id="7" name="Retângulo 6"/>
          <p:cNvSpPr/>
          <p:nvPr/>
        </p:nvSpPr>
        <p:spPr>
          <a:xfrm>
            <a:off x="698529" y="3348268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30.07.2017</a:t>
            </a:r>
            <a:endParaRPr lang="pt-BR" sz="3200" b="1" spc="300" dirty="0"/>
          </a:p>
        </p:txBody>
      </p:sp>
    </p:spTree>
    <p:extLst>
      <p:ext uri="{BB962C8B-B14F-4D97-AF65-F5344CB8AC3E}">
        <p14:creationId xmlns:p14="http://schemas.microsoft.com/office/powerpoint/2010/main" val="40166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_Apresentações\2018 05 Palestra Prof Sebastião\Apresentação - Slides - Noticias Atualizadas\G1 Profissões - Penúlt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2950" cy="69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8229600" y="3272068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09.01.2018</a:t>
            </a:r>
            <a:endParaRPr lang="pt-BR" sz="3200" b="1" spc="3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9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92960" y="3344688"/>
            <a:ext cx="6921061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pt-BR" sz="3200" b="1" spc="300" dirty="0" smtClean="0"/>
              <a:t>1. AMBIENTE </a:t>
            </a:r>
            <a:r>
              <a:rPr lang="pt-BR" sz="3200" b="1" spc="300" dirty="0"/>
              <a:t>GLOBAL / </a:t>
            </a:r>
            <a:r>
              <a:rPr lang="pt-BR" sz="3200" b="1" spc="300" dirty="0" smtClean="0"/>
              <a:t/>
            </a:r>
            <a:br>
              <a:rPr lang="pt-BR" sz="3200" b="1" spc="300" dirty="0" smtClean="0"/>
            </a:br>
            <a:r>
              <a:rPr lang="pt-BR" sz="3200" b="1" spc="300" dirty="0" smtClean="0"/>
              <a:t>ECONOMIA </a:t>
            </a:r>
            <a:r>
              <a:rPr lang="pt-BR" sz="3200" b="1" spc="300" dirty="0"/>
              <a:t>DO CONHECIMENTO</a:t>
            </a:r>
            <a:endParaRPr lang="pt-BR" altLang="pt-BR" sz="3200" b="1" spc="300" dirty="0"/>
          </a:p>
        </p:txBody>
      </p:sp>
      <p:sp>
        <p:nvSpPr>
          <p:cNvPr id="2" name="Retângulo 1"/>
          <p:cNvSpPr/>
          <p:nvPr/>
        </p:nvSpPr>
        <p:spPr>
          <a:xfrm>
            <a:off x="-3302876" y="2294587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“</a:t>
            </a:r>
          </a:p>
        </p:txBody>
      </p:sp>
      <p:sp>
        <p:nvSpPr>
          <p:cNvPr id="9" name="Retângulo 8"/>
          <p:cNvSpPr/>
          <p:nvPr/>
        </p:nvSpPr>
        <p:spPr>
          <a:xfrm>
            <a:off x="-3849852" y="-1853440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”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41" y="-2702697"/>
            <a:ext cx="9167726" cy="120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3845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_Apresentações\2018 05 Palestra Prof Sebastião\Apresentação - Slides - Noticias Atualizadas\G1 Profissões - Penúltim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2" b="53380"/>
          <a:stretch/>
        </p:blipFill>
        <p:spPr bwMode="auto">
          <a:xfrm>
            <a:off x="1981200" y="1153147"/>
            <a:ext cx="9829800" cy="153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4" y="-19050"/>
            <a:ext cx="12286708" cy="1095997"/>
          </a:xfrm>
          <a:prstGeom prst="rect">
            <a:avLst/>
          </a:prstGeom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024507511"/>
              </p:ext>
            </p:extLst>
          </p:nvPr>
        </p:nvGraphicFramePr>
        <p:xfrm>
          <a:off x="790575" y="2600325"/>
          <a:ext cx="10553700" cy="3671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6112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754828687"/>
              </p:ext>
            </p:extLst>
          </p:nvPr>
        </p:nvGraphicFramePr>
        <p:xfrm>
          <a:off x="762000" y="2028825"/>
          <a:ext cx="10553700" cy="3671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4" y="-19050"/>
            <a:ext cx="12286708" cy="109599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0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034861" y="2217688"/>
            <a:ext cx="81222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pt-BR" sz="2400" b="1" dirty="0"/>
              <a:t>Uma das áreas que terão grande demanda de profissionais em 2018, segundo a Robert </a:t>
            </a:r>
            <a:r>
              <a:rPr lang="pt-BR" sz="2400" b="1" dirty="0" err="1"/>
              <a:t>Half</a:t>
            </a:r>
            <a:r>
              <a:rPr lang="pt-BR" sz="2400" b="1" dirty="0" smtClean="0"/>
              <a:t>:</a:t>
            </a:r>
          </a:p>
          <a:p>
            <a:pPr algn="ctr" fontAlgn="base"/>
            <a:endParaRPr lang="pt-BR" dirty="0"/>
          </a:p>
          <a:p>
            <a:pPr algn="ctr" fontAlgn="base"/>
            <a:r>
              <a:rPr lang="pt-BR" sz="2400" b="1" dirty="0"/>
              <a:t>Área de </a:t>
            </a:r>
            <a:r>
              <a:rPr lang="pt-BR" sz="2400" b="1" dirty="0" smtClean="0"/>
              <a:t>Engenharia</a:t>
            </a:r>
            <a:endParaRPr lang="pt-BR" sz="2400" dirty="0"/>
          </a:p>
          <a:p>
            <a:pPr lvl="0" algn="ctr" fontAlgn="base"/>
            <a:r>
              <a:rPr lang="pt-BR" sz="2400" dirty="0"/>
              <a:t>Ramos em alta: </a:t>
            </a:r>
            <a:r>
              <a:rPr lang="pt-BR" sz="2400" dirty="0" err="1"/>
              <a:t>supply</a:t>
            </a:r>
            <a:r>
              <a:rPr lang="pt-BR" sz="2400" dirty="0"/>
              <a:t> </a:t>
            </a:r>
            <a:r>
              <a:rPr lang="pt-BR" sz="2400" dirty="0" err="1"/>
              <a:t>chain</a:t>
            </a:r>
            <a:r>
              <a:rPr lang="pt-BR" sz="2400" dirty="0"/>
              <a:t> (gestão da cadeia logística); </a:t>
            </a: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 smtClean="0"/>
              <a:t>vendas </a:t>
            </a:r>
            <a:r>
              <a:rPr lang="pt-BR" sz="2400" dirty="0"/>
              <a:t>técnicas</a:t>
            </a:r>
            <a:br>
              <a:rPr lang="pt-BR" sz="2400" dirty="0"/>
            </a:br>
            <a:endParaRPr lang="pt-BR" sz="2400" dirty="0"/>
          </a:p>
          <a:p>
            <a:pPr lvl="0" algn="ctr" fontAlgn="base"/>
            <a:r>
              <a:rPr lang="pt-BR" sz="2400" dirty="0"/>
              <a:t>Diferenciais desejados: perfil analítico, flexibilidade, </a:t>
            </a: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 smtClean="0"/>
              <a:t>jogo </a:t>
            </a:r>
            <a:r>
              <a:rPr lang="pt-BR" sz="2400" dirty="0"/>
              <a:t>de cintura e inglês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4" y="-19050"/>
            <a:ext cx="12286708" cy="109599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9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Y:\_Apresentações\2018 05 Palestra Prof Sebastião\Apresentação - Slides - Noticias Atualizadas\G1 PIB - Antepenúlt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7"/>
          <p:cNvSpPr/>
          <p:nvPr/>
        </p:nvSpPr>
        <p:spPr>
          <a:xfrm>
            <a:off x="8810625" y="3052993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16.04.2018</a:t>
            </a:r>
            <a:endParaRPr lang="pt-BR" sz="3200" b="1" spc="300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5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:\_Apresentações\2018 05 Palestra Prof Sebastião\Apresentação - Slides - Noticias Atualizadas\Valor Econômico - Últ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" y="-1"/>
            <a:ext cx="11428215" cy="677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4591050" y="733886"/>
            <a:ext cx="2495550" cy="6192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3200" b="1" spc="300" dirty="0" smtClean="0"/>
              <a:t>14.05.2018</a:t>
            </a:r>
            <a:endParaRPr lang="pt-BR" sz="3200" b="1" spc="300" dirty="0"/>
          </a:p>
        </p:txBody>
      </p:sp>
    </p:spTree>
    <p:extLst>
      <p:ext uri="{BB962C8B-B14F-4D97-AF65-F5344CB8AC3E}">
        <p14:creationId xmlns:p14="http://schemas.microsoft.com/office/powerpoint/2010/main" val="19805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-1108075"/>
            <a:ext cx="9144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066610" y="3244334"/>
            <a:ext cx="8058873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2800" dirty="0" smtClean="0">
                <a:solidFill>
                  <a:prstClr val="white"/>
                </a:solidFill>
                <a:cs typeface="Arial" charset="0"/>
              </a:rPr>
              <a:t>Então, independentemente de oscilações de mercado,</a:t>
            </a:r>
            <a:endParaRPr lang="pt-BR" sz="2800" b="1" dirty="0" smtClean="0">
              <a:solidFill>
                <a:prstClr val="white"/>
              </a:solidFill>
              <a:cs typeface="Arial" charset="0"/>
            </a:endParaRPr>
          </a:p>
          <a:p>
            <a:pPr algn="ctr">
              <a:defRPr/>
            </a:pPr>
            <a:r>
              <a:rPr lang="pt-BR" sz="4800" b="1" dirty="0" smtClean="0">
                <a:solidFill>
                  <a:prstClr val="white"/>
                </a:solidFill>
                <a:cs typeface="Arial" charset="0"/>
              </a:rPr>
              <a:t>QUAL É O DEVER DO SISTEMA?</a:t>
            </a:r>
          </a:p>
          <a:p>
            <a:pPr algn="ctr">
              <a:defRPr/>
            </a:pPr>
            <a:endParaRPr lang="pt-BR" sz="2800" dirty="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1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uxograma: Dados 2"/>
          <p:cNvSpPr/>
          <p:nvPr/>
        </p:nvSpPr>
        <p:spPr bwMode="auto">
          <a:xfrm>
            <a:off x="2543175" y="-196769"/>
            <a:ext cx="11134725" cy="7829550"/>
          </a:xfrm>
          <a:prstGeom prst="flowChartInputOutput">
            <a:avLst/>
          </a:prstGeom>
          <a:solidFill>
            <a:schemeClr val="bg1"/>
          </a:solidFill>
          <a:ln>
            <a:noFill/>
          </a:ln>
        </p:spPr>
        <p:txBody>
          <a:bodyPr wrap="square" lIns="396000" rtlCol="0" anchor="ctr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pt-BR" b="1" dirty="0">
              <a:solidFill>
                <a:srgbClr val="28E3FC"/>
              </a:solidFill>
            </a:endParaRPr>
          </a:p>
        </p:txBody>
      </p:sp>
      <p:sp>
        <p:nvSpPr>
          <p:cNvPr id="39939" name="Retângulo 11"/>
          <p:cNvSpPr>
            <a:spLocks noChangeArrowheads="1"/>
          </p:cNvSpPr>
          <p:nvPr/>
        </p:nvSpPr>
        <p:spPr bwMode="auto">
          <a:xfrm>
            <a:off x="4849307" y="499332"/>
            <a:ext cx="7008377" cy="586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2200" dirty="0" smtClean="0">
                <a:solidFill>
                  <a:prstClr val="black"/>
                </a:solidFill>
                <a:cs typeface="Arial" charset="0"/>
              </a:rPr>
              <a:t>O PAPEL DO CONFEA/CREA/MÚTUA:</a:t>
            </a:r>
            <a:br>
              <a:rPr lang="pt-BR" altLang="pt-BR" sz="2200" dirty="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>AÇÕES DE FISCALIZAÇÃO EM DEFESA DA SOCIEDADE</a:t>
            </a:r>
            <a:b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</a:b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>EM PARCERIA COM ÓRGÃOS PÚBLICOS</a:t>
            </a:r>
            <a:r>
              <a:rPr lang="pt-BR" altLang="pt-BR" sz="2200" dirty="0" smtClean="0">
                <a:solidFill>
                  <a:srgbClr val="E46C0A"/>
                </a:solidFill>
                <a:cs typeface="Arial" charset="0"/>
              </a:rPr>
              <a:t>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pt-BR" altLang="pt-BR" sz="2200" dirty="0" smtClean="0">
              <a:solidFill>
                <a:srgbClr val="E46C0A"/>
              </a:solidFill>
              <a:cs typeface="Arial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2200" dirty="0" smtClean="0">
                <a:solidFill>
                  <a:prstClr val="black"/>
                </a:solidFill>
                <a:cs typeface="Arial" charset="0"/>
              </a:rPr>
              <a:t>O PAPEL DAS ENTIDADES DE CLASSES:</a:t>
            </a:r>
            <a:br>
              <a:rPr lang="pt-BR" altLang="pt-BR" sz="2200" dirty="0" smtClean="0">
                <a:solidFill>
                  <a:prstClr val="black"/>
                </a:solidFill>
                <a:cs typeface="Arial" charset="0"/>
              </a:rPr>
            </a:b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>CONSCIENTIZAÇÃO POLÍTICA (APARTIDÁRIA) E</a:t>
            </a:r>
            <a:b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</a:b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>ATUALIZAÇÃO E APERFEIÇOAMENTO PROFISSIONAIS.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pt-BR" altLang="pt-BR" sz="2200" dirty="0" smtClean="0">
              <a:solidFill>
                <a:prstClr val="black"/>
              </a:solidFill>
              <a:cs typeface="Arial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sz="2200" dirty="0" smtClean="0">
                <a:solidFill>
                  <a:prstClr val="black"/>
                </a:solidFill>
                <a:cs typeface="Arial" charset="0"/>
              </a:rPr>
              <a:t>O PAPEL DAS INSTITUIÇÕES DE ENSINO:</a:t>
            </a: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/>
            </a:r>
            <a:b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</a:br>
            <a:r>
              <a:rPr lang="pt-BR" altLang="pt-BR" sz="2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pt-BR" altLang="pt-BR" sz="2200" b="1" dirty="0" smtClean="0">
                <a:solidFill>
                  <a:srgbClr val="E46C0A"/>
                </a:solidFill>
                <a:cs typeface="Arial" charset="0"/>
              </a:rPr>
              <a:t>A MELHOR FORMAÇÃO PROFISSIONAL POSSÍVEL.</a:t>
            </a:r>
          </a:p>
        </p:txBody>
      </p:sp>
      <p:sp>
        <p:nvSpPr>
          <p:cNvPr id="39940" name="Retângulo 2"/>
          <p:cNvSpPr>
            <a:spLocks noChangeArrowheads="1"/>
          </p:cNvSpPr>
          <p:nvPr/>
        </p:nvSpPr>
        <p:spPr bwMode="auto">
          <a:xfrm>
            <a:off x="-375264" y="4649844"/>
            <a:ext cx="4514851" cy="1077218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pt-BR" altLang="pt-BR" b="1" spc="300" dirty="0">
                <a:latin typeface="+mn-lt"/>
              </a:rPr>
              <a:t>O DEVER </a:t>
            </a:r>
            <a:r>
              <a:rPr lang="pt-BR" altLang="pt-BR" b="1" spc="300" dirty="0" smtClean="0">
                <a:latin typeface="+mn-lt"/>
              </a:rPr>
              <a:t/>
            </a:r>
            <a:br>
              <a:rPr lang="pt-BR" altLang="pt-BR" b="1" spc="300" dirty="0" smtClean="0">
                <a:latin typeface="+mn-lt"/>
              </a:rPr>
            </a:br>
            <a:r>
              <a:rPr lang="pt-BR" altLang="pt-BR" b="1" spc="300" dirty="0" smtClean="0">
                <a:latin typeface="+mn-lt"/>
              </a:rPr>
              <a:t>DO </a:t>
            </a:r>
            <a:r>
              <a:rPr lang="pt-BR" altLang="pt-BR" b="1" spc="300" dirty="0">
                <a:latin typeface="+mn-lt"/>
              </a:rPr>
              <a:t>SISTEMA</a:t>
            </a:r>
          </a:p>
        </p:txBody>
      </p:sp>
      <p:sp>
        <p:nvSpPr>
          <p:cNvPr id="5" name="Espaço Reservado para Texto 10"/>
          <p:cNvSpPr txBox="1">
            <a:spLocks/>
          </p:cNvSpPr>
          <p:nvPr/>
        </p:nvSpPr>
        <p:spPr>
          <a:xfrm>
            <a:off x="3852243" y="1273280"/>
            <a:ext cx="863847" cy="863847"/>
          </a:xfrm>
          <a:prstGeom prst="flowChartConnector">
            <a:avLst/>
          </a:prstGeom>
          <a:solidFill>
            <a:srgbClr val="A3F7EF"/>
          </a:solidFill>
          <a:ln w="76200">
            <a:solidFill>
              <a:schemeClr val="tx2">
                <a:lumMod val="75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schemeClr val="tx1"/>
                </a:solidFill>
              </a:rPr>
              <a:t>1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Espaço Reservado para Texto 10"/>
          <p:cNvSpPr txBox="1">
            <a:spLocks/>
          </p:cNvSpPr>
          <p:nvPr/>
        </p:nvSpPr>
        <p:spPr>
          <a:xfrm>
            <a:off x="3852243" y="3286083"/>
            <a:ext cx="863847" cy="863847"/>
          </a:xfrm>
          <a:prstGeom prst="flowChartConnector">
            <a:avLst/>
          </a:prstGeom>
          <a:solidFill>
            <a:srgbClr val="A3F7EF"/>
          </a:solidFill>
          <a:ln w="76200">
            <a:solidFill>
              <a:schemeClr val="tx2">
                <a:lumMod val="75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schemeClr val="tx1"/>
                </a:solidFill>
              </a:rPr>
              <a:t>2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7" name="Espaço Reservado para Texto 10"/>
          <p:cNvSpPr txBox="1">
            <a:spLocks/>
          </p:cNvSpPr>
          <p:nvPr/>
        </p:nvSpPr>
        <p:spPr>
          <a:xfrm>
            <a:off x="3852243" y="5035300"/>
            <a:ext cx="863847" cy="863847"/>
          </a:xfrm>
          <a:prstGeom prst="flowChartConnector">
            <a:avLst/>
          </a:prstGeom>
          <a:solidFill>
            <a:srgbClr val="A3F7EF"/>
          </a:solidFill>
          <a:ln w="76200">
            <a:solidFill>
              <a:schemeClr val="tx2">
                <a:lumMod val="75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>
                <a:solidFill>
                  <a:schemeClr val="tx1"/>
                </a:solidFill>
              </a:rPr>
              <a:t>3</a:t>
            </a:r>
            <a:endParaRPr lang="pt-B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86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>
            <a:grpSpLocks/>
          </p:cNvGrpSpPr>
          <p:nvPr/>
        </p:nvGrpSpPr>
        <p:grpSpPr bwMode="auto">
          <a:xfrm>
            <a:off x="4743450" y="-343831"/>
            <a:ext cx="7162800" cy="7693573"/>
            <a:chOff x="611560" y="343147"/>
            <a:chExt cx="5372728" cy="6162578"/>
          </a:xfrm>
        </p:grpSpPr>
        <p:sp>
          <p:nvSpPr>
            <p:cNvPr id="7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407FDC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8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43019" name="Retângulo 11"/>
            <p:cNvSpPr>
              <a:spLocks noChangeArrowheads="1"/>
            </p:cNvSpPr>
            <p:nvPr/>
          </p:nvSpPr>
          <p:spPr bwMode="auto">
            <a:xfrm>
              <a:off x="1376824" y="759065"/>
              <a:ext cx="3842199" cy="533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285750" indent="-28575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  <a:t>Praticar gestão política junto a órgãos como o MEC e o Congresso Nacional.</a:t>
              </a:r>
              <a:b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</a:br>
              <a:endParaRPr lang="pt-BR" altLang="pt-BR" sz="2000" dirty="0" smtClean="0">
                <a:solidFill>
                  <a:srgbClr val="17375E"/>
                </a:solidFill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  <a:t>Aprovar leis que beneficiem a categoria e a boa formação na área tecnológica.</a:t>
              </a:r>
              <a:b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</a:br>
              <a:endParaRPr lang="pt-BR" altLang="pt-BR" sz="2000" dirty="0" smtClean="0">
                <a:solidFill>
                  <a:srgbClr val="17375E"/>
                </a:solidFill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altLang="pt-BR" sz="2000" b="1" u="sng" dirty="0" smtClean="0">
                  <a:solidFill>
                    <a:srgbClr val="17375E"/>
                  </a:solidFill>
                  <a:cs typeface="Arial" charset="0"/>
                </a:rPr>
                <a:t>Revisão das Leis nº 5.194/66 e nº 8.666/93</a:t>
              </a:r>
              <a: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  <a:t/>
              </a:r>
              <a:b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</a:br>
              <a:endParaRPr lang="pt-BR" altLang="pt-BR" sz="2000" dirty="0" smtClean="0">
                <a:solidFill>
                  <a:srgbClr val="17375E"/>
                </a:solidFill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altLang="pt-BR" sz="2000" dirty="0" smtClean="0">
                  <a:solidFill>
                    <a:srgbClr val="17375E"/>
                  </a:solidFill>
                  <a:cs typeface="Arial" charset="0"/>
                </a:rPr>
                <a:t>Estimular maior participação dos Profissionais, Estudantes, Entidades de Classe , Instituições de Ensino e outros parceiros no Sistema.</a:t>
              </a:r>
            </a:p>
          </p:txBody>
        </p:sp>
      </p:grpSp>
      <p:grpSp>
        <p:nvGrpSpPr>
          <p:cNvPr id="17" name="Grupo 16"/>
          <p:cNvGrpSpPr>
            <a:grpSpLocks/>
          </p:cNvGrpSpPr>
          <p:nvPr/>
        </p:nvGrpSpPr>
        <p:grpSpPr bwMode="auto">
          <a:xfrm>
            <a:off x="752534" y="263318"/>
            <a:ext cx="3757084" cy="3232150"/>
            <a:chOff x="1691680" y="948342"/>
            <a:chExt cx="2476609" cy="2840698"/>
          </a:xfrm>
        </p:grpSpPr>
        <p:grpSp>
          <p:nvGrpSpPr>
            <p:cNvPr id="43012" name="Grupo 17"/>
            <p:cNvGrpSpPr>
              <a:grpSpLocks/>
            </p:cNvGrpSpPr>
            <p:nvPr/>
          </p:nvGrpSpPr>
          <p:grpSpPr bwMode="auto">
            <a:xfrm>
              <a:off x="1691680" y="948342"/>
              <a:ext cx="2476609" cy="2840698"/>
              <a:chOff x="611560" y="343147"/>
              <a:chExt cx="5372728" cy="6162578"/>
            </a:xfrm>
          </p:grpSpPr>
          <p:sp>
            <p:nvSpPr>
              <p:cNvPr id="20" name="Retângulo 10"/>
              <p:cNvSpPr/>
              <p:nvPr/>
            </p:nvSpPr>
            <p:spPr>
              <a:xfrm>
                <a:off x="611560" y="343147"/>
                <a:ext cx="5372728" cy="6162578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407FDC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tângulo 10"/>
              <p:cNvSpPr/>
              <p:nvPr/>
            </p:nvSpPr>
            <p:spPr>
              <a:xfrm>
                <a:off x="971761" y="794140"/>
                <a:ext cx="4652327" cy="5330207"/>
              </a:xfrm>
              <a:custGeom>
                <a:avLst/>
                <a:gdLst>
                  <a:gd name="connsiteX0" fmla="*/ 0 w 1380240"/>
                  <a:gd name="connsiteY0" fmla="*/ 0 h 1700118"/>
                  <a:gd name="connsiteX1" fmla="*/ 1380240 w 1380240"/>
                  <a:gd name="connsiteY1" fmla="*/ 0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905089 w 1380240"/>
                  <a:gd name="connsiteY1" fmla="*/ 837434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0 w 1380240"/>
                  <a:gd name="connsiteY0" fmla="*/ 0 h 1700118"/>
                  <a:gd name="connsiteX1" fmla="*/ 1194055 w 1380240"/>
                  <a:gd name="connsiteY1" fmla="*/ 449831 h 1700118"/>
                  <a:gd name="connsiteX2" fmla="*/ 1380240 w 1380240"/>
                  <a:gd name="connsiteY2" fmla="*/ 1700118 h 1700118"/>
                  <a:gd name="connsiteX3" fmla="*/ 0 w 1380240"/>
                  <a:gd name="connsiteY3" fmla="*/ 1700118 h 1700118"/>
                  <a:gd name="connsiteX4" fmla="*/ 0 w 1380240"/>
                  <a:gd name="connsiteY4" fmla="*/ 0 h 1700118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0 w 2268375"/>
                  <a:gd name="connsiteY3" fmla="*/ 2060904 h 2060904"/>
                  <a:gd name="connsiteX4" fmla="*/ 888135 w 2268375"/>
                  <a:gd name="connsiteY4" fmla="*/ 0 h 2060904"/>
                  <a:gd name="connsiteX0" fmla="*/ 888135 w 2268375"/>
                  <a:gd name="connsiteY0" fmla="*/ 0 h 2060904"/>
                  <a:gd name="connsiteX1" fmla="*/ 2082190 w 2268375"/>
                  <a:gd name="connsiteY1" fmla="*/ 449831 h 2060904"/>
                  <a:gd name="connsiteX2" fmla="*/ 2268375 w 2268375"/>
                  <a:gd name="connsiteY2" fmla="*/ 1700118 h 2060904"/>
                  <a:gd name="connsiteX3" fmla="*/ 1351109 w 2268375"/>
                  <a:gd name="connsiteY3" fmla="*/ 1854305 h 2060904"/>
                  <a:gd name="connsiteX4" fmla="*/ 0 w 2268375"/>
                  <a:gd name="connsiteY4" fmla="*/ 2060904 h 2060904"/>
                  <a:gd name="connsiteX5" fmla="*/ 888135 w 2268375"/>
                  <a:gd name="connsiteY5" fmla="*/ 0 h 2060904"/>
                  <a:gd name="connsiteX0" fmla="*/ 888135 w 2268375"/>
                  <a:gd name="connsiteY0" fmla="*/ 0 h 2584209"/>
                  <a:gd name="connsiteX1" fmla="*/ 2082190 w 2268375"/>
                  <a:gd name="connsiteY1" fmla="*/ 449831 h 2584209"/>
                  <a:gd name="connsiteX2" fmla="*/ 2268375 w 2268375"/>
                  <a:gd name="connsiteY2" fmla="*/ 1700118 h 2584209"/>
                  <a:gd name="connsiteX3" fmla="*/ 1240074 w 2268375"/>
                  <a:gd name="connsiteY3" fmla="*/ 2584209 h 2584209"/>
                  <a:gd name="connsiteX4" fmla="*/ 0 w 2268375"/>
                  <a:gd name="connsiteY4" fmla="*/ 2060904 h 2584209"/>
                  <a:gd name="connsiteX5" fmla="*/ 888135 w 2268375"/>
                  <a:gd name="connsiteY5" fmla="*/ 0 h 2584209"/>
                  <a:gd name="connsiteX0" fmla="*/ 888135 w 2253880"/>
                  <a:gd name="connsiteY0" fmla="*/ 0 h 2584209"/>
                  <a:gd name="connsiteX1" fmla="*/ 2082190 w 2253880"/>
                  <a:gd name="connsiteY1" fmla="*/ 449831 h 2584209"/>
                  <a:gd name="connsiteX2" fmla="*/ 2253880 w 2253880"/>
                  <a:gd name="connsiteY2" fmla="*/ 1765914 h 2584209"/>
                  <a:gd name="connsiteX3" fmla="*/ 1240074 w 2253880"/>
                  <a:gd name="connsiteY3" fmla="*/ 2584209 h 2584209"/>
                  <a:gd name="connsiteX4" fmla="*/ 0 w 2253880"/>
                  <a:gd name="connsiteY4" fmla="*/ 2060904 h 2584209"/>
                  <a:gd name="connsiteX5" fmla="*/ 888135 w 2253880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888135 w 2283369"/>
                  <a:gd name="connsiteY5" fmla="*/ 0 h 2584209"/>
                  <a:gd name="connsiteX0" fmla="*/ 888135 w 2283369"/>
                  <a:gd name="connsiteY0" fmla="*/ 0 h 2584209"/>
                  <a:gd name="connsiteX1" fmla="*/ 2082190 w 2283369"/>
                  <a:gd name="connsiteY1" fmla="*/ 449831 h 2584209"/>
                  <a:gd name="connsiteX2" fmla="*/ 2283369 w 2283369"/>
                  <a:gd name="connsiteY2" fmla="*/ 1775804 h 2584209"/>
                  <a:gd name="connsiteX3" fmla="*/ 1240074 w 2283369"/>
                  <a:gd name="connsiteY3" fmla="*/ 2584209 h 2584209"/>
                  <a:gd name="connsiteX4" fmla="*/ 0 w 2283369"/>
                  <a:gd name="connsiteY4" fmla="*/ 2060904 h 2584209"/>
                  <a:gd name="connsiteX5" fmla="*/ 475015 w 2283369"/>
                  <a:gd name="connsiteY5" fmla="*/ 1005330 h 2584209"/>
                  <a:gd name="connsiteX6" fmla="*/ 888135 w 2283369"/>
                  <a:gd name="connsiteY6" fmla="*/ 0 h 2584209"/>
                  <a:gd name="connsiteX0" fmla="*/ 1060341 w 2455575"/>
                  <a:gd name="connsiteY0" fmla="*/ 0 h 2584209"/>
                  <a:gd name="connsiteX1" fmla="*/ 2254396 w 2455575"/>
                  <a:gd name="connsiteY1" fmla="*/ 449831 h 2584209"/>
                  <a:gd name="connsiteX2" fmla="*/ 2455575 w 2455575"/>
                  <a:gd name="connsiteY2" fmla="*/ 1775804 h 2584209"/>
                  <a:gd name="connsiteX3" fmla="*/ 1412280 w 2455575"/>
                  <a:gd name="connsiteY3" fmla="*/ 2584209 h 2584209"/>
                  <a:gd name="connsiteX4" fmla="*/ 172206 w 2455575"/>
                  <a:gd name="connsiteY4" fmla="*/ 2060904 h 2584209"/>
                  <a:gd name="connsiteX5" fmla="*/ 0 w 2455575"/>
                  <a:gd name="connsiteY5" fmla="*/ 775660 h 2584209"/>
                  <a:gd name="connsiteX6" fmla="*/ 1060341 w 2455575"/>
                  <a:gd name="connsiteY6" fmla="*/ 0 h 2584209"/>
                  <a:gd name="connsiteX0" fmla="*/ 1042277 w 2455575"/>
                  <a:gd name="connsiteY0" fmla="*/ 0 h 2635690"/>
                  <a:gd name="connsiteX1" fmla="*/ 2254396 w 2455575"/>
                  <a:gd name="connsiteY1" fmla="*/ 501312 h 2635690"/>
                  <a:gd name="connsiteX2" fmla="*/ 2455575 w 2455575"/>
                  <a:gd name="connsiteY2" fmla="*/ 1827285 h 2635690"/>
                  <a:gd name="connsiteX3" fmla="*/ 1412280 w 2455575"/>
                  <a:gd name="connsiteY3" fmla="*/ 2635690 h 2635690"/>
                  <a:gd name="connsiteX4" fmla="*/ 172206 w 2455575"/>
                  <a:gd name="connsiteY4" fmla="*/ 2112385 h 2635690"/>
                  <a:gd name="connsiteX5" fmla="*/ 0 w 2455575"/>
                  <a:gd name="connsiteY5" fmla="*/ 827141 h 2635690"/>
                  <a:gd name="connsiteX6" fmla="*/ 1042277 w 2455575"/>
                  <a:gd name="connsiteY6" fmla="*/ 0 h 2635690"/>
                  <a:gd name="connsiteX0" fmla="*/ 1249311 w 2455575"/>
                  <a:gd name="connsiteY0" fmla="*/ 0 h 2627063"/>
                  <a:gd name="connsiteX1" fmla="*/ 2254396 w 2455575"/>
                  <a:gd name="connsiteY1" fmla="*/ 492685 h 2627063"/>
                  <a:gd name="connsiteX2" fmla="*/ 2455575 w 2455575"/>
                  <a:gd name="connsiteY2" fmla="*/ 1818658 h 2627063"/>
                  <a:gd name="connsiteX3" fmla="*/ 1412280 w 2455575"/>
                  <a:gd name="connsiteY3" fmla="*/ 2627063 h 2627063"/>
                  <a:gd name="connsiteX4" fmla="*/ 172206 w 2455575"/>
                  <a:gd name="connsiteY4" fmla="*/ 2103758 h 2627063"/>
                  <a:gd name="connsiteX5" fmla="*/ 0 w 2455575"/>
                  <a:gd name="connsiteY5" fmla="*/ 818514 h 2627063"/>
                  <a:gd name="connsiteX6" fmla="*/ 1249311 w 2455575"/>
                  <a:gd name="connsiteY6" fmla="*/ 0 h 2627063"/>
                  <a:gd name="connsiteX0" fmla="*/ 1171673 w 2377937"/>
                  <a:gd name="connsiteY0" fmla="*/ 0 h 2627063"/>
                  <a:gd name="connsiteX1" fmla="*/ 2176758 w 2377937"/>
                  <a:gd name="connsiteY1" fmla="*/ 492685 h 2627063"/>
                  <a:gd name="connsiteX2" fmla="*/ 2377937 w 2377937"/>
                  <a:gd name="connsiteY2" fmla="*/ 1818658 h 2627063"/>
                  <a:gd name="connsiteX3" fmla="*/ 1334642 w 2377937"/>
                  <a:gd name="connsiteY3" fmla="*/ 2627063 h 2627063"/>
                  <a:gd name="connsiteX4" fmla="*/ 94568 w 2377937"/>
                  <a:gd name="connsiteY4" fmla="*/ 2103758 h 2627063"/>
                  <a:gd name="connsiteX5" fmla="*/ 0 w 2377937"/>
                  <a:gd name="connsiteY5" fmla="*/ 576974 h 2627063"/>
                  <a:gd name="connsiteX6" fmla="*/ 1171673 w 2377937"/>
                  <a:gd name="connsiteY6" fmla="*/ 0 h 2627063"/>
                  <a:gd name="connsiteX0" fmla="*/ 1171996 w 2378260"/>
                  <a:gd name="connsiteY0" fmla="*/ 0 h 2627063"/>
                  <a:gd name="connsiteX1" fmla="*/ 2177081 w 2378260"/>
                  <a:gd name="connsiteY1" fmla="*/ 492685 h 2627063"/>
                  <a:gd name="connsiteX2" fmla="*/ 2378260 w 2378260"/>
                  <a:gd name="connsiteY2" fmla="*/ 1818658 h 2627063"/>
                  <a:gd name="connsiteX3" fmla="*/ 1334965 w 2378260"/>
                  <a:gd name="connsiteY3" fmla="*/ 2627063 h 2627063"/>
                  <a:gd name="connsiteX4" fmla="*/ 0 w 2378260"/>
                  <a:gd name="connsiteY4" fmla="*/ 2095132 h 2627063"/>
                  <a:gd name="connsiteX5" fmla="*/ 323 w 2378260"/>
                  <a:gd name="connsiteY5" fmla="*/ 576974 h 2627063"/>
                  <a:gd name="connsiteX6" fmla="*/ 1171996 w 2378260"/>
                  <a:gd name="connsiteY6" fmla="*/ 0 h 2627063"/>
                  <a:gd name="connsiteX0" fmla="*/ 1171996 w 2401368"/>
                  <a:gd name="connsiteY0" fmla="*/ 0 h 2627063"/>
                  <a:gd name="connsiteX1" fmla="*/ 2401368 w 2401368"/>
                  <a:gd name="connsiteY1" fmla="*/ 535817 h 2627063"/>
                  <a:gd name="connsiteX2" fmla="*/ 2378260 w 2401368"/>
                  <a:gd name="connsiteY2" fmla="*/ 1818658 h 2627063"/>
                  <a:gd name="connsiteX3" fmla="*/ 1334965 w 2401368"/>
                  <a:gd name="connsiteY3" fmla="*/ 2627063 h 2627063"/>
                  <a:gd name="connsiteX4" fmla="*/ 0 w 2401368"/>
                  <a:gd name="connsiteY4" fmla="*/ 2095132 h 2627063"/>
                  <a:gd name="connsiteX5" fmla="*/ 323 w 2401368"/>
                  <a:gd name="connsiteY5" fmla="*/ 576974 h 2627063"/>
                  <a:gd name="connsiteX6" fmla="*/ 1171996 w 2401368"/>
                  <a:gd name="connsiteY6" fmla="*/ 0 h 2627063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78260 w 2401368"/>
                  <a:gd name="connsiteY2" fmla="*/ 1887670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52381 w 2401368"/>
                  <a:gd name="connsiteY2" fmla="*/ 2215474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258260 w 2401368"/>
                  <a:gd name="connsiteY0" fmla="*/ 0 h 2696075"/>
                  <a:gd name="connsiteX1" fmla="*/ 2401368 w 2401368"/>
                  <a:gd name="connsiteY1" fmla="*/ 604829 h 2696075"/>
                  <a:gd name="connsiteX2" fmla="*/ 2395513 w 2401368"/>
                  <a:gd name="connsiteY2" fmla="*/ 2206848 h 2696075"/>
                  <a:gd name="connsiteX3" fmla="*/ 1334965 w 2401368"/>
                  <a:gd name="connsiteY3" fmla="*/ 2696075 h 2696075"/>
                  <a:gd name="connsiteX4" fmla="*/ 0 w 2401368"/>
                  <a:gd name="connsiteY4" fmla="*/ 2164144 h 2696075"/>
                  <a:gd name="connsiteX5" fmla="*/ 323 w 2401368"/>
                  <a:gd name="connsiteY5" fmla="*/ 645986 h 2696075"/>
                  <a:gd name="connsiteX6" fmla="*/ 1258260 w 2401368"/>
                  <a:gd name="connsiteY6" fmla="*/ 0 h 2696075"/>
                  <a:gd name="connsiteX0" fmla="*/ 1180622 w 2401368"/>
                  <a:gd name="connsiteY0" fmla="*/ 0 h 2765087"/>
                  <a:gd name="connsiteX1" fmla="*/ 2401368 w 2401368"/>
                  <a:gd name="connsiteY1" fmla="*/ 673841 h 2765087"/>
                  <a:gd name="connsiteX2" fmla="*/ 2395513 w 2401368"/>
                  <a:gd name="connsiteY2" fmla="*/ 2275860 h 2765087"/>
                  <a:gd name="connsiteX3" fmla="*/ 1334965 w 2401368"/>
                  <a:gd name="connsiteY3" fmla="*/ 2765087 h 2765087"/>
                  <a:gd name="connsiteX4" fmla="*/ 0 w 2401368"/>
                  <a:gd name="connsiteY4" fmla="*/ 2233156 h 2765087"/>
                  <a:gd name="connsiteX5" fmla="*/ 323 w 2401368"/>
                  <a:gd name="connsiteY5" fmla="*/ 714998 h 2765087"/>
                  <a:gd name="connsiteX6" fmla="*/ 1180622 w 2401368"/>
                  <a:gd name="connsiteY6" fmla="*/ 0 h 2765087"/>
                  <a:gd name="connsiteX0" fmla="*/ 1180622 w 2401368"/>
                  <a:gd name="connsiteY0" fmla="*/ 0 h 2868604"/>
                  <a:gd name="connsiteX1" fmla="*/ 2401368 w 2401368"/>
                  <a:gd name="connsiteY1" fmla="*/ 673841 h 2868604"/>
                  <a:gd name="connsiteX2" fmla="*/ 2395513 w 2401368"/>
                  <a:gd name="connsiteY2" fmla="*/ 2275860 h 2868604"/>
                  <a:gd name="connsiteX3" fmla="*/ 1274580 w 2401368"/>
                  <a:gd name="connsiteY3" fmla="*/ 2868604 h 2868604"/>
                  <a:gd name="connsiteX4" fmla="*/ 0 w 2401368"/>
                  <a:gd name="connsiteY4" fmla="*/ 2233156 h 2868604"/>
                  <a:gd name="connsiteX5" fmla="*/ 323 w 2401368"/>
                  <a:gd name="connsiteY5" fmla="*/ 714998 h 2868604"/>
                  <a:gd name="connsiteX6" fmla="*/ 1180622 w 2401368"/>
                  <a:gd name="connsiteY6" fmla="*/ 0 h 2868604"/>
                  <a:gd name="connsiteX0" fmla="*/ 1180622 w 2401368"/>
                  <a:gd name="connsiteY0" fmla="*/ 0 h 2773714"/>
                  <a:gd name="connsiteX1" fmla="*/ 2401368 w 2401368"/>
                  <a:gd name="connsiteY1" fmla="*/ 673841 h 2773714"/>
                  <a:gd name="connsiteX2" fmla="*/ 2395513 w 2401368"/>
                  <a:gd name="connsiteY2" fmla="*/ 2275860 h 2773714"/>
                  <a:gd name="connsiteX3" fmla="*/ 1274580 w 2401368"/>
                  <a:gd name="connsiteY3" fmla="*/ 2773714 h 2773714"/>
                  <a:gd name="connsiteX4" fmla="*/ 0 w 2401368"/>
                  <a:gd name="connsiteY4" fmla="*/ 2233156 h 2773714"/>
                  <a:gd name="connsiteX5" fmla="*/ 323 w 2401368"/>
                  <a:gd name="connsiteY5" fmla="*/ 714998 h 2773714"/>
                  <a:gd name="connsiteX6" fmla="*/ 1180622 w 2401368"/>
                  <a:gd name="connsiteY6" fmla="*/ 0 h 2773714"/>
                  <a:gd name="connsiteX0" fmla="*/ 1197875 w 2401368"/>
                  <a:gd name="connsiteY0" fmla="*/ 0 h 2670197"/>
                  <a:gd name="connsiteX1" fmla="*/ 2401368 w 2401368"/>
                  <a:gd name="connsiteY1" fmla="*/ 570324 h 2670197"/>
                  <a:gd name="connsiteX2" fmla="*/ 2395513 w 2401368"/>
                  <a:gd name="connsiteY2" fmla="*/ 2172343 h 2670197"/>
                  <a:gd name="connsiteX3" fmla="*/ 1274580 w 2401368"/>
                  <a:gd name="connsiteY3" fmla="*/ 2670197 h 2670197"/>
                  <a:gd name="connsiteX4" fmla="*/ 0 w 2401368"/>
                  <a:gd name="connsiteY4" fmla="*/ 2129639 h 2670197"/>
                  <a:gd name="connsiteX5" fmla="*/ 323 w 2401368"/>
                  <a:gd name="connsiteY5" fmla="*/ 611481 h 2670197"/>
                  <a:gd name="connsiteX6" fmla="*/ 1197875 w 2401368"/>
                  <a:gd name="connsiteY6" fmla="*/ 0 h 2670197"/>
                  <a:gd name="connsiteX0" fmla="*/ 1249633 w 2401368"/>
                  <a:gd name="connsiteY0" fmla="*/ 0 h 2652944"/>
                  <a:gd name="connsiteX1" fmla="*/ 2401368 w 2401368"/>
                  <a:gd name="connsiteY1" fmla="*/ 553071 h 2652944"/>
                  <a:gd name="connsiteX2" fmla="*/ 2395513 w 2401368"/>
                  <a:gd name="connsiteY2" fmla="*/ 2155090 h 2652944"/>
                  <a:gd name="connsiteX3" fmla="*/ 1274580 w 2401368"/>
                  <a:gd name="connsiteY3" fmla="*/ 2652944 h 2652944"/>
                  <a:gd name="connsiteX4" fmla="*/ 0 w 2401368"/>
                  <a:gd name="connsiteY4" fmla="*/ 2112386 h 2652944"/>
                  <a:gd name="connsiteX5" fmla="*/ 323 w 2401368"/>
                  <a:gd name="connsiteY5" fmla="*/ 594228 h 2652944"/>
                  <a:gd name="connsiteX6" fmla="*/ 1249633 w 2401368"/>
                  <a:gd name="connsiteY6" fmla="*/ 0 h 2652944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74580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644318"/>
                  <a:gd name="connsiteX1" fmla="*/ 2401368 w 2401368"/>
                  <a:gd name="connsiteY1" fmla="*/ 544445 h 2644318"/>
                  <a:gd name="connsiteX2" fmla="*/ 2395513 w 2401368"/>
                  <a:gd name="connsiteY2" fmla="*/ 2146464 h 2644318"/>
                  <a:gd name="connsiteX3" fmla="*/ 1214195 w 2401368"/>
                  <a:gd name="connsiteY3" fmla="*/ 2644318 h 2644318"/>
                  <a:gd name="connsiteX4" fmla="*/ 0 w 2401368"/>
                  <a:gd name="connsiteY4" fmla="*/ 2103760 h 2644318"/>
                  <a:gd name="connsiteX5" fmla="*/ 323 w 2401368"/>
                  <a:gd name="connsiteY5" fmla="*/ 585602 h 2644318"/>
                  <a:gd name="connsiteX6" fmla="*/ 1215128 w 2401368"/>
                  <a:gd name="connsiteY6" fmla="*/ 0 h 2644318"/>
                  <a:gd name="connsiteX0" fmla="*/ 1215128 w 2401368"/>
                  <a:gd name="connsiteY0" fmla="*/ 0 h 2721956"/>
                  <a:gd name="connsiteX1" fmla="*/ 2401368 w 2401368"/>
                  <a:gd name="connsiteY1" fmla="*/ 544445 h 2721956"/>
                  <a:gd name="connsiteX2" fmla="*/ 2395513 w 2401368"/>
                  <a:gd name="connsiteY2" fmla="*/ 2146464 h 2721956"/>
                  <a:gd name="connsiteX3" fmla="*/ 1214195 w 2401368"/>
                  <a:gd name="connsiteY3" fmla="*/ 2721956 h 2721956"/>
                  <a:gd name="connsiteX4" fmla="*/ 0 w 2401368"/>
                  <a:gd name="connsiteY4" fmla="*/ 2103760 h 2721956"/>
                  <a:gd name="connsiteX5" fmla="*/ 323 w 2401368"/>
                  <a:gd name="connsiteY5" fmla="*/ 585602 h 2721956"/>
                  <a:gd name="connsiteX6" fmla="*/ 1215128 w 2401368"/>
                  <a:gd name="connsiteY6" fmla="*/ 0 h 2721956"/>
                  <a:gd name="connsiteX0" fmla="*/ 1215128 w 2401368"/>
                  <a:gd name="connsiteY0" fmla="*/ 0 h 2765088"/>
                  <a:gd name="connsiteX1" fmla="*/ 2401368 w 2401368"/>
                  <a:gd name="connsiteY1" fmla="*/ 544445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95513 w 2401368"/>
                  <a:gd name="connsiteY2" fmla="*/ 2146464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1368"/>
                  <a:gd name="connsiteY0" fmla="*/ 0 h 2765088"/>
                  <a:gd name="connsiteX1" fmla="*/ 2401368 w 2401368"/>
                  <a:gd name="connsiteY1" fmla="*/ 578951 h 2765088"/>
                  <a:gd name="connsiteX2" fmla="*/ 2378260 w 2401368"/>
                  <a:gd name="connsiteY2" fmla="*/ 2155090 h 2765088"/>
                  <a:gd name="connsiteX3" fmla="*/ 1205569 w 2401368"/>
                  <a:gd name="connsiteY3" fmla="*/ 2765088 h 2765088"/>
                  <a:gd name="connsiteX4" fmla="*/ 0 w 2401368"/>
                  <a:gd name="connsiteY4" fmla="*/ 2103760 h 2765088"/>
                  <a:gd name="connsiteX5" fmla="*/ 323 w 2401368"/>
                  <a:gd name="connsiteY5" fmla="*/ 585602 h 2765088"/>
                  <a:gd name="connsiteX6" fmla="*/ 1215128 w 2401368"/>
                  <a:gd name="connsiteY6" fmla="*/ 0 h 2765088"/>
                  <a:gd name="connsiteX0" fmla="*/ 1215128 w 2404500"/>
                  <a:gd name="connsiteY0" fmla="*/ 0 h 2765088"/>
                  <a:gd name="connsiteX1" fmla="*/ 2401368 w 2404500"/>
                  <a:gd name="connsiteY1" fmla="*/ 578951 h 2765088"/>
                  <a:gd name="connsiteX2" fmla="*/ 2404139 w 2404500"/>
                  <a:gd name="connsiteY2" fmla="*/ 2146464 h 2765088"/>
                  <a:gd name="connsiteX3" fmla="*/ 1205569 w 2404500"/>
                  <a:gd name="connsiteY3" fmla="*/ 2765088 h 2765088"/>
                  <a:gd name="connsiteX4" fmla="*/ 0 w 2404500"/>
                  <a:gd name="connsiteY4" fmla="*/ 2103760 h 2765088"/>
                  <a:gd name="connsiteX5" fmla="*/ 323 w 2404500"/>
                  <a:gd name="connsiteY5" fmla="*/ 585602 h 2765088"/>
                  <a:gd name="connsiteX6" fmla="*/ 1215128 w 2404500"/>
                  <a:gd name="connsiteY6" fmla="*/ 0 h 2765088"/>
                  <a:gd name="connsiteX0" fmla="*/ 1215128 w 2435874"/>
                  <a:gd name="connsiteY0" fmla="*/ 0 h 2765088"/>
                  <a:gd name="connsiteX1" fmla="*/ 2435874 w 2435874"/>
                  <a:gd name="connsiteY1" fmla="*/ 561698 h 2765088"/>
                  <a:gd name="connsiteX2" fmla="*/ 2404139 w 2435874"/>
                  <a:gd name="connsiteY2" fmla="*/ 2146464 h 2765088"/>
                  <a:gd name="connsiteX3" fmla="*/ 1205569 w 2435874"/>
                  <a:gd name="connsiteY3" fmla="*/ 2765088 h 2765088"/>
                  <a:gd name="connsiteX4" fmla="*/ 0 w 2435874"/>
                  <a:gd name="connsiteY4" fmla="*/ 2103760 h 2765088"/>
                  <a:gd name="connsiteX5" fmla="*/ 323 w 2435874"/>
                  <a:gd name="connsiteY5" fmla="*/ 585602 h 2765088"/>
                  <a:gd name="connsiteX6" fmla="*/ 1215128 w 2435874"/>
                  <a:gd name="connsiteY6" fmla="*/ 0 h 2765088"/>
                  <a:gd name="connsiteX0" fmla="*/ 1215128 w 2447443"/>
                  <a:gd name="connsiteY0" fmla="*/ 0 h 2765088"/>
                  <a:gd name="connsiteX1" fmla="*/ 2435874 w 2447443"/>
                  <a:gd name="connsiteY1" fmla="*/ 561698 h 2765088"/>
                  <a:gd name="connsiteX2" fmla="*/ 2447271 w 2447443"/>
                  <a:gd name="connsiteY2" fmla="*/ 2155090 h 2765088"/>
                  <a:gd name="connsiteX3" fmla="*/ 1205569 w 2447443"/>
                  <a:gd name="connsiteY3" fmla="*/ 2765088 h 2765088"/>
                  <a:gd name="connsiteX4" fmla="*/ 0 w 2447443"/>
                  <a:gd name="connsiteY4" fmla="*/ 2103760 h 2765088"/>
                  <a:gd name="connsiteX5" fmla="*/ 323 w 2447443"/>
                  <a:gd name="connsiteY5" fmla="*/ 585602 h 2765088"/>
                  <a:gd name="connsiteX6" fmla="*/ 1215128 w 2447443"/>
                  <a:gd name="connsiteY6" fmla="*/ 0 h 2765088"/>
                  <a:gd name="connsiteX0" fmla="*/ 1215128 w 2447513"/>
                  <a:gd name="connsiteY0" fmla="*/ 0 h 2765088"/>
                  <a:gd name="connsiteX1" fmla="*/ 2440636 w 2447513"/>
                  <a:gd name="connsiteY1" fmla="*/ 490261 h 2765088"/>
                  <a:gd name="connsiteX2" fmla="*/ 2447271 w 2447513"/>
                  <a:gd name="connsiteY2" fmla="*/ 2155090 h 2765088"/>
                  <a:gd name="connsiteX3" fmla="*/ 1205569 w 2447513"/>
                  <a:gd name="connsiteY3" fmla="*/ 2765088 h 2765088"/>
                  <a:gd name="connsiteX4" fmla="*/ 0 w 2447513"/>
                  <a:gd name="connsiteY4" fmla="*/ 2103760 h 2765088"/>
                  <a:gd name="connsiteX5" fmla="*/ 323 w 2447513"/>
                  <a:gd name="connsiteY5" fmla="*/ 585602 h 2765088"/>
                  <a:gd name="connsiteX6" fmla="*/ 1215128 w 2447513"/>
                  <a:gd name="connsiteY6" fmla="*/ 0 h 2765088"/>
                  <a:gd name="connsiteX0" fmla="*/ 1215128 w 2450161"/>
                  <a:gd name="connsiteY0" fmla="*/ 0 h 2765088"/>
                  <a:gd name="connsiteX1" fmla="*/ 2450161 w 2450161"/>
                  <a:gd name="connsiteY1" fmla="*/ 580748 h 2765088"/>
                  <a:gd name="connsiteX2" fmla="*/ 2447271 w 2450161"/>
                  <a:gd name="connsiteY2" fmla="*/ 2155090 h 2765088"/>
                  <a:gd name="connsiteX3" fmla="*/ 1205569 w 2450161"/>
                  <a:gd name="connsiteY3" fmla="*/ 2765088 h 2765088"/>
                  <a:gd name="connsiteX4" fmla="*/ 0 w 2450161"/>
                  <a:gd name="connsiteY4" fmla="*/ 2103760 h 2765088"/>
                  <a:gd name="connsiteX5" fmla="*/ 323 w 2450161"/>
                  <a:gd name="connsiteY5" fmla="*/ 585602 h 2765088"/>
                  <a:gd name="connsiteX6" fmla="*/ 1215128 w 2450161"/>
                  <a:gd name="connsiteY6" fmla="*/ 0 h 2765088"/>
                  <a:gd name="connsiteX0" fmla="*/ 1215128 w 2450161"/>
                  <a:gd name="connsiteY0" fmla="*/ 0 h 2755563"/>
                  <a:gd name="connsiteX1" fmla="*/ 2450161 w 2450161"/>
                  <a:gd name="connsiteY1" fmla="*/ 580748 h 2755563"/>
                  <a:gd name="connsiteX2" fmla="*/ 2447271 w 2450161"/>
                  <a:gd name="connsiteY2" fmla="*/ 2155090 h 2755563"/>
                  <a:gd name="connsiteX3" fmla="*/ 1181757 w 2450161"/>
                  <a:gd name="connsiteY3" fmla="*/ 2755563 h 2755563"/>
                  <a:gd name="connsiteX4" fmla="*/ 0 w 2450161"/>
                  <a:gd name="connsiteY4" fmla="*/ 2103760 h 2755563"/>
                  <a:gd name="connsiteX5" fmla="*/ 323 w 2450161"/>
                  <a:gd name="connsiteY5" fmla="*/ 585602 h 2755563"/>
                  <a:gd name="connsiteX6" fmla="*/ 1215128 w 2450161"/>
                  <a:gd name="connsiteY6" fmla="*/ 0 h 2755563"/>
                  <a:gd name="connsiteX0" fmla="*/ 1234178 w 2450161"/>
                  <a:gd name="connsiteY0" fmla="*/ 0 h 2712700"/>
                  <a:gd name="connsiteX1" fmla="*/ 2450161 w 2450161"/>
                  <a:gd name="connsiteY1" fmla="*/ 537885 h 2712700"/>
                  <a:gd name="connsiteX2" fmla="*/ 2447271 w 2450161"/>
                  <a:gd name="connsiteY2" fmla="*/ 2112227 h 2712700"/>
                  <a:gd name="connsiteX3" fmla="*/ 1181757 w 2450161"/>
                  <a:gd name="connsiteY3" fmla="*/ 2712700 h 2712700"/>
                  <a:gd name="connsiteX4" fmla="*/ 0 w 2450161"/>
                  <a:gd name="connsiteY4" fmla="*/ 2060897 h 2712700"/>
                  <a:gd name="connsiteX5" fmla="*/ 323 w 2450161"/>
                  <a:gd name="connsiteY5" fmla="*/ 542739 h 2712700"/>
                  <a:gd name="connsiteX6" fmla="*/ 1234178 w 2450161"/>
                  <a:gd name="connsiteY6" fmla="*/ 0 h 2712700"/>
                  <a:gd name="connsiteX0" fmla="*/ 1234178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34178 w 2450161"/>
                  <a:gd name="connsiteY6" fmla="*/ 0 h 2684125"/>
                  <a:gd name="connsiteX0" fmla="*/ 1267516 w 2450161"/>
                  <a:gd name="connsiteY0" fmla="*/ 0 h 2684125"/>
                  <a:gd name="connsiteX1" fmla="*/ 2450161 w 2450161"/>
                  <a:gd name="connsiteY1" fmla="*/ 509310 h 2684125"/>
                  <a:gd name="connsiteX2" fmla="*/ 2447271 w 2450161"/>
                  <a:gd name="connsiteY2" fmla="*/ 2083652 h 2684125"/>
                  <a:gd name="connsiteX3" fmla="*/ 1181757 w 2450161"/>
                  <a:gd name="connsiteY3" fmla="*/ 2684125 h 2684125"/>
                  <a:gd name="connsiteX4" fmla="*/ 0 w 2450161"/>
                  <a:gd name="connsiteY4" fmla="*/ 2032322 h 2684125"/>
                  <a:gd name="connsiteX5" fmla="*/ 323 w 2450161"/>
                  <a:gd name="connsiteY5" fmla="*/ 514164 h 2684125"/>
                  <a:gd name="connsiteX6" fmla="*/ 1267516 w 2450161"/>
                  <a:gd name="connsiteY6" fmla="*/ 0 h 2684125"/>
                  <a:gd name="connsiteX0" fmla="*/ 1253228 w 2450161"/>
                  <a:gd name="connsiteY0" fmla="*/ 0 h 2831763"/>
                  <a:gd name="connsiteX1" fmla="*/ 2450161 w 2450161"/>
                  <a:gd name="connsiteY1" fmla="*/ 656948 h 2831763"/>
                  <a:gd name="connsiteX2" fmla="*/ 2447271 w 2450161"/>
                  <a:gd name="connsiteY2" fmla="*/ 2231290 h 2831763"/>
                  <a:gd name="connsiteX3" fmla="*/ 1181757 w 2450161"/>
                  <a:gd name="connsiteY3" fmla="*/ 2831763 h 2831763"/>
                  <a:gd name="connsiteX4" fmla="*/ 0 w 2450161"/>
                  <a:gd name="connsiteY4" fmla="*/ 2179960 h 2831763"/>
                  <a:gd name="connsiteX5" fmla="*/ 323 w 2450161"/>
                  <a:gd name="connsiteY5" fmla="*/ 661802 h 2831763"/>
                  <a:gd name="connsiteX6" fmla="*/ 1253228 w 2450161"/>
                  <a:gd name="connsiteY6" fmla="*/ 0 h 2831763"/>
                  <a:gd name="connsiteX0" fmla="*/ 1253228 w 2450161"/>
                  <a:gd name="connsiteY0" fmla="*/ 0 h 2879388"/>
                  <a:gd name="connsiteX1" fmla="*/ 2450161 w 2450161"/>
                  <a:gd name="connsiteY1" fmla="*/ 656948 h 2879388"/>
                  <a:gd name="connsiteX2" fmla="*/ 2447271 w 2450161"/>
                  <a:gd name="connsiteY2" fmla="*/ 2231290 h 2879388"/>
                  <a:gd name="connsiteX3" fmla="*/ 1181757 w 2450161"/>
                  <a:gd name="connsiteY3" fmla="*/ 2879388 h 2879388"/>
                  <a:gd name="connsiteX4" fmla="*/ 0 w 2450161"/>
                  <a:gd name="connsiteY4" fmla="*/ 2179960 h 2879388"/>
                  <a:gd name="connsiteX5" fmla="*/ 323 w 2450161"/>
                  <a:gd name="connsiteY5" fmla="*/ 661802 h 2879388"/>
                  <a:gd name="connsiteX6" fmla="*/ 1253228 w 2450161"/>
                  <a:gd name="connsiteY6" fmla="*/ 0 h 2879388"/>
                  <a:gd name="connsiteX0" fmla="*/ 1235975 w 2450161"/>
                  <a:gd name="connsiteY0" fmla="*/ 0 h 2844883"/>
                  <a:gd name="connsiteX1" fmla="*/ 2450161 w 2450161"/>
                  <a:gd name="connsiteY1" fmla="*/ 622443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27297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844883"/>
                  <a:gd name="connsiteX1" fmla="*/ 2450161 w 2450161"/>
                  <a:gd name="connsiteY1" fmla="*/ 682828 h 2844883"/>
                  <a:gd name="connsiteX2" fmla="*/ 2447271 w 2450161"/>
                  <a:gd name="connsiteY2" fmla="*/ 2196785 h 2844883"/>
                  <a:gd name="connsiteX3" fmla="*/ 1181757 w 2450161"/>
                  <a:gd name="connsiteY3" fmla="*/ 2844883 h 2844883"/>
                  <a:gd name="connsiteX4" fmla="*/ 0 w 2450161"/>
                  <a:gd name="connsiteY4" fmla="*/ 2145455 h 2844883"/>
                  <a:gd name="connsiteX5" fmla="*/ 323 w 2450161"/>
                  <a:gd name="connsiteY5" fmla="*/ 687682 h 2844883"/>
                  <a:gd name="connsiteX6" fmla="*/ 1235975 w 2450161"/>
                  <a:gd name="connsiteY6" fmla="*/ 0 h 2844883"/>
                  <a:gd name="connsiteX0" fmla="*/ 1235975 w 2450161"/>
                  <a:gd name="connsiteY0" fmla="*/ 0 h 2775872"/>
                  <a:gd name="connsiteX1" fmla="*/ 2450161 w 2450161"/>
                  <a:gd name="connsiteY1" fmla="*/ 613817 h 2775872"/>
                  <a:gd name="connsiteX2" fmla="*/ 2447271 w 2450161"/>
                  <a:gd name="connsiteY2" fmla="*/ 2127774 h 2775872"/>
                  <a:gd name="connsiteX3" fmla="*/ 1181757 w 2450161"/>
                  <a:gd name="connsiteY3" fmla="*/ 2775872 h 2775872"/>
                  <a:gd name="connsiteX4" fmla="*/ 0 w 2450161"/>
                  <a:gd name="connsiteY4" fmla="*/ 2076444 h 2775872"/>
                  <a:gd name="connsiteX5" fmla="*/ 323 w 2450161"/>
                  <a:gd name="connsiteY5" fmla="*/ 618671 h 2775872"/>
                  <a:gd name="connsiteX6" fmla="*/ 1235975 w 24501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455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35975 w 2462861"/>
                  <a:gd name="connsiteY0" fmla="*/ 0 h 2775872"/>
                  <a:gd name="connsiteX1" fmla="*/ 2462861 w 2462861"/>
                  <a:gd name="connsiteY1" fmla="*/ 696367 h 2775872"/>
                  <a:gd name="connsiteX2" fmla="*/ 2447271 w 2462861"/>
                  <a:gd name="connsiteY2" fmla="*/ 2127774 h 2775872"/>
                  <a:gd name="connsiteX3" fmla="*/ 1181757 w 2462861"/>
                  <a:gd name="connsiteY3" fmla="*/ 2775872 h 2775872"/>
                  <a:gd name="connsiteX4" fmla="*/ 0 w 2462861"/>
                  <a:gd name="connsiteY4" fmla="*/ 2076444 h 2775872"/>
                  <a:gd name="connsiteX5" fmla="*/ 323 w 2462861"/>
                  <a:gd name="connsiteY5" fmla="*/ 618671 h 2775872"/>
                  <a:gd name="connsiteX6" fmla="*/ 1235975 w 2462861"/>
                  <a:gd name="connsiteY6" fmla="*/ 0 h 2775872"/>
                  <a:gd name="connsiteX0" fmla="*/ 1293125 w 2462861"/>
                  <a:gd name="connsiteY0" fmla="*/ 0 h 2712372"/>
                  <a:gd name="connsiteX1" fmla="*/ 2462861 w 2462861"/>
                  <a:gd name="connsiteY1" fmla="*/ 632867 h 2712372"/>
                  <a:gd name="connsiteX2" fmla="*/ 2447271 w 2462861"/>
                  <a:gd name="connsiteY2" fmla="*/ 2064274 h 2712372"/>
                  <a:gd name="connsiteX3" fmla="*/ 1181757 w 2462861"/>
                  <a:gd name="connsiteY3" fmla="*/ 2712372 h 2712372"/>
                  <a:gd name="connsiteX4" fmla="*/ 0 w 2462861"/>
                  <a:gd name="connsiteY4" fmla="*/ 2012944 h 2712372"/>
                  <a:gd name="connsiteX5" fmla="*/ 323 w 2462861"/>
                  <a:gd name="connsiteY5" fmla="*/ 555171 h 2712372"/>
                  <a:gd name="connsiteX6" fmla="*/ 1293125 w 2462861"/>
                  <a:gd name="connsiteY6" fmla="*/ 0 h 2712372"/>
                  <a:gd name="connsiteX0" fmla="*/ 1293125 w 2462861"/>
                  <a:gd name="connsiteY0" fmla="*/ 0 h 2744122"/>
                  <a:gd name="connsiteX1" fmla="*/ 2462861 w 2462861"/>
                  <a:gd name="connsiteY1" fmla="*/ 664617 h 2744122"/>
                  <a:gd name="connsiteX2" fmla="*/ 2447271 w 2462861"/>
                  <a:gd name="connsiteY2" fmla="*/ 2096024 h 2744122"/>
                  <a:gd name="connsiteX3" fmla="*/ 1181757 w 2462861"/>
                  <a:gd name="connsiteY3" fmla="*/ 2744122 h 2744122"/>
                  <a:gd name="connsiteX4" fmla="*/ 0 w 2462861"/>
                  <a:gd name="connsiteY4" fmla="*/ 2044694 h 2744122"/>
                  <a:gd name="connsiteX5" fmla="*/ 323 w 2462861"/>
                  <a:gd name="connsiteY5" fmla="*/ 586921 h 2744122"/>
                  <a:gd name="connsiteX6" fmla="*/ 1293125 w 2462861"/>
                  <a:gd name="connsiteY6" fmla="*/ 0 h 2744122"/>
                  <a:gd name="connsiteX0" fmla="*/ 129312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293125 w 2456511"/>
                  <a:gd name="connsiteY6" fmla="*/ 0 h 2744122"/>
                  <a:gd name="connsiteX0" fmla="*/ 1159775 w 2456511"/>
                  <a:gd name="connsiteY0" fmla="*/ 0 h 2744122"/>
                  <a:gd name="connsiteX1" fmla="*/ 2456511 w 2456511"/>
                  <a:gd name="connsiteY1" fmla="*/ 582067 h 2744122"/>
                  <a:gd name="connsiteX2" fmla="*/ 2447271 w 2456511"/>
                  <a:gd name="connsiteY2" fmla="*/ 2096024 h 2744122"/>
                  <a:gd name="connsiteX3" fmla="*/ 1181757 w 2456511"/>
                  <a:gd name="connsiteY3" fmla="*/ 2744122 h 2744122"/>
                  <a:gd name="connsiteX4" fmla="*/ 0 w 2456511"/>
                  <a:gd name="connsiteY4" fmla="*/ 2044694 h 2744122"/>
                  <a:gd name="connsiteX5" fmla="*/ 323 w 2456511"/>
                  <a:gd name="connsiteY5" fmla="*/ 586921 h 2744122"/>
                  <a:gd name="connsiteX6" fmla="*/ 1159775 w 2456511"/>
                  <a:gd name="connsiteY6" fmla="*/ 0 h 274412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817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56511"/>
                  <a:gd name="connsiteY0" fmla="*/ 0 h 2750472"/>
                  <a:gd name="connsiteX1" fmla="*/ 2456511 w 2456511"/>
                  <a:gd name="connsiteY1" fmla="*/ 588417 h 2750472"/>
                  <a:gd name="connsiteX2" fmla="*/ 2447271 w 2456511"/>
                  <a:gd name="connsiteY2" fmla="*/ 2102374 h 2750472"/>
                  <a:gd name="connsiteX3" fmla="*/ 1156357 w 2456511"/>
                  <a:gd name="connsiteY3" fmla="*/ 2750472 h 2750472"/>
                  <a:gd name="connsiteX4" fmla="*/ 0 w 2456511"/>
                  <a:gd name="connsiteY4" fmla="*/ 2051044 h 2750472"/>
                  <a:gd name="connsiteX5" fmla="*/ 323 w 2456511"/>
                  <a:gd name="connsiteY5" fmla="*/ 593271 h 2750472"/>
                  <a:gd name="connsiteX6" fmla="*/ 1216925 w 2456511"/>
                  <a:gd name="connsiteY6" fmla="*/ 0 h 2750472"/>
                  <a:gd name="connsiteX0" fmla="*/ 1216925 w 2462861"/>
                  <a:gd name="connsiteY0" fmla="*/ 0 h 2750472"/>
                  <a:gd name="connsiteX1" fmla="*/ 2462861 w 2462861"/>
                  <a:gd name="connsiteY1" fmla="*/ 556667 h 2750472"/>
                  <a:gd name="connsiteX2" fmla="*/ 2447271 w 2462861"/>
                  <a:gd name="connsiteY2" fmla="*/ 2102374 h 2750472"/>
                  <a:gd name="connsiteX3" fmla="*/ 1156357 w 2462861"/>
                  <a:gd name="connsiteY3" fmla="*/ 2750472 h 2750472"/>
                  <a:gd name="connsiteX4" fmla="*/ 0 w 2462861"/>
                  <a:gd name="connsiteY4" fmla="*/ 2051044 h 2750472"/>
                  <a:gd name="connsiteX5" fmla="*/ 323 w 2462861"/>
                  <a:gd name="connsiteY5" fmla="*/ 593271 h 2750472"/>
                  <a:gd name="connsiteX6" fmla="*/ 1216925 w 2462861"/>
                  <a:gd name="connsiteY6" fmla="*/ 0 h 2750472"/>
                  <a:gd name="connsiteX0" fmla="*/ 12169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16925 w 2450161"/>
                  <a:gd name="connsiteY6" fmla="*/ 0 h 2750472"/>
                  <a:gd name="connsiteX0" fmla="*/ 1210575 w 2450161"/>
                  <a:gd name="connsiteY0" fmla="*/ 0 h 2642522"/>
                  <a:gd name="connsiteX1" fmla="*/ 2450161 w 2450161"/>
                  <a:gd name="connsiteY1" fmla="*/ 531267 h 2642522"/>
                  <a:gd name="connsiteX2" fmla="*/ 2447271 w 2450161"/>
                  <a:gd name="connsiteY2" fmla="*/ 1994424 h 2642522"/>
                  <a:gd name="connsiteX3" fmla="*/ 1156357 w 2450161"/>
                  <a:gd name="connsiteY3" fmla="*/ 2642522 h 2642522"/>
                  <a:gd name="connsiteX4" fmla="*/ 0 w 2450161"/>
                  <a:gd name="connsiteY4" fmla="*/ 1943094 h 2642522"/>
                  <a:gd name="connsiteX5" fmla="*/ 323 w 2450161"/>
                  <a:gd name="connsiteY5" fmla="*/ 485321 h 2642522"/>
                  <a:gd name="connsiteX6" fmla="*/ 1210575 w 2450161"/>
                  <a:gd name="connsiteY6" fmla="*/ 0 h 2642522"/>
                  <a:gd name="connsiteX0" fmla="*/ 1210575 w 2450161"/>
                  <a:gd name="connsiteY0" fmla="*/ 0 h 2788572"/>
                  <a:gd name="connsiteX1" fmla="*/ 2450161 w 2450161"/>
                  <a:gd name="connsiteY1" fmla="*/ 677317 h 2788572"/>
                  <a:gd name="connsiteX2" fmla="*/ 2447271 w 2450161"/>
                  <a:gd name="connsiteY2" fmla="*/ 2140474 h 2788572"/>
                  <a:gd name="connsiteX3" fmla="*/ 1156357 w 2450161"/>
                  <a:gd name="connsiteY3" fmla="*/ 2788572 h 2788572"/>
                  <a:gd name="connsiteX4" fmla="*/ 0 w 2450161"/>
                  <a:gd name="connsiteY4" fmla="*/ 2089144 h 2788572"/>
                  <a:gd name="connsiteX5" fmla="*/ 323 w 2450161"/>
                  <a:gd name="connsiteY5" fmla="*/ 631371 h 2788572"/>
                  <a:gd name="connsiteX6" fmla="*/ 1210575 w 2450161"/>
                  <a:gd name="connsiteY6" fmla="*/ 0 h 2788572"/>
                  <a:gd name="connsiteX0" fmla="*/ 1235975 w 2450161"/>
                  <a:gd name="connsiteY0" fmla="*/ 0 h 2737772"/>
                  <a:gd name="connsiteX1" fmla="*/ 2450161 w 2450161"/>
                  <a:gd name="connsiteY1" fmla="*/ 626517 h 2737772"/>
                  <a:gd name="connsiteX2" fmla="*/ 2447271 w 2450161"/>
                  <a:gd name="connsiteY2" fmla="*/ 2089674 h 2737772"/>
                  <a:gd name="connsiteX3" fmla="*/ 1156357 w 2450161"/>
                  <a:gd name="connsiteY3" fmla="*/ 2737772 h 2737772"/>
                  <a:gd name="connsiteX4" fmla="*/ 0 w 2450161"/>
                  <a:gd name="connsiteY4" fmla="*/ 2038344 h 2737772"/>
                  <a:gd name="connsiteX5" fmla="*/ 323 w 2450161"/>
                  <a:gd name="connsiteY5" fmla="*/ 580571 h 2737772"/>
                  <a:gd name="connsiteX6" fmla="*/ 1235975 w 2450161"/>
                  <a:gd name="connsiteY6" fmla="*/ 0 h 2737772"/>
                  <a:gd name="connsiteX0" fmla="*/ 12804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280425 w 2450161"/>
                  <a:gd name="connsiteY6" fmla="*/ 0 h 2750472"/>
                  <a:gd name="connsiteX0" fmla="*/ 1305825 w 2450161"/>
                  <a:gd name="connsiteY0" fmla="*/ 0 h 2750472"/>
                  <a:gd name="connsiteX1" fmla="*/ 2450161 w 2450161"/>
                  <a:gd name="connsiteY1" fmla="*/ 639217 h 2750472"/>
                  <a:gd name="connsiteX2" fmla="*/ 2447271 w 2450161"/>
                  <a:gd name="connsiteY2" fmla="*/ 2102374 h 2750472"/>
                  <a:gd name="connsiteX3" fmla="*/ 1156357 w 2450161"/>
                  <a:gd name="connsiteY3" fmla="*/ 2750472 h 2750472"/>
                  <a:gd name="connsiteX4" fmla="*/ 0 w 2450161"/>
                  <a:gd name="connsiteY4" fmla="*/ 2051044 h 2750472"/>
                  <a:gd name="connsiteX5" fmla="*/ 323 w 2450161"/>
                  <a:gd name="connsiteY5" fmla="*/ 593271 h 2750472"/>
                  <a:gd name="connsiteX6" fmla="*/ 1305825 w 2450161"/>
                  <a:gd name="connsiteY6" fmla="*/ 0 h 2750472"/>
                  <a:gd name="connsiteX0" fmla="*/ 1204225 w 2450161"/>
                  <a:gd name="connsiteY0" fmla="*/ 0 h 2756822"/>
                  <a:gd name="connsiteX1" fmla="*/ 2450161 w 2450161"/>
                  <a:gd name="connsiteY1" fmla="*/ 645567 h 2756822"/>
                  <a:gd name="connsiteX2" fmla="*/ 2447271 w 2450161"/>
                  <a:gd name="connsiteY2" fmla="*/ 2108724 h 2756822"/>
                  <a:gd name="connsiteX3" fmla="*/ 1156357 w 2450161"/>
                  <a:gd name="connsiteY3" fmla="*/ 2756822 h 2756822"/>
                  <a:gd name="connsiteX4" fmla="*/ 0 w 2450161"/>
                  <a:gd name="connsiteY4" fmla="*/ 2057394 h 2756822"/>
                  <a:gd name="connsiteX5" fmla="*/ 323 w 2450161"/>
                  <a:gd name="connsiteY5" fmla="*/ 599621 h 2756822"/>
                  <a:gd name="connsiteX6" fmla="*/ 1204225 w 2450161"/>
                  <a:gd name="connsiteY6" fmla="*/ 0 h 2756822"/>
                  <a:gd name="connsiteX0" fmla="*/ 1204225 w 2456511"/>
                  <a:gd name="connsiteY0" fmla="*/ 0 h 2756822"/>
                  <a:gd name="connsiteX1" fmla="*/ 2456511 w 2456511"/>
                  <a:gd name="connsiteY1" fmla="*/ 594767 h 2756822"/>
                  <a:gd name="connsiteX2" fmla="*/ 2447271 w 2456511"/>
                  <a:gd name="connsiteY2" fmla="*/ 2108724 h 2756822"/>
                  <a:gd name="connsiteX3" fmla="*/ 1156357 w 2456511"/>
                  <a:gd name="connsiteY3" fmla="*/ 2756822 h 2756822"/>
                  <a:gd name="connsiteX4" fmla="*/ 0 w 2456511"/>
                  <a:gd name="connsiteY4" fmla="*/ 2057394 h 2756822"/>
                  <a:gd name="connsiteX5" fmla="*/ 323 w 2456511"/>
                  <a:gd name="connsiteY5" fmla="*/ 599621 h 2756822"/>
                  <a:gd name="connsiteX6" fmla="*/ 1204225 w 2456511"/>
                  <a:gd name="connsiteY6" fmla="*/ 0 h 275682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323 w 2456511"/>
                  <a:gd name="connsiteY5" fmla="*/ 707571 h 2864772"/>
                  <a:gd name="connsiteX6" fmla="*/ 1235975 w 2456511"/>
                  <a:gd name="connsiteY6" fmla="*/ 0 h 2864772"/>
                  <a:gd name="connsiteX0" fmla="*/ 1235975 w 2456511"/>
                  <a:gd name="connsiteY0" fmla="*/ 0 h 2864772"/>
                  <a:gd name="connsiteX1" fmla="*/ 2456511 w 2456511"/>
                  <a:gd name="connsiteY1" fmla="*/ 702717 h 2864772"/>
                  <a:gd name="connsiteX2" fmla="*/ 2447271 w 2456511"/>
                  <a:gd name="connsiteY2" fmla="*/ 2216674 h 2864772"/>
                  <a:gd name="connsiteX3" fmla="*/ 1156357 w 2456511"/>
                  <a:gd name="connsiteY3" fmla="*/ 2864772 h 2864772"/>
                  <a:gd name="connsiteX4" fmla="*/ 0 w 2456511"/>
                  <a:gd name="connsiteY4" fmla="*/ 2165344 h 2864772"/>
                  <a:gd name="connsiteX5" fmla="*/ 82873 w 2456511"/>
                  <a:gd name="connsiteY5" fmla="*/ 656771 h 2864772"/>
                  <a:gd name="connsiteX6" fmla="*/ 1235975 w 2456511"/>
                  <a:gd name="connsiteY6" fmla="*/ 0 h 2864772"/>
                  <a:gd name="connsiteX0" fmla="*/ 1153104 w 2373640"/>
                  <a:gd name="connsiteY0" fmla="*/ 0 h 2864772"/>
                  <a:gd name="connsiteX1" fmla="*/ 2373640 w 2373640"/>
                  <a:gd name="connsiteY1" fmla="*/ 702717 h 2864772"/>
                  <a:gd name="connsiteX2" fmla="*/ 2364400 w 2373640"/>
                  <a:gd name="connsiteY2" fmla="*/ 2216674 h 2864772"/>
                  <a:gd name="connsiteX3" fmla="*/ 1073486 w 2373640"/>
                  <a:gd name="connsiteY3" fmla="*/ 2864772 h 2864772"/>
                  <a:gd name="connsiteX4" fmla="*/ 6029 w 2373640"/>
                  <a:gd name="connsiteY4" fmla="*/ 1987544 h 2864772"/>
                  <a:gd name="connsiteX5" fmla="*/ 2 w 2373640"/>
                  <a:gd name="connsiteY5" fmla="*/ 656771 h 2864772"/>
                  <a:gd name="connsiteX6" fmla="*/ 1153104 w 2373640"/>
                  <a:gd name="connsiteY6" fmla="*/ 0 h 286477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64400 w 2373640"/>
                  <a:gd name="connsiteY2" fmla="*/ 22166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73640"/>
                  <a:gd name="connsiteY0" fmla="*/ 0 h 2655222"/>
                  <a:gd name="connsiteX1" fmla="*/ 2373640 w 2373640"/>
                  <a:gd name="connsiteY1" fmla="*/ 702717 h 2655222"/>
                  <a:gd name="connsiteX2" fmla="*/ 2313600 w 2373640"/>
                  <a:gd name="connsiteY2" fmla="*/ 1988074 h 2655222"/>
                  <a:gd name="connsiteX3" fmla="*/ 1130636 w 2373640"/>
                  <a:gd name="connsiteY3" fmla="*/ 2655222 h 2655222"/>
                  <a:gd name="connsiteX4" fmla="*/ 6029 w 2373640"/>
                  <a:gd name="connsiteY4" fmla="*/ 1987544 h 2655222"/>
                  <a:gd name="connsiteX5" fmla="*/ 2 w 2373640"/>
                  <a:gd name="connsiteY5" fmla="*/ 656771 h 2655222"/>
                  <a:gd name="connsiteX6" fmla="*/ 1153104 w 2373640"/>
                  <a:gd name="connsiteY6" fmla="*/ 0 h 2655222"/>
                  <a:gd name="connsiteX0" fmla="*/ 1153104 w 2313636"/>
                  <a:gd name="connsiteY0" fmla="*/ 0 h 2655222"/>
                  <a:gd name="connsiteX1" fmla="*/ 2240290 w 2313636"/>
                  <a:gd name="connsiteY1" fmla="*/ 721767 h 2655222"/>
                  <a:gd name="connsiteX2" fmla="*/ 2313600 w 2313636"/>
                  <a:gd name="connsiteY2" fmla="*/ 1988074 h 2655222"/>
                  <a:gd name="connsiteX3" fmla="*/ 1130636 w 2313636"/>
                  <a:gd name="connsiteY3" fmla="*/ 2655222 h 2655222"/>
                  <a:gd name="connsiteX4" fmla="*/ 6029 w 2313636"/>
                  <a:gd name="connsiteY4" fmla="*/ 1987544 h 2655222"/>
                  <a:gd name="connsiteX5" fmla="*/ 2 w 2313636"/>
                  <a:gd name="connsiteY5" fmla="*/ 656771 h 2655222"/>
                  <a:gd name="connsiteX6" fmla="*/ 1153104 w 2313636"/>
                  <a:gd name="connsiteY6" fmla="*/ 0 h 2655222"/>
                  <a:gd name="connsiteX0" fmla="*/ 1153104 w 2313790"/>
                  <a:gd name="connsiteY0" fmla="*/ 0 h 2655222"/>
                  <a:gd name="connsiteX1" fmla="*/ 2303790 w 2313790"/>
                  <a:gd name="connsiteY1" fmla="*/ 664617 h 2655222"/>
                  <a:gd name="connsiteX2" fmla="*/ 2313600 w 2313790"/>
                  <a:gd name="connsiteY2" fmla="*/ 1988074 h 2655222"/>
                  <a:gd name="connsiteX3" fmla="*/ 1130636 w 2313790"/>
                  <a:gd name="connsiteY3" fmla="*/ 2655222 h 2655222"/>
                  <a:gd name="connsiteX4" fmla="*/ 6029 w 2313790"/>
                  <a:gd name="connsiteY4" fmla="*/ 1987544 h 2655222"/>
                  <a:gd name="connsiteX5" fmla="*/ 2 w 2313790"/>
                  <a:gd name="connsiteY5" fmla="*/ 656771 h 2655222"/>
                  <a:gd name="connsiteX6" fmla="*/ 1153104 w 2313790"/>
                  <a:gd name="connsiteY6" fmla="*/ 0 h 2655222"/>
                  <a:gd name="connsiteX0" fmla="*/ 1153107 w 2313793"/>
                  <a:gd name="connsiteY0" fmla="*/ 0 h 2655222"/>
                  <a:gd name="connsiteX1" fmla="*/ 2303793 w 2313793"/>
                  <a:gd name="connsiteY1" fmla="*/ 664617 h 2655222"/>
                  <a:gd name="connsiteX2" fmla="*/ 2313603 w 2313793"/>
                  <a:gd name="connsiteY2" fmla="*/ 1988074 h 2655222"/>
                  <a:gd name="connsiteX3" fmla="*/ 1130639 w 2313793"/>
                  <a:gd name="connsiteY3" fmla="*/ 2655222 h 2655222"/>
                  <a:gd name="connsiteX4" fmla="*/ 1269 w 2313793"/>
                  <a:gd name="connsiteY4" fmla="*/ 1987544 h 2655222"/>
                  <a:gd name="connsiteX5" fmla="*/ 5 w 2313793"/>
                  <a:gd name="connsiteY5" fmla="*/ 656771 h 2655222"/>
                  <a:gd name="connsiteX6" fmla="*/ 1153107 w 2313793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87544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87544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8981 w 2319667"/>
                  <a:gd name="connsiteY0" fmla="*/ 0 h 2655222"/>
                  <a:gd name="connsiteX1" fmla="*/ 2309667 w 2319667"/>
                  <a:gd name="connsiteY1" fmla="*/ 664617 h 2655222"/>
                  <a:gd name="connsiteX2" fmla="*/ 2319477 w 2319667"/>
                  <a:gd name="connsiteY2" fmla="*/ 1988074 h 2655222"/>
                  <a:gd name="connsiteX3" fmla="*/ 1136513 w 2319667"/>
                  <a:gd name="connsiteY3" fmla="*/ 2655222 h 2655222"/>
                  <a:gd name="connsiteX4" fmla="*/ 0 w 2319667"/>
                  <a:gd name="connsiteY4" fmla="*/ 1992306 h 2655222"/>
                  <a:gd name="connsiteX5" fmla="*/ 5879 w 2319667"/>
                  <a:gd name="connsiteY5" fmla="*/ 656771 h 2655222"/>
                  <a:gd name="connsiteX6" fmla="*/ 1158981 w 2319667"/>
                  <a:gd name="connsiteY6" fmla="*/ 0 h 2655222"/>
                  <a:gd name="connsiteX0" fmla="*/ 1153108 w 2313794"/>
                  <a:gd name="connsiteY0" fmla="*/ 0 h 2655222"/>
                  <a:gd name="connsiteX1" fmla="*/ 2303794 w 2313794"/>
                  <a:gd name="connsiteY1" fmla="*/ 664617 h 2655222"/>
                  <a:gd name="connsiteX2" fmla="*/ 2313604 w 2313794"/>
                  <a:gd name="connsiteY2" fmla="*/ 1988074 h 2655222"/>
                  <a:gd name="connsiteX3" fmla="*/ 1130640 w 2313794"/>
                  <a:gd name="connsiteY3" fmla="*/ 2655222 h 2655222"/>
                  <a:gd name="connsiteX4" fmla="*/ 1270 w 2313794"/>
                  <a:gd name="connsiteY4" fmla="*/ 1994688 h 2655222"/>
                  <a:gd name="connsiteX5" fmla="*/ 6 w 2313794"/>
                  <a:gd name="connsiteY5" fmla="*/ 656771 h 2655222"/>
                  <a:gd name="connsiteX6" fmla="*/ 1153108 w 2313794"/>
                  <a:gd name="connsiteY6" fmla="*/ 0 h 2655222"/>
                  <a:gd name="connsiteX0" fmla="*/ 1154219 w 2314905"/>
                  <a:gd name="connsiteY0" fmla="*/ 0 h 2655222"/>
                  <a:gd name="connsiteX1" fmla="*/ 2304905 w 2314905"/>
                  <a:gd name="connsiteY1" fmla="*/ 664617 h 2655222"/>
                  <a:gd name="connsiteX2" fmla="*/ 2314715 w 2314905"/>
                  <a:gd name="connsiteY2" fmla="*/ 1988074 h 2655222"/>
                  <a:gd name="connsiteX3" fmla="*/ 1131751 w 2314905"/>
                  <a:gd name="connsiteY3" fmla="*/ 2655222 h 2655222"/>
                  <a:gd name="connsiteX4" fmla="*/ 0 w 2314905"/>
                  <a:gd name="connsiteY4" fmla="*/ 1994688 h 2655222"/>
                  <a:gd name="connsiteX5" fmla="*/ 1117 w 2314905"/>
                  <a:gd name="connsiteY5" fmla="*/ 656771 h 2655222"/>
                  <a:gd name="connsiteX6" fmla="*/ 1154219 w 2314905"/>
                  <a:gd name="connsiteY6" fmla="*/ 0 h 265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4905" h="2655222">
                    <a:moveTo>
                      <a:pt x="1154219" y="0"/>
                    </a:moveTo>
                    <a:lnTo>
                      <a:pt x="2304905" y="664617"/>
                    </a:lnTo>
                    <a:cubicBezTo>
                      <a:pt x="2302953" y="1198623"/>
                      <a:pt x="2316667" y="1454068"/>
                      <a:pt x="2314715" y="1988074"/>
                    </a:cubicBezTo>
                    <a:lnTo>
                      <a:pt x="1131751" y="2655222"/>
                    </a:lnTo>
                    <a:lnTo>
                      <a:pt x="0" y="1994688"/>
                    </a:lnTo>
                    <a:cubicBezTo>
                      <a:pt x="108" y="1488635"/>
                      <a:pt x="1009" y="1162824"/>
                      <a:pt x="1117" y="656771"/>
                    </a:cubicBezTo>
                    <a:lnTo>
                      <a:pt x="1154219" y="0"/>
                    </a:lnTo>
                    <a:close/>
                  </a:path>
                </a:pathLst>
              </a:custGeom>
              <a:solidFill>
                <a:srgbClr val="0C2344"/>
              </a:solidFill>
              <a:ln>
                <a:solidFill>
                  <a:srgbClr val="407F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BR">
                  <a:solidFill>
                    <a:prstClr val="white"/>
                  </a:solidFill>
                </a:endParaRPr>
              </a:p>
            </p:txBody>
          </p:sp>
          <p:sp>
            <p:nvSpPr>
              <p:cNvPr id="43016" name="Retângulo 21"/>
              <p:cNvSpPr>
                <a:spLocks noChangeArrowheads="1"/>
              </p:cNvSpPr>
              <p:nvPr/>
            </p:nvSpPr>
            <p:spPr bwMode="auto">
              <a:xfrm>
                <a:off x="1259631" y="1729838"/>
                <a:ext cx="3888432" cy="99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pt-BR" altLang="pt-BR" sz="2800" smtClean="0">
                  <a:solidFill>
                    <a:prstClr val="white"/>
                  </a:solidFill>
                  <a:cs typeface="Arial" charset="0"/>
                </a:endParaRPr>
              </a:p>
            </p:txBody>
          </p:sp>
        </p:grpSp>
        <p:sp>
          <p:nvSpPr>
            <p:cNvPr id="43013" name="Retângulo 18"/>
            <p:cNvSpPr>
              <a:spLocks noChangeArrowheads="1"/>
            </p:cNvSpPr>
            <p:nvPr/>
          </p:nvSpPr>
          <p:spPr bwMode="auto">
            <a:xfrm>
              <a:off x="1890120" y="1864367"/>
              <a:ext cx="2142302" cy="1163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sz="1600" b="1" dirty="0" smtClean="0">
                  <a:solidFill>
                    <a:prstClr val="white"/>
                  </a:solidFill>
                  <a:cs typeface="Arial" charset="0"/>
                </a:rPr>
                <a:t>CONCLUSÃO: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pt-BR" altLang="pt-BR" b="1" dirty="0" smtClean="0">
                  <a:solidFill>
                    <a:prstClr val="white"/>
                  </a:solidFill>
                  <a:cs typeface="Arial" charset="0"/>
                </a:rPr>
                <a:t>O QUE É</a:t>
              </a:r>
              <a:r>
                <a:rPr lang="pt-BR" altLang="pt-BR" b="1" dirty="0" smtClean="0">
                  <a:solidFill>
                    <a:srgbClr val="92D050"/>
                  </a:solidFill>
                  <a:cs typeface="Arial" charset="0"/>
                </a:rPr>
                <a:t> PRECISO FAZER?</a:t>
              </a:r>
              <a:endParaRPr lang="pt-BR" altLang="pt-BR" dirty="0" smtClean="0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711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-222250"/>
            <a:ext cx="10075333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1362084"/>
            <a:ext cx="10075333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18"/>
          <p:cNvSpPr>
            <a:spLocks noChangeArrowheads="1"/>
          </p:cNvSpPr>
          <p:nvPr/>
        </p:nvSpPr>
        <p:spPr bwMode="auto">
          <a:xfrm>
            <a:off x="6288619" y="6464309"/>
            <a:ext cx="5564716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pt-BR" altLang="pt-BR" sz="1200" spc="250" dirty="0" smtClean="0">
                <a:solidFill>
                  <a:prstClr val="white"/>
                </a:solidFill>
              </a:rPr>
              <a:t>Imagens: </a:t>
            </a:r>
            <a:r>
              <a:rPr lang="pt-BR" altLang="pt-BR" sz="1200" spc="250" dirty="0" err="1" smtClean="0">
                <a:solidFill>
                  <a:prstClr val="white"/>
                </a:solidFill>
              </a:rPr>
              <a:t>Freepik</a:t>
            </a:r>
            <a:endParaRPr lang="pt-BR" altLang="pt-BR" sz="1200" spc="250" dirty="0" smtClean="0">
              <a:solidFill>
                <a:prstClr val="white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8125885" y="5084763"/>
            <a:ext cx="3640667" cy="1027112"/>
          </a:xfrm>
          <a:prstGeom prst="rect">
            <a:avLst/>
          </a:prstGeom>
          <a:noFill/>
        </p:spPr>
        <p:txBody>
          <a:bodyPr lIns="0" rIns="0" anchor="ctr"/>
          <a:lstStyle/>
          <a:p>
            <a:pPr algn="r">
              <a:lnSpc>
                <a:spcPct val="150000"/>
              </a:lnSpc>
              <a:defRPr/>
            </a:pPr>
            <a:r>
              <a:rPr lang="pt-BR" sz="1600" b="1" dirty="0">
                <a:solidFill>
                  <a:srgbClr val="FFC000"/>
                </a:solidFill>
              </a:rPr>
              <a:t>www.creasp.org.br</a:t>
            </a:r>
          </a:p>
          <a:p>
            <a:pPr algn="r">
              <a:lnSpc>
                <a:spcPct val="150000"/>
              </a:lnSpc>
              <a:defRPr/>
            </a:pPr>
            <a:r>
              <a:rPr lang="pt-BR" sz="1600" b="1" dirty="0">
                <a:solidFill>
                  <a:srgbClr val="4F81BD">
                    <a:lumMod val="40000"/>
                    <a:lumOff val="60000"/>
                  </a:srgbClr>
                </a:solidFill>
              </a:rPr>
              <a:t>facebook.com</a:t>
            </a:r>
            <a:r>
              <a:rPr lang="pt-BR" sz="1600" b="1" dirty="0">
                <a:solidFill>
                  <a:srgbClr val="FFC000"/>
                </a:solidFill>
              </a:rPr>
              <a:t>/</a:t>
            </a:r>
            <a:r>
              <a:rPr lang="pt-BR" sz="1600" b="1" dirty="0" err="1">
                <a:solidFill>
                  <a:srgbClr val="FFC000"/>
                </a:solidFill>
              </a:rPr>
              <a:t>creasaopaulo</a:t>
            </a:r>
            <a:endParaRPr lang="pt-BR" sz="1600" b="1" dirty="0">
              <a:solidFill>
                <a:srgbClr val="FFC000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pt-BR" sz="1600" b="1" dirty="0">
                <a:solidFill>
                  <a:srgbClr val="4F81BD">
                    <a:lumMod val="40000"/>
                    <a:lumOff val="60000"/>
                  </a:srgbClr>
                </a:solidFill>
              </a:rPr>
              <a:t>0800 171811</a:t>
            </a:r>
          </a:p>
        </p:txBody>
      </p:sp>
      <p:pic>
        <p:nvPicPr>
          <p:cNvPr id="10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4659313"/>
            <a:ext cx="30384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ângulo 2"/>
          <p:cNvSpPr>
            <a:spLocks noChangeArrowheads="1"/>
          </p:cNvSpPr>
          <p:nvPr/>
        </p:nvSpPr>
        <p:spPr bwMode="auto">
          <a:xfrm>
            <a:off x="1871133" y="1965326"/>
            <a:ext cx="8161867" cy="121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pt-BR" altLang="pt-BR" sz="5400" b="1" dirty="0" smtClean="0">
                <a:solidFill>
                  <a:schemeClr val="bg1"/>
                </a:solidFill>
              </a:rPr>
              <a:t>OBRIGADO</a:t>
            </a:r>
            <a:endParaRPr lang="pt-BR" altLang="pt-BR" sz="5400" b="1" dirty="0">
              <a:solidFill>
                <a:srgbClr val="95B3D7"/>
              </a:solidFill>
            </a:endParaRPr>
          </a:p>
        </p:txBody>
      </p:sp>
      <p:sp>
        <p:nvSpPr>
          <p:cNvPr id="12" name="Retângulo 2"/>
          <p:cNvSpPr>
            <a:spLocks noChangeArrowheads="1"/>
          </p:cNvSpPr>
          <p:nvPr/>
        </p:nvSpPr>
        <p:spPr bwMode="auto">
          <a:xfrm>
            <a:off x="1426636" y="3136901"/>
            <a:ext cx="8906933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pt-BR" altLang="pt-BR" sz="2400" b="1" i="1" dirty="0">
                <a:solidFill>
                  <a:schemeClr val="bg1"/>
                </a:solidFill>
              </a:rPr>
              <a:t>Engenheiro Agrônomo Glauco Eduardo Pereira </a:t>
            </a:r>
            <a:r>
              <a:rPr lang="pt-BR" altLang="pt-BR" sz="2400" b="1" i="1" dirty="0" smtClean="0">
                <a:solidFill>
                  <a:schemeClr val="bg1"/>
                </a:solidFill>
              </a:rPr>
              <a:t>Cortez</a:t>
            </a:r>
          </a:p>
          <a:p>
            <a:pPr algn="ctr">
              <a:lnSpc>
                <a:spcPct val="150000"/>
              </a:lnSpc>
              <a:buNone/>
            </a:pPr>
            <a:r>
              <a:rPr lang="pt-BR" altLang="pt-BR" sz="2400" i="1" dirty="0">
                <a:solidFill>
                  <a:schemeClr val="bg1"/>
                </a:solidFill>
              </a:rPr>
              <a:t>Diretor </a:t>
            </a:r>
            <a:r>
              <a:rPr lang="pt-BR" altLang="pt-BR" sz="2400" i="1" dirty="0" smtClean="0">
                <a:solidFill>
                  <a:schemeClr val="bg1"/>
                </a:solidFill>
              </a:rPr>
              <a:t>Técnico do Crea-SP</a:t>
            </a:r>
            <a:endParaRPr lang="pt-BR" altLang="pt-BR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26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10"/>
          <p:cNvSpPr/>
          <p:nvPr/>
        </p:nvSpPr>
        <p:spPr>
          <a:xfrm>
            <a:off x="2596636" y="-576433"/>
            <a:ext cx="7147181" cy="8169983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360000" rIns="1224000" anchor="t" anchorCtr="0"/>
          <a:lstStyle/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pPr algn="ctr"/>
            <a:r>
              <a:rPr lang="pt-BR" sz="2400" dirty="0" smtClean="0">
                <a:solidFill>
                  <a:schemeClr val="bg1"/>
                </a:solidFill>
              </a:rPr>
              <a:t>O </a:t>
            </a:r>
            <a:r>
              <a:rPr lang="pt-BR" sz="2400" dirty="0">
                <a:solidFill>
                  <a:schemeClr val="bg1"/>
                </a:solidFill>
              </a:rPr>
              <a:t>nível de desenvolvimento das nações e a qualidade de vida das pessoas estão cada vez mais </a:t>
            </a:r>
            <a:r>
              <a:rPr lang="pt-BR" sz="2400" dirty="0" smtClean="0">
                <a:solidFill>
                  <a:schemeClr val="bg1"/>
                </a:solidFill>
              </a:rPr>
              <a:t>atrelados </a:t>
            </a:r>
            <a:r>
              <a:rPr lang="pt-BR" sz="2400" dirty="0">
                <a:solidFill>
                  <a:schemeClr val="bg1"/>
                </a:solidFill>
              </a:rPr>
              <a:t>à velocidade </a:t>
            </a:r>
            <a:r>
              <a:rPr lang="pt-BR" sz="2400" dirty="0" smtClean="0">
                <a:solidFill>
                  <a:schemeClr val="bg1"/>
                </a:solidFill>
              </a:rPr>
              <a:t>de produção, absorção e utilização do conhecimento </a:t>
            </a:r>
            <a:r>
              <a:rPr lang="pt-BR" sz="2400" dirty="0">
                <a:solidFill>
                  <a:schemeClr val="bg1"/>
                </a:solidFill>
              </a:rPr>
              <a:t>para gerar novas </a:t>
            </a:r>
            <a:r>
              <a:rPr lang="pt-BR" sz="2400" dirty="0" smtClean="0">
                <a:solidFill>
                  <a:schemeClr val="bg1"/>
                </a:solidFill>
              </a:rPr>
              <a:t>tecnologias de Saúde, Educação, Segurança e Emprego,  </a:t>
            </a:r>
            <a:r>
              <a:rPr lang="pt-BR" sz="2400" dirty="0">
                <a:solidFill>
                  <a:schemeClr val="bg1"/>
                </a:solidFill>
              </a:rPr>
              <a:t>fundamentais para atender as demandas </a:t>
            </a:r>
            <a:r>
              <a:rPr lang="pt-BR" sz="2400" dirty="0" smtClean="0">
                <a:solidFill>
                  <a:schemeClr val="bg1"/>
                </a:solidFill>
              </a:rPr>
              <a:t>e </a:t>
            </a:r>
            <a:r>
              <a:rPr lang="pt-BR" sz="2400" dirty="0">
                <a:solidFill>
                  <a:schemeClr val="bg1"/>
                </a:solidFill>
              </a:rPr>
              <a:t>para o sucesso competitivo das empresas no </a:t>
            </a:r>
            <a:endParaRPr lang="pt-BR" sz="2400" dirty="0" smtClean="0">
              <a:solidFill>
                <a:schemeClr val="bg1"/>
              </a:solidFill>
            </a:endParaRPr>
          </a:p>
          <a:p>
            <a:pPr algn="ctr"/>
            <a:r>
              <a:rPr lang="pt-BR" sz="2400" dirty="0" smtClean="0">
                <a:solidFill>
                  <a:schemeClr val="bg1"/>
                </a:solidFill>
              </a:rPr>
              <a:t>cenário global. 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-3302876" y="2294587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“</a:t>
            </a:r>
          </a:p>
        </p:txBody>
      </p:sp>
      <p:sp>
        <p:nvSpPr>
          <p:cNvPr id="9" name="Retângulo 8"/>
          <p:cNvSpPr/>
          <p:nvPr/>
        </p:nvSpPr>
        <p:spPr>
          <a:xfrm>
            <a:off x="-3849852" y="-1853440"/>
            <a:ext cx="1822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b="1" dirty="0"/>
              <a:t>”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56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ângulo 10"/>
          <p:cNvSpPr/>
          <p:nvPr/>
        </p:nvSpPr>
        <p:spPr>
          <a:xfrm>
            <a:off x="1524000" y="-788296"/>
            <a:ext cx="9144000" cy="10452557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4000" tIns="360000" rIns="1224000" anchor="t" anchorCtr="0"/>
          <a:lstStyle/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r>
              <a:rPr lang="pt-BR" sz="2200" dirty="0" smtClean="0">
                <a:solidFill>
                  <a:schemeClr val="tx1"/>
                </a:solidFill>
              </a:rPr>
              <a:t>Nesse </a:t>
            </a:r>
            <a:r>
              <a:rPr lang="pt-BR" sz="2200" dirty="0">
                <a:solidFill>
                  <a:schemeClr val="tx1"/>
                </a:solidFill>
              </a:rPr>
              <a:t>contexto o conhecimento passa a ser o principal insumo </a:t>
            </a:r>
            <a:r>
              <a:rPr lang="pt-BR" sz="2200" dirty="0" smtClean="0">
                <a:solidFill>
                  <a:schemeClr val="tx1"/>
                </a:solidFill>
              </a:rPr>
              <a:t>da </a:t>
            </a:r>
            <a:r>
              <a:rPr lang="pt-BR" sz="2200" dirty="0">
                <a:solidFill>
                  <a:schemeClr val="tx1"/>
                </a:solidFill>
              </a:rPr>
              <a:t>Economia Global e os </a:t>
            </a:r>
            <a:r>
              <a:rPr lang="pt-BR" sz="2200" dirty="0" smtClean="0">
                <a:solidFill>
                  <a:schemeClr val="tx1"/>
                </a:solidFill>
              </a:rPr>
              <a:t>Engenheiros </a:t>
            </a:r>
            <a:r>
              <a:rPr lang="pt-BR" sz="2200" dirty="0">
                <a:solidFill>
                  <a:schemeClr val="tx1"/>
                </a:solidFill>
              </a:rPr>
              <a:t>passam a ser atores </a:t>
            </a:r>
            <a:r>
              <a:rPr lang="pt-BR" sz="2200" dirty="0" smtClean="0">
                <a:solidFill>
                  <a:schemeClr val="tx1"/>
                </a:solidFill>
              </a:rPr>
              <a:t>importantes, pois </a:t>
            </a:r>
            <a:r>
              <a:rPr lang="pt-BR" sz="2200" dirty="0">
                <a:solidFill>
                  <a:schemeClr val="tx1"/>
                </a:solidFill>
              </a:rPr>
              <a:t>são eles que </a:t>
            </a:r>
            <a:r>
              <a:rPr lang="pt-BR" sz="2200" dirty="0" smtClean="0">
                <a:solidFill>
                  <a:schemeClr val="tx1"/>
                </a:solidFill>
              </a:rPr>
              <a:t>detêm </a:t>
            </a:r>
            <a:r>
              <a:rPr lang="pt-BR" sz="2200" dirty="0">
                <a:solidFill>
                  <a:schemeClr val="tx1"/>
                </a:solidFill>
              </a:rPr>
              <a:t>a competência para produzir e transformar os conhecimentos </a:t>
            </a:r>
            <a:r>
              <a:rPr lang="pt-BR" sz="2200" dirty="0" smtClean="0">
                <a:solidFill>
                  <a:schemeClr val="tx1"/>
                </a:solidFill>
              </a:rPr>
              <a:t>novos e </a:t>
            </a:r>
            <a:r>
              <a:rPr lang="pt-BR" sz="2200" dirty="0">
                <a:solidFill>
                  <a:schemeClr val="tx1"/>
                </a:solidFill>
              </a:rPr>
              <a:t>os já </a:t>
            </a:r>
            <a:r>
              <a:rPr lang="pt-BR" sz="2200" dirty="0" smtClean="0">
                <a:solidFill>
                  <a:schemeClr val="tx1"/>
                </a:solidFill>
              </a:rPr>
              <a:t>existentes </a:t>
            </a:r>
            <a:r>
              <a:rPr lang="pt-BR" sz="2200" dirty="0">
                <a:solidFill>
                  <a:schemeClr val="tx1"/>
                </a:solidFill>
              </a:rPr>
              <a:t>em novas tecnologias e novas ideias.</a:t>
            </a:r>
            <a:endParaRPr lang="pt-BR" sz="2200" dirty="0">
              <a:solidFill>
                <a:prstClr val="white"/>
              </a:solidFill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783491" y="4705499"/>
            <a:ext cx="8709959" cy="1749698"/>
            <a:chOff x="1783471" y="4705499"/>
            <a:chExt cx="8709959" cy="1749698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67"/>
            <a:stretch/>
          </p:blipFill>
          <p:spPr bwMode="auto">
            <a:xfrm>
              <a:off x="3061293" y="4705499"/>
              <a:ext cx="2560299" cy="174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471" y="4713251"/>
              <a:ext cx="1260883" cy="174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07" t="28362" r="26950" b="26657"/>
            <a:stretch/>
          </p:blipFill>
          <p:spPr bwMode="auto">
            <a:xfrm>
              <a:off x="5631019" y="4713341"/>
              <a:ext cx="2463505" cy="1398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 descr="Resultado de imagem para substituiÃ§Ã£o do homem por robÃ´s desenhos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8" b="6157"/>
            <a:stretch/>
          </p:blipFill>
          <p:spPr bwMode="auto">
            <a:xfrm>
              <a:off x="8044139" y="4705499"/>
              <a:ext cx="2449291" cy="1524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228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04" y="-30545"/>
            <a:ext cx="12246304" cy="6888546"/>
          </a:xfrm>
          <a:prstGeom prst="rect">
            <a:avLst/>
          </a:prstGeom>
        </p:spPr>
      </p:pic>
      <p:sp>
        <p:nvSpPr>
          <p:cNvPr id="30" name="Retângulo 10"/>
          <p:cNvSpPr/>
          <p:nvPr/>
        </p:nvSpPr>
        <p:spPr>
          <a:xfrm>
            <a:off x="1524000" y="-4877594"/>
            <a:ext cx="9144000" cy="10030549"/>
          </a:xfrm>
          <a:custGeom>
            <a:avLst/>
            <a:gdLst>
              <a:gd name="connsiteX0" fmla="*/ 0 w 1380240"/>
              <a:gd name="connsiteY0" fmla="*/ 0 h 1700118"/>
              <a:gd name="connsiteX1" fmla="*/ 1380240 w 1380240"/>
              <a:gd name="connsiteY1" fmla="*/ 0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905089 w 1380240"/>
              <a:gd name="connsiteY1" fmla="*/ 837434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0 w 1380240"/>
              <a:gd name="connsiteY0" fmla="*/ 0 h 1700118"/>
              <a:gd name="connsiteX1" fmla="*/ 1194055 w 1380240"/>
              <a:gd name="connsiteY1" fmla="*/ 449831 h 1700118"/>
              <a:gd name="connsiteX2" fmla="*/ 1380240 w 1380240"/>
              <a:gd name="connsiteY2" fmla="*/ 1700118 h 1700118"/>
              <a:gd name="connsiteX3" fmla="*/ 0 w 1380240"/>
              <a:gd name="connsiteY3" fmla="*/ 1700118 h 1700118"/>
              <a:gd name="connsiteX4" fmla="*/ 0 w 1380240"/>
              <a:gd name="connsiteY4" fmla="*/ 0 h 1700118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0 w 2268375"/>
              <a:gd name="connsiteY3" fmla="*/ 2060904 h 2060904"/>
              <a:gd name="connsiteX4" fmla="*/ 888135 w 2268375"/>
              <a:gd name="connsiteY4" fmla="*/ 0 h 2060904"/>
              <a:gd name="connsiteX0" fmla="*/ 888135 w 2268375"/>
              <a:gd name="connsiteY0" fmla="*/ 0 h 2060904"/>
              <a:gd name="connsiteX1" fmla="*/ 2082190 w 2268375"/>
              <a:gd name="connsiteY1" fmla="*/ 449831 h 2060904"/>
              <a:gd name="connsiteX2" fmla="*/ 2268375 w 2268375"/>
              <a:gd name="connsiteY2" fmla="*/ 1700118 h 2060904"/>
              <a:gd name="connsiteX3" fmla="*/ 1351109 w 2268375"/>
              <a:gd name="connsiteY3" fmla="*/ 1854305 h 2060904"/>
              <a:gd name="connsiteX4" fmla="*/ 0 w 2268375"/>
              <a:gd name="connsiteY4" fmla="*/ 2060904 h 2060904"/>
              <a:gd name="connsiteX5" fmla="*/ 888135 w 2268375"/>
              <a:gd name="connsiteY5" fmla="*/ 0 h 2060904"/>
              <a:gd name="connsiteX0" fmla="*/ 888135 w 2268375"/>
              <a:gd name="connsiteY0" fmla="*/ 0 h 2584209"/>
              <a:gd name="connsiteX1" fmla="*/ 2082190 w 2268375"/>
              <a:gd name="connsiteY1" fmla="*/ 449831 h 2584209"/>
              <a:gd name="connsiteX2" fmla="*/ 2268375 w 2268375"/>
              <a:gd name="connsiteY2" fmla="*/ 1700118 h 2584209"/>
              <a:gd name="connsiteX3" fmla="*/ 1240074 w 2268375"/>
              <a:gd name="connsiteY3" fmla="*/ 2584209 h 2584209"/>
              <a:gd name="connsiteX4" fmla="*/ 0 w 2268375"/>
              <a:gd name="connsiteY4" fmla="*/ 2060904 h 2584209"/>
              <a:gd name="connsiteX5" fmla="*/ 888135 w 2268375"/>
              <a:gd name="connsiteY5" fmla="*/ 0 h 2584209"/>
              <a:gd name="connsiteX0" fmla="*/ 888135 w 2253880"/>
              <a:gd name="connsiteY0" fmla="*/ 0 h 2584209"/>
              <a:gd name="connsiteX1" fmla="*/ 2082190 w 2253880"/>
              <a:gd name="connsiteY1" fmla="*/ 449831 h 2584209"/>
              <a:gd name="connsiteX2" fmla="*/ 2253880 w 2253880"/>
              <a:gd name="connsiteY2" fmla="*/ 1765914 h 2584209"/>
              <a:gd name="connsiteX3" fmla="*/ 1240074 w 2253880"/>
              <a:gd name="connsiteY3" fmla="*/ 2584209 h 2584209"/>
              <a:gd name="connsiteX4" fmla="*/ 0 w 2253880"/>
              <a:gd name="connsiteY4" fmla="*/ 2060904 h 2584209"/>
              <a:gd name="connsiteX5" fmla="*/ 888135 w 2253880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888135 w 2283369"/>
              <a:gd name="connsiteY5" fmla="*/ 0 h 2584209"/>
              <a:gd name="connsiteX0" fmla="*/ 888135 w 2283369"/>
              <a:gd name="connsiteY0" fmla="*/ 0 h 2584209"/>
              <a:gd name="connsiteX1" fmla="*/ 2082190 w 2283369"/>
              <a:gd name="connsiteY1" fmla="*/ 449831 h 2584209"/>
              <a:gd name="connsiteX2" fmla="*/ 2283369 w 2283369"/>
              <a:gd name="connsiteY2" fmla="*/ 1775804 h 2584209"/>
              <a:gd name="connsiteX3" fmla="*/ 1240074 w 2283369"/>
              <a:gd name="connsiteY3" fmla="*/ 2584209 h 2584209"/>
              <a:gd name="connsiteX4" fmla="*/ 0 w 2283369"/>
              <a:gd name="connsiteY4" fmla="*/ 2060904 h 2584209"/>
              <a:gd name="connsiteX5" fmla="*/ 475015 w 2283369"/>
              <a:gd name="connsiteY5" fmla="*/ 1005330 h 2584209"/>
              <a:gd name="connsiteX6" fmla="*/ 888135 w 2283369"/>
              <a:gd name="connsiteY6" fmla="*/ 0 h 2584209"/>
              <a:gd name="connsiteX0" fmla="*/ 1060341 w 2455575"/>
              <a:gd name="connsiteY0" fmla="*/ 0 h 2584209"/>
              <a:gd name="connsiteX1" fmla="*/ 2254396 w 2455575"/>
              <a:gd name="connsiteY1" fmla="*/ 449831 h 2584209"/>
              <a:gd name="connsiteX2" fmla="*/ 2455575 w 2455575"/>
              <a:gd name="connsiteY2" fmla="*/ 1775804 h 2584209"/>
              <a:gd name="connsiteX3" fmla="*/ 1412280 w 2455575"/>
              <a:gd name="connsiteY3" fmla="*/ 2584209 h 2584209"/>
              <a:gd name="connsiteX4" fmla="*/ 172206 w 2455575"/>
              <a:gd name="connsiteY4" fmla="*/ 2060904 h 2584209"/>
              <a:gd name="connsiteX5" fmla="*/ 0 w 2455575"/>
              <a:gd name="connsiteY5" fmla="*/ 775660 h 2584209"/>
              <a:gd name="connsiteX6" fmla="*/ 1060341 w 2455575"/>
              <a:gd name="connsiteY6" fmla="*/ 0 h 2584209"/>
              <a:gd name="connsiteX0" fmla="*/ 1042277 w 2455575"/>
              <a:gd name="connsiteY0" fmla="*/ 0 h 2635690"/>
              <a:gd name="connsiteX1" fmla="*/ 2254396 w 2455575"/>
              <a:gd name="connsiteY1" fmla="*/ 501312 h 2635690"/>
              <a:gd name="connsiteX2" fmla="*/ 2455575 w 2455575"/>
              <a:gd name="connsiteY2" fmla="*/ 1827285 h 2635690"/>
              <a:gd name="connsiteX3" fmla="*/ 1412280 w 2455575"/>
              <a:gd name="connsiteY3" fmla="*/ 2635690 h 2635690"/>
              <a:gd name="connsiteX4" fmla="*/ 172206 w 2455575"/>
              <a:gd name="connsiteY4" fmla="*/ 2112385 h 2635690"/>
              <a:gd name="connsiteX5" fmla="*/ 0 w 2455575"/>
              <a:gd name="connsiteY5" fmla="*/ 827141 h 2635690"/>
              <a:gd name="connsiteX6" fmla="*/ 1042277 w 2455575"/>
              <a:gd name="connsiteY6" fmla="*/ 0 h 2635690"/>
              <a:gd name="connsiteX0" fmla="*/ 1249311 w 2455575"/>
              <a:gd name="connsiteY0" fmla="*/ 0 h 2627063"/>
              <a:gd name="connsiteX1" fmla="*/ 2254396 w 2455575"/>
              <a:gd name="connsiteY1" fmla="*/ 492685 h 2627063"/>
              <a:gd name="connsiteX2" fmla="*/ 2455575 w 2455575"/>
              <a:gd name="connsiteY2" fmla="*/ 1818658 h 2627063"/>
              <a:gd name="connsiteX3" fmla="*/ 1412280 w 2455575"/>
              <a:gd name="connsiteY3" fmla="*/ 2627063 h 2627063"/>
              <a:gd name="connsiteX4" fmla="*/ 172206 w 2455575"/>
              <a:gd name="connsiteY4" fmla="*/ 2103758 h 2627063"/>
              <a:gd name="connsiteX5" fmla="*/ 0 w 2455575"/>
              <a:gd name="connsiteY5" fmla="*/ 818514 h 2627063"/>
              <a:gd name="connsiteX6" fmla="*/ 1249311 w 2455575"/>
              <a:gd name="connsiteY6" fmla="*/ 0 h 2627063"/>
              <a:gd name="connsiteX0" fmla="*/ 1171673 w 2377937"/>
              <a:gd name="connsiteY0" fmla="*/ 0 h 2627063"/>
              <a:gd name="connsiteX1" fmla="*/ 2176758 w 2377937"/>
              <a:gd name="connsiteY1" fmla="*/ 492685 h 2627063"/>
              <a:gd name="connsiteX2" fmla="*/ 2377937 w 2377937"/>
              <a:gd name="connsiteY2" fmla="*/ 1818658 h 2627063"/>
              <a:gd name="connsiteX3" fmla="*/ 1334642 w 2377937"/>
              <a:gd name="connsiteY3" fmla="*/ 2627063 h 2627063"/>
              <a:gd name="connsiteX4" fmla="*/ 94568 w 2377937"/>
              <a:gd name="connsiteY4" fmla="*/ 2103758 h 2627063"/>
              <a:gd name="connsiteX5" fmla="*/ 0 w 2377937"/>
              <a:gd name="connsiteY5" fmla="*/ 576974 h 2627063"/>
              <a:gd name="connsiteX6" fmla="*/ 1171673 w 2377937"/>
              <a:gd name="connsiteY6" fmla="*/ 0 h 2627063"/>
              <a:gd name="connsiteX0" fmla="*/ 1171996 w 2378260"/>
              <a:gd name="connsiteY0" fmla="*/ 0 h 2627063"/>
              <a:gd name="connsiteX1" fmla="*/ 2177081 w 2378260"/>
              <a:gd name="connsiteY1" fmla="*/ 492685 h 2627063"/>
              <a:gd name="connsiteX2" fmla="*/ 2378260 w 2378260"/>
              <a:gd name="connsiteY2" fmla="*/ 1818658 h 2627063"/>
              <a:gd name="connsiteX3" fmla="*/ 1334965 w 2378260"/>
              <a:gd name="connsiteY3" fmla="*/ 2627063 h 2627063"/>
              <a:gd name="connsiteX4" fmla="*/ 0 w 2378260"/>
              <a:gd name="connsiteY4" fmla="*/ 2095132 h 2627063"/>
              <a:gd name="connsiteX5" fmla="*/ 323 w 2378260"/>
              <a:gd name="connsiteY5" fmla="*/ 576974 h 2627063"/>
              <a:gd name="connsiteX6" fmla="*/ 1171996 w 2378260"/>
              <a:gd name="connsiteY6" fmla="*/ 0 h 2627063"/>
              <a:gd name="connsiteX0" fmla="*/ 1171996 w 2401368"/>
              <a:gd name="connsiteY0" fmla="*/ 0 h 2627063"/>
              <a:gd name="connsiteX1" fmla="*/ 2401368 w 2401368"/>
              <a:gd name="connsiteY1" fmla="*/ 535817 h 2627063"/>
              <a:gd name="connsiteX2" fmla="*/ 2378260 w 2401368"/>
              <a:gd name="connsiteY2" fmla="*/ 1818658 h 2627063"/>
              <a:gd name="connsiteX3" fmla="*/ 1334965 w 2401368"/>
              <a:gd name="connsiteY3" fmla="*/ 2627063 h 2627063"/>
              <a:gd name="connsiteX4" fmla="*/ 0 w 2401368"/>
              <a:gd name="connsiteY4" fmla="*/ 2095132 h 2627063"/>
              <a:gd name="connsiteX5" fmla="*/ 323 w 2401368"/>
              <a:gd name="connsiteY5" fmla="*/ 576974 h 2627063"/>
              <a:gd name="connsiteX6" fmla="*/ 1171996 w 2401368"/>
              <a:gd name="connsiteY6" fmla="*/ 0 h 2627063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78260 w 2401368"/>
              <a:gd name="connsiteY2" fmla="*/ 1887670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52381 w 2401368"/>
              <a:gd name="connsiteY2" fmla="*/ 2215474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258260 w 2401368"/>
              <a:gd name="connsiteY0" fmla="*/ 0 h 2696075"/>
              <a:gd name="connsiteX1" fmla="*/ 2401368 w 2401368"/>
              <a:gd name="connsiteY1" fmla="*/ 604829 h 2696075"/>
              <a:gd name="connsiteX2" fmla="*/ 2395513 w 2401368"/>
              <a:gd name="connsiteY2" fmla="*/ 2206848 h 2696075"/>
              <a:gd name="connsiteX3" fmla="*/ 1334965 w 2401368"/>
              <a:gd name="connsiteY3" fmla="*/ 2696075 h 2696075"/>
              <a:gd name="connsiteX4" fmla="*/ 0 w 2401368"/>
              <a:gd name="connsiteY4" fmla="*/ 2164144 h 2696075"/>
              <a:gd name="connsiteX5" fmla="*/ 323 w 2401368"/>
              <a:gd name="connsiteY5" fmla="*/ 645986 h 2696075"/>
              <a:gd name="connsiteX6" fmla="*/ 1258260 w 2401368"/>
              <a:gd name="connsiteY6" fmla="*/ 0 h 2696075"/>
              <a:gd name="connsiteX0" fmla="*/ 1180622 w 2401368"/>
              <a:gd name="connsiteY0" fmla="*/ 0 h 2765087"/>
              <a:gd name="connsiteX1" fmla="*/ 2401368 w 2401368"/>
              <a:gd name="connsiteY1" fmla="*/ 673841 h 2765087"/>
              <a:gd name="connsiteX2" fmla="*/ 2395513 w 2401368"/>
              <a:gd name="connsiteY2" fmla="*/ 2275860 h 2765087"/>
              <a:gd name="connsiteX3" fmla="*/ 1334965 w 2401368"/>
              <a:gd name="connsiteY3" fmla="*/ 2765087 h 2765087"/>
              <a:gd name="connsiteX4" fmla="*/ 0 w 2401368"/>
              <a:gd name="connsiteY4" fmla="*/ 2233156 h 2765087"/>
              <a:gd name="connsiteX5" fmla="*/ 323 w 2401368"/>
              <a:gd name="connsiteY5" fmla="*/ 714998 h 2765087"/>
              <a:gd name="connsiteX6" fmla="*/ 1180622 w 2401368"/>
              <a:gd name="connsiteY6" fmla="*/ 0 h 2765087"/>
              <a:gd name="connsiteX0" fmla="*/ 1180622 w 2401368"/>
              <a:gd name="connsiteY0" fmla="*/ 0 h 2868604"/>
              <a:gd name="connsiteX1" fmla="*/ 2401368 w 2401368"/>
              <a:gd name="connsiteY1" fmla="*/ 673841 h 2868604"/>
              <a:gd name="connsiteX2" fmla="*/ 2395513 w 2401368"/>
              <a:gd name="connsiteY2" fmla="*/ 2275860 h 2868604"/>
              <a:gd name="connsiteX3" fmla="*/ 1274580 w 2401368"/>
              <a:gd name="connsiteY3" fmla="*/ 2868604 h 2868604"/>
              <a:gd name="connsiteX4" fmla="*/ 0 w 2401368"/>
              <a:gd name="connsiteY4" fmla="*/ 2233156 h 2868604"/>
              <a:gd name="connsiteX5" fmla="*/ 323 w 2401368"/>
              <a:gd name="connsiteY5" fmla="*/ 714998 h 2868604"/>
              <a:gd name="connsiteX6" fmla="*/ 1180622 w 2401368"/>
              <a:gd name="connsiteY6" fmla="*/ 0 h 2868604"/>
              <a:gd name="connsiteX0" fmla="*/ 1180622 w 2401368"/>
              <a:gd name="connsiteY0" fmla="*/ 0 h 2773714"/>
              <a:gd name="connsiteX1" fmla="*/ 2401368 w 2401368"/>
              <a:gd name="connsiteY1" fmla="*/ 673841 h 2773714"/>
              <a:gd name="connsiteX2" fmla="*/ 2395513 w 2401368"/>
              <a:gd name="connsiteY2" fmla="*/ 2275860 h 2773714"/>
              <a:gd name="connsiteX3" fmla="*/ 1274580 w 2401368"/>
              <a:gd name="connsiteY3" fmla="*/ 2773714 h 2773714"/>
              <a:gd name="connsiteX4" fmla="*/ 0 w 2401368"/>
              <a:gd name="connsiteY4" fmla="*/ 2233156 h 2773714"/>
              <a:gd name="connsiteX5" fmla="*/ 323 w 2401368"/>
              <a:gd name="connsiteY5" fmla="*/ 714998 h 2773714"/>
              <a:gd name="connsiteX6" fmla="*/ 1180622 w 2401368"/>
              <a:gd name="connsiteY6" fmla="*/ 0 h 2773714"/>
              <a:gd name="connsiteX0" fmla="*/ 1197875 w 2401368"/>
              <a:gd name="connsiteY0" fmla="*/ 0 h 2670197"/>
              <a:gd name="connsiteX1" fmla="*/ 2401368 w 2401368"/>
              <a:gd name="connsiteY1" fmla="*/ 570324 h 2670197"/>
              <a:gd name="connsiteX2" fmla="*/ 2395513 w 2401368"/>
              <a:gd name="connsiteY2" fmla="*/ 2172343 h 2670197"/>
              <a:gd name="connsiteX3" fmla="*/ 1274580 w 2401368"/>
              <a:gd name="connsiteY3" fmla="*/ 2670197 h 2670197"/>
              <a:gd name="connsiteX4" fmla="*/ 0 w 2401368"/>
              <a:gd name="connsiteY4" fmla="*/ 2129639 h 2670197"/>
              <a:gd name="connsiteX5" fmla="*/ 323 w 2401368"/>
              <a:gd name="connsiteY5" fmla="*/ 611481 h 2670197"/>
              <a:gd name="connsiteX6" fmla="*/ 1197875 w 2401368"/>
              <a:gd name="connsiteY6" fmla="*/ 0 h 2670197"/>
              <a:gd name="connsiteX0" fmla="*/ 1249633 w 2401368"/>
              <a:gd name="connsiteY0" fmla="*/ 0 h 2652944"/>
              <a:gd name="connsiteX1" fmla="*/ 2401368 w 2401368"/>
              <a:gd name="connsiteY1" fmla="*/ 553071 h 2652944"/>
              <a:gd name="connsiteX2" fmla="*/ 2395513 w 2401368"/>
              <a:gd name="connsiteY2" fmla="*/ 2155090 h 2652944"/>
              <a:gd name="connsiteX3" fmla="*/ 1274580 w 2401368"/>
              <a:gd name="connsiteY3" fmla="*/ 2652944 h 2652944"/>
              <a:gd name="connsiteX4" fmla="*/ 0 w 2401368"/>
              <a:gd name="connsiteY4" fmla="*/ 2112386 h 2652944"/>
              <a:gd name="connsiteX5" fmla="*/ 323 w 2401368"/>
              <a:gd name="connsiteY5" fmla="*/ 594228 h 2652944"/>
              <a:gd name="connsiteX6" fmla="*/ 1249633 w 2401368"/>
              <a:gd name="connsiteY6" fmla="*/ 0 h 2652944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74580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644318"/>
              <a:gd name="connsiteX1" fmla="*/ 2401368 w 2401368"/>
              <a:gd name="connsiteY1" fmla="*/ 544445 h 2644318"/>
              <a:gd name="connsiteX2" fmla="*/ 2395513 w 2401368"/>
              <a:gd name="connsiteY2" fmla="*/ 2146464 h 2644318"/>
              <a:gd name="connsiteX3" fmla="*/ 1214195 w 2401368"/>
              <a:gd name="connsiteY3" fmla="*/ 2644318 h 2644318"/>
              <a:gd name="connsiteX4" fmla="*/ 0 w 2401368"/>
              <a:gd name="connsiteY4" fmla="*/ 2103760 h 2644318"/>
              <a:gd name="connsiteX5" fmla="*/ 323 w 2401368"/>
              <a:gd name="connsiteY5" fmla="*/ 585602 h 2644318"/>
              <a:gd name="connsiteX6" fmla="*/ 1215128 w 2401368"/>
              <a:gd name="connsiteY6" fmla="*/ 0 h 2644318"/>
              <a:gd name="connsiteX0" fmla="*/ 1215128 w 2401368"/>
              <a:gd name="connsiteY0" fmla="*/ 0 h 2721956"/>
              <a:gd name="connsiteX1" fmla="*/ 2401368 w 2401368"/>
              <a:gd name="connsiteY1" fmla="*/ 544445 h 2721956"/>
              <a:gd name="connsiteX2" fmla="*/ 2395513 w 2401368"/>
              <a:gd name="connsiteY2" fmla="*/ 2146464 h 2721956"/>
              <a:gd name="connsiteX3" fmla="*/ 1214195 w 2401368"/>
              <a:gd name="connsiteY3" fmla="*/ 2721956 h 2721956"/>
              <a:gd name="connsiteX4" fmla="*/ 0 w 2401368"/>
              <a:gd name="connsiteY4" fmla="*/ 2103760 h 2721956"/>
              <a:gd name="connsiteX5" fmla="*/ 323 w 2401368"/>
              <a:gd name="connsiteY5" fmla="*/ 585602 h 2721956"/>
              <a:gd name="connsiteX6" fmla="*/ 1215128 w 2401368"/>
              <a:gd name="connsiteY6" fmla="*/ 0 h 2721956"/>
              <a:gd name="connsiteX0" fmla="*/ 1215128 w 2401368"/>
              <a:gd name="connsiteY0" fmla="*/ 0 h 2765088"/>
              <a:gd name="connsiteX1" fmla="*/ 2401368 w 2401368"/>
              <a:gd name="connsiteY1" fmla="*/ 544445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95513 w 2401368"/>
              <a:gd name="connsiteY2" fmla="*/ 2146464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1368"/>
              <a:gd name="connsiteY0" fmla="*/ 0 h 2765088"/>
              <a:gd name="connsiteX1" fmla="*/ 2401368 w 2401368"/>
              <a:gd name="connsiteY1" fmla="*/ 578951 h 2765088"/>
              <a:gd name="connsiteX2" fmla="*/ 2378260 w 2401368"/>
              <a:gd name="connsiteY2" fmla="*/ 2155090 h 2765088"/>
              <a:gd name="connsiteX3" fmla="*/ 1205569 w 2401368"/>
              <a:gd name="connsiteY3" fmla="*/ 2765088 h 2765088"/>
              <a:gd name="connsiteX4" fmla="*/ 0 w 2401368"/>
              <a:gd name="connsiteY4" fmla="*/ 2103760 h 2765088"/>
              <a:gd name="connsiteX5" fmla="*/ 323 w 2401368"/>
              <a:gd name="connsiteY5" fmla="*/ 585602 h 2765088"/>
              <a:gd name="connsiteX6" fmla="*/ 1215128 w 2401368"/>
              <a:gd name="connsiteY6" fmla="*/ 0 h 2765088"/>
              <a:gd name="connsiteX0" fmla="*/ 1215128 w 2404500"/>
              <a:gd name="connsiteY0" fmla="*/ 0 h 2765088"/>
              <a:gd name="connsiteX1" fmla="*/ 2401368 w 2404500"/>
              <a:gd name="connsiteY1" fmla="*/ 578951 h 2765088"/>
              <a:gd name="connsiteX2" fmla="*/ 2404139 w 2404500"/>
              <a:gd name="connsiteY2" fmla="*/ 2146464 h 2765088"/>
              <a:gd name="connsiteX3" fmla="*/ 1205569 w 2404500"/>
              <a:gd name="connsiteY3" fmla="*/ 2765088 h 2765088"/>
              <a:gd name="connsiteX4" fmla="*/ 0 w 2404500"/>
              <a:gd name="connsiteY4" fmla="*/ 2103760 h 2765088"/>
              <a:gd name="connsiteX5" fmla="*/ 323 w 2404500"/>
              <a:gd name="connsiteY5" fmla="*/ 585602 h 2765088"/>
              <a:gd name="connsiteX6" fmla="*/ 1215128 w 2404500"/>
              <a:gd name="connsiteY6" fmla="*/ 0 h 2765088"/>
              <a:gd name="connsiteX0" fmla="*/ 1215128 w 2435874"/>
              <a:gd name="connsiteY0" fmla="*/ 0 h 2765088"/>
              <a:gd name="connsiteX1" fmla="*/ 2435874 w 2435874"/>
              <a:gd name="connsiteY1" fmla="*/ 561698 h 2765088"/>
              <a:gd name="connsiteX2" fmla="*/ 2404139 w 2435874"/>
              <a:gd name="connsiteY2" fmla="*/ 2146464 h 2765088"/>
              <a:gd name="connsiteX3" fmla="*/ 1205569 w 2435874"/>
              <a:gd name="connsiteY3" fmla="*/ 2765088 h 2765088"/>
              <a:gd name="connsiteX4" fmla="*/ 0 w 2435874"/>
              <a:gd name="connsiteY4" fmla="*/ 2103760 h 2765088"/>
              <a:gd name="connsiteX5" fmla="*/ 323 w 2435874"/>
              <a:gd name="connsiteY5" fmla="*/ 585602 h 2765088"/>
              <a:gd name="connsiteX6" fmla="*/ 1215128 w 2435874"/>
              <a:gd name="connsiteY6" fmla="*/ 0 h 2765088"/>
              <a:gd name="connsiteX0" fmla="*/ 1215128 w 2447443"/>
              <a:gd name="connsiteY0" fmla="*/ 0 h 2765088"/>
              <a:gd name="connsiteX1" fmla="*/ 2435874 w 2447443"/>
              <a:gd name="connsiteY1" fmla="*/ 561698 h 2765088"/>
              <a:gd name="connsiteX2" fmla="*/ 2447271 w 2447443"/>
              <a:gd name="connsiteY2" fmla="*/ 2155090 h 2765088"/>
              <a:gd name="connsiteX3" fmla="*/ 1205569 w 2447443"/>
              <a:gd name="connsiteY3" fmla="*/ 2765088 h 2765088"/>
              <a:gd name="connsiteX4" fmla="*/ 0 w 2447443"/>
              <a:gd name="connsiteY4" fmla="*/ 2103760 h 2765088"/>
              <a:gd name="connsiteX5" fmla="*/ 323 w 2447443"/>
              <a:gd name="connsiteY5" fmla="*/ 585602 h 2765088"/>
              <a:gd name="connsiteX6" fmla="*/ 1215128 w 2447443"/>
              <a:gd name="connsiteY6" fmla="*/ 0 h 2765088"/>
              <a:gd name="connsiteX0" fmla="*/ 1215128 w 2447513"/>
              <a:gd name="connsiteY0" fmla="*/ 0 h 2765088"/>
              <a:gd name="connsiteX1" fmla="*/ 2440636 w 2447513"/>
              <a:gd name="connsiteY1" fmla="*/ 490261 h 2765088"/>
              <a:gd name="connsiteX2" fmla="*/ 2447271 w 2447513"/>
              <a:gd name="connsiteY2" fmla="*/ 2155090 h 2765088"/>
              <a:gd name="connsiteX3" fmla="*/ 1205569 w 2447513"/>
              <a:gd name="connsiteY3" fmla="*/ 2765088 h 2765088"/>
              <a:gd name="connsiteX4" fmla="*/ 0 w 2447513"/>
              <a:gd name="connsiteY4" fmla="*/ 2103760 h 2765088"/>
              <a:gd name="connsiteX5" fmla="*/ 323 w 2447513"/>
              <a:gd name="connsiteY5" fmla="*/ 585602 h 2765088"/>
              <a:gd name="connsiteX6" fmla="*/ 1215128 w 2447513"/>
              <a:gd name="connsiteY6" fmla="*/ 0 h 2765088"/>
              <a:gd name="connsiteX0" fmla="*/ 1215128 w 2450161"/>
              <a:gd name="connsiteY0" fmla="*/ 0 h 2765088"/>
              <a:gd name="connsiteX1" fmla="*/ 2450161 w 2450161"/>
              <a:gd name="connsiteY1" fmla="*/ 580748 h 2765088"/>
              <a:gd name="connsiteX2" fmla="*/ 2447271 w 2450161"/>
              <a:gd name="connsiteY2" fmla="*/ 2155090 h 2765088"/>
              <a:gd name="connsiteX3" fmla="*/ 1205569 w 2450161"/>
              <a:gd name="connsiteY3" fmla="*/ 2765088 h 2765088"/>
              <a:gd name="connsiteX4" fmla="*/ 0 w 2450161"/>
              <a:gd name="connsiteY4" fmla="*/ 2103760 h 2765088"/>
              <a:gd name="connsiteX5" fmla="*/ 323 w 2450161"/>
              <a:gd name="connsiteY5" fmla="*/ 585602 h 2765088"/>
              <a:gd name="connsiteX6" fmla="*/ 1215128 w 2450161"/>
              <a:gd name="connsiteY6" fmla="*/ 0 h 2765088"/>
              <a:gd name="connsiteX0" fmla="*/ 1215128 w 2450161"/>
              <a:gd name="connsiteY0" fmla="*/ 0 h 2755563"/>
              <a:gd name="connsiteX1" fmla="*/ 2450161 w 2450161"/>
              <a:gd name="connsiteY1" fmla="*/ 580748 h 2755563"/>
              <a:gd name="connsiteX2" fmla="*/ 2447271 w 2450161"/>
              <a:gd name="connsiteY2" fmla="*/ 2155090 h 2755563"/>
              <a:gd name="connsiteX3" fmla="*/ 1181757 w 2450161"/>
              <a:gd name="connsiteY3" fmla="*/ 2755563 h 2755563"/>
              <a:gd name="connsiteX4" fmla="*/ 0 w 2450161"/>
              <a:gd name="connsiteY4" fmla="*/ 2103760 h 2755563"/>
              <a:gd name="connsiteX5" fmla="*/ 323 w 2450161"/>
              <a:gd name="connsiteY5" fmla="*/ 585602 h 2755563"/>
              <a:gd name="connsiteX6" fmla="*/ 1215128 w 2450161"/>
              <a:gd name="connsiteY6" fmla="*/ 0 h 2755563"/>
              <a:gd name="connsiteX0" fmla="*/ 1234178 w 2450161"/>
              <a:gd name="connsiteY0" fmla="*/ 0 h 2712700"/>
              <a:gd name="connsiteX1" fmla="*/ 2450161 w 2450161"/>
              <a:gd name="connsiteY1" fmla="*/ 537885 h 2712700"/>
              <a:gd name="connsiteX2" fmla="*/ 2447271 w 2450161"/>
              <a:gd name="connsiteY2" fmla="*/ 2112227 h 2712700"/>
              <a:gd name="connsiteX3" fmla="*/ 1181757 w 2450161"/>
              <a:gd name="connsiteY3" fmla="*/ 2712700 h 2712700"/>
              <a:gd name="connsiteX4" fmla="*/ 0 w 2450161"/>
              <a:gd name="connsiteY4" fmla="*/ 2060897 h 2712700"/>
              <a:gd name="connsiteX5" fmla="*/ 323 w 2450161"/>
              <a:gd name="connsiteY5" fmla="*/ 542739 h 2712700"/>
              <a:gd name="connsiteX6" fmla="*/ 1234178 w 2450161"/>
              <a:gd name="connsiteY6" fmla="*/ 0 h 2712700"/>
              <a:gd name="connsiteX0" fmla="*/ 1234178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34178 w 2450161"/>
              <a:gd name="connsiteY6" fmla="*/ 0 h 2684125"/>
              <a:gd name="connsiteX0" fmla="*/ 1267516 w 2450161"/>
              <a:gd name="connsiteY0" fmla="*/ 0 h 2684125"/>
              <a:gd name="connsiteX1" fmla="*/ 2450161 w 2450161"/>
              <a:gd name="connsiteY1" fmla="*/ 509310 h 2684125"/>
              <a:gd name="connsiteX2" fmla="*/ 2447271 w 2450161"/>
              <a:gd name="connsiteY2" fmla="*/ 2083652 h 2684125"/>
              <a:gd name="connsiteX3" fmla="*/ 1181757 w 2450161"/>
              <a:gd name="connsiteY3" fmla="*/ 2684125 h 2684125"/>
              <a:gd name="connsiteX4" fmla="*/ 0 w 2450161"/>
              <a:gd name="connsiteY4" fmla="*/ 2032322 h 2684125"/>
              <a:gd name="connsiteX5" fmla="*/ 323 w 2450161"/>
              <a:gd name="connsiteY5" fmla="*/ 514164 h 2684125"/>
              <a:gd name="connsiteX6" fmla="*/ 1267516 w 2450161"/>
              <a:gd name="connsiteY6" fmla="*/ 0 h 2684125"/>
              <a:gd name="connsiteX0" fmla="*/ 1253228 w 2450161"/>
              <a:gd name="connsiteY0" fmla="*/ 0 h 2831763"/>
              <a:gd name="connsiteX1" fmla="*/ 2450161 w 2450161"/>
              <a:gd name="connsiteY1" fmla="*/ 656948 h 2831763"/>
              <a:gd name="connsiteX2" fmla="*/ 2447271 w 2450161"/>
              <a:gd name="connsiteY2" fmla="*/ 2231290 h 2831763"/>
              <a:gd name="connsiteX3" fmla="*/ 1181757 w 2450161"/>
              <a:gd name="connsiteY3" fmla="*/ 2831763 h 2831763"/>
              <a:gd name="connsiteX4" fmla="*/ 0 w 2450161"/>
              <a:gd name="connsiteY4" fmla="*/ 2179960 h 2831763"/>
              <a:gd name="connsiteX5" fmla="*/ 323 w 2450161"/>
              <a:gd name="connsiteY5" fmla="*/ 661802 h 2831763"/>
              <a:gd name="connsiteX6" fmla="*/ 1253228 w 2450161"/>
              <a:gd name="connsiteY6" fmla="*/ 0 h 2831763"/>
              <a:gd name="connsiteX0" fmla="*/ 1253228 w 2450161"/>
              <a:gd name="connsiteY0" fmla="*/ 0 h 2879388"/>
              <a:gd name="connsiteX1" fmla="*/ 2450161 w 2450161"/>
              <a:gd name="connsiteY1" fmla="*/ 656948 h 2879388"/>
              <a:gd name="connsiteX2" fmla="*/ 2447271 w 2450161"/>
              <a:gd name="connsiteY2" fmla="*/ 2231290 h 2879388"/>
              <a:gd name="connsiteX3" fmla="*/ 1181757 w 2450161"/>
              <a:gd name="connsiteY3" fmla="*/ 2879388 h 2879388"/>
              <a:gd name="connsiteX4" fmla="*/ 0 w 2450161"/>
              <a:gd name="connsiteY4" fmla="*/ 2179960 h 2879388"/>
              <a:gd name="connsiteX5" fmla="*/ 323 w 2450161"/>
              <a:gd name="connsiteY5" fmla="*/ 661802 h 2879388"/>
              <a:gd name="connsiteX6" fmla="*/ 1253228 w 2450161"/>
              <a:gd name="connsiteY6" fmla="*/ 0 h 2879388"/>
              <a:gd name="connsiteX0" fmla="*/ 1235975 w 2450161"/>
              <a:gd name="connsiteY0" fmla="*/ 0 h 2844883"/>
              <a:gd name="connsiteX1" fmla="*/ 2450161 w 2450161"/>
              <a:gd name="connsiteY1" fmla="*/ 622443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27297 h 2844883"/>
              <a:gd name="connsiteX6" fmla="*/ 1235975 w 2450161"/>
              <a:gd name="connsiteY6" fmla="*/ 0 h 2844883"/>
              <a:gd name="connsiteX0" fmla="*/ 1235975 w 2450161"/>
              <a:gd name="connsiteY0" fmla="*/ 0 h 2844883"/>
              <a:gd name="connsiteX1" fmla="*/ 2450161 w 2450161"/>
              <a:gd name="connsiteY1" fmla="*/ 682828 h 2844883"/>
              <a:gd name="connsiteX2" fmla="*/ 2447271 w 2450161"/>
              <a:gd name="connsiteY2" fmla="*/ 2196785 h 2844883"/>
              <a:gd name="connsiteX3" fmla="*/ 1181757 w 2450161"/>
              <a:gd name="connsiteY3" fmla="*/ 2844883 h 2844883"/>
              <a:gd name="connsiteX4" fmla="*/ 0 w 2450161"/>
              <a:gd name="connsiteY4" fmla="*/ 2145455 h 2844883"/>
              <a:gd name="connsiteX5" fmla="*/ 323 w 2450161"/>
              <a:gd name="connsiteY5" fmla="*/ 687682 h 2844883"/>
              <a:gd name="connsiteX6" fmla="*/ 1235975 w 2450161"/>
              <a:gd name="connsiteY6" fmla="*/ 0 h 2844883"/>
              <a:gd name="connsiteX0" fmla="*/ 1235975 w 2450161"/>
              <a:gd name="connsiteY0" fmla="*/ 0 h 2775872"/>
              <a:gd name="connsiteX1" fmla="*/ 2450161 w 2450161"/>
              <a:gd name="connsiteY1" fmla="*/ 613817 h 2775872"/>
              <a:gd name="connsiteX2" fmla="*/ 2447271 w 2450161"/>
              <a:gd name="connsiteY2" fmla="*/ 2127774 h 2775872"/>
              <a:gd name="connsiteX3" fmla="*/ 1181757 w 2450161"/>
              <a:gd name="connsiteY3" fmla="*/ 2775872 h 2775872"/>
              <a:gd name="connsiteX4" fmla="*/ 0 w 2450161"/>
              <a:gd name="connsiteY4" fmla="*/ 2076444 h 2775872"/>
              <a:gd name="connsiteX5" fmla="*/ 323 w 2450161"/>
              <a:gd name="connsiteY5" fmla="*/ 618671 h 2775872"/>
              <a:gd name="connsiteX6" fmla="*/ 1235975 w 24501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455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35975 w 2462861"/>
              <a:gd name="connsiteY0" fmla="*/ 0 h 2775872"/>
              <a:gd name="connsiteX1" fmla="*/ 2462861 w 2462861"/>
              <a:gd name="connsiteY1" fmla="*/ 696367 h 2775872"/>
              <a:gd name="connsiteX2" fmla="*/ 2447271 w 2462861"/>
              <a:gd name="connsiteY2" fmla="*/ 2127774 h 2775872"/>
              <a:gd name="connsiteX3" fmla="*/ 1181757 w 2462861"/>
              <a:gd name="connsiteY3" fmla="*/ 2775872 h 2775872"/>
              <a:gd name="connsiteX4" fmla="*/ 0 w 2462861"/>
              <a:gd name="connsiteY4" fmla="*/ 2076444 h 2775872"/>
              <a:gd name="connsiteX5" fmla="*/ 323 w 2462861"/>
              <a:gd name="connsiteY5" fmla="*/ 618671 h 2775872"/>
              <a:gd name="connsiteX6" fmla="*/ 1235975 w 2462861"/>
              <a:gd name="connsiteY6" fmla="*/ 0 h 2775872"/>
              <a:gd name="connsiteX0" fmla="*/ 1293125 w 2462861"/>
              <a:gd name="connsiteY0" fmla="*/ 0 h 2712372"/>
              <a:gd name="connsiteX1" fmla="*/ 2462861 w 2462861"/>
              <a:gd name="connsiteY1" fmla="*/ 632867 h 2712372"/>
              <a:gd name="connsiteX2" fmla="*/ 2447271 w 2462861"/>
              <a:gd name="connsiteY2" fmla="*/ 2064274 h 2712372"/>
              <a:gd name="connsiteX3" fmla="*/ 1181757 w 2462861"/>
              <a:gd name="connsiteY3" fmla="*/ 2712372 h 2712372"/>
              <a:gd name="connsiteX4" fmla="*/ 0 w 2462861"/>
              <a:gd name="connsiteY4" fmla="*/ 2012944 h 2712372"/>
              <a:gd name="connsiteX5" fmla="*/ 323 w 2462861"/>
              <a:gd name="connsiteY5" fmla="*/ 555171 h 2712372"/>
              <a:gd name="connsiteX6" fmla="*/ 1293125 w 2462861"/>
              <a:gd name="connsiteY6" fmla="*/ 0 h 2712372"/>
              <a:gd name="connsiteX0" fmla="*/ 1293125 w 2462861"/>
              <a:gd name="connsiteY0" fmla="*/ 0 h 2744122"/>
              <a:gd name="connsiteX1" fmla="*/ 2462861 w 2462861"/>
              <a:gd name="connsiteY1" fmla="*/ 664617 h 2744122"/>
              <a:gd name="connsiteX2" fmla="*/ 2447271 w 2462861"/>
              <a:gd name="connsiteY2" fmla="*/ 2096024 h 2744122"/>
              <a:gd name="connsiteX3" fmla="*/ 1181757 w 2462861"/>
              <a:gd name="connsiteY3" fmla="*/ 2744122 h 2744122"/>
              <a:gd name="connsiteX4" fmla="*/ 0 w 2462861"/>
              <a:gd name="connsiteY4" fmla="*/ 2044694 h 2744122"/>
              <a:gd name="connsiteX5" fmla="*/ 323 w 2462861"/>
              <a:gd name="connsiteY5" fmla="*/ 586921 h 2744122"/>
              <a:gd name="connsiteX6" fmla="*/ 1293125 w 2462861"/>
              <a:gd name="connsiteY6" fmla="*/ 0 h 2744122"/>
              <a:gd name="connsiteX0" fmla="*/ 129312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293125 w 2456511"/>
              <a:gd name="connsiteY6" fmla="*/ 0 h 2744122"/>
              <a:gd name="connsiteX0" fmla="*/ 1159775 w 2456511"/>
              <a:gd name="connsiteY0" fmla="*/ 0 h 2744122"/>
              <a:gd name="connsiteX1" fmla="*/ 2456511 w 2456511"/>
              <a:gd name="connsiteY1" fmla="*/ 582067 h 2744122"/>
              <a:gd name="connsiteX2" fmla="*/ 2447271 w 2456511"/>
              <a:gd name="connsiteY2" fmla="*/ 2096024 h 2744122"/>
              <a:gd name="connsiteX3" fmla="*/ 1181757 w 2456511"/>
              <a:gd name="connsiteY3" fmla="*/ 2744122 h 2744122"/>
              <a:gd name="connsiteX4" fmla="*/ 0 w 2456511"/>
              <a:gd name="connsiteY4" fmla="*/ 2044694 h 2744122"/>
              <a:gd name="connsiteX5" fmla="*/ 323 w 2456511"/>
              <a:gd name="connsiteY5" fmla="*/ 586921 h 2744122"/>
              <a:gd name="connsiteX6" fmla="*/ 1159775 w 2456511"/>
              <a:gd name="connsiteY6" fmla="*/ 0 h 274412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817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56511"/>
              <a:gd name="connsiteY0" fmla="*/ 0 h 2750472"/>
              <a:gd name="connsiteX1" fmla="*/ 2456511 w 2456511"/>
              <a:gd name="connsiteY1" fmla="*/ 588417 h 2750472"/>
              <a:gd name="connsiteX2" fmla="*/ 2447271 w 2456511"/>
              <a:gd name="connsiteY2" fmla="*/ 2102374 h 2750472"/>
              <a:gd name="connsiteX3" fmla="*/ 1156357 w 2456511"/>
              <a:gd name="connsiteY3" fmla="*/ 2750472 h 2750472"/>
              <a:gd name="connsiteX4" fmla="*/ 0 w 2456511"/>
              <a:gd name="connsiteY4" fmla="*/ 2051044 h 2750472"/>
              <a:gd name="connsiteX5" fmla="*/ 323 w 2456511"/>
              <a:gd name="connsiteY5" fmla="*/ 593271 h 2750472"/>
              <a:gd name="connsiteX6" fmla="*/ 1216925 w 2456511"/>
              <a:gd name="connsiteY6" fmla="*/ 0 h 2750472"/>
              <a:gd name="connsiteX0" fmla="*/ 1216925 w 2462861"/>
              <a:gd name="connsiteY0" fmla="*/ 0 h 2750472"/>
              <a:gd name="connsiteX1" fmla="*/ 2462861 w 2462861"/>
              <a:gd name="connsiteY1" fmla="*/ 556667 h 2750472"/>
              <a:gd name="connsiteX2" fmla="*/ 2447271 w 2462861"/>
              <a:gd name="connsiteY2" fmla="*/ 2102374 h 2750472"/>
              <a:gd name="connsiteX3" fmla="*/ 1156357 w 2462861"/>
              <a:gd name="connsiteY3" fmla="*/ 2750472 h 2750472"/>
              <a:gd name="connsiteX4" fmla="*/ 0 w 2462861"/>
              <a:gd name="connsiteY4" fmla="*/ 2051044 h 2750472"/>
              <a:gd name="connsiteX5" fmla="*/ 323 w 2462861"/>
              <a:gd name="connsiteY5" fmla="*/ 593271 h 2750472"/>
              <a:gd name="connsiteX6" fmla="*/ 1216925 w 2462861"/>
              <a:gd name="connsiteY6" fmla="*/ 0 h 2750472"/>
              <a:gd name="connsiteX0" fmla="*/ 12169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16925 w 2450161"/>
              <a:gd name="connsiteY6" fmla="*/ 0 h 2750472"/>
              <a:gd name="connsiteX0" fmla="*/ 1210575 w 2450161"/>
              <a:gd name="connsiteY0" fmla="*/ 0 h 2642522"/>
              <a:gd name="connsiteX1" fmla="*/ 2450161 w 2450161"/>
              <a:gd name="connsiteY1" fmla="*/ 531267 h 2642522"/>
              <a:gd name="connsiteX2" fmla="*/ 2447271 w 2450161"/>
              <a:gd name="connsiteY2" fmla="*/ 1994424 h 2642522"/>
              <a:gd name="connsiteX3" fmla="*/ 1156357 w 2450161"/>
              <a:gd name="connsiteY3" fmla="*/ 2642522 h 2642522"/>
              <a:gd name="connsiteX4" fmla="*/ 0 w 2450161"/>
              <a:gd name="connsiteY4" fmla="*/ 1943094 h 2642522"/>
              <a:gd name="connsiteX5" fmla="*/ 323 w 2450161"/>
              <a:gd name="connsiteY5" fmla="*/ 485321 h 2642522"/>
              <a:gd name="connsiteX6" fmla="*/ 1210575 w 2450161"/>
              <a:gd name="connsiteY6" fmla="*/ 0 h 2642522"/>
              <a:gd name="connsiteX0" fmla="*/ 1210575 w 2450161"/>
              <a:gd name="connsiteY0" fmla="*/ 0 h 2788572"/>
              <a:gd name="connsiteX1" fmla="*/ 2450161 w 2450161"/>
              <a:gd name="connsiteY1" fmla="*/ 677317 h 2788572"/>
              <a:gd name="connsiteX2" fmla="*/ 2447271 w 2450161"/>
              <a:gd name="connsiteY2" fmla="*/ 2140474 h 2788572"/>
              <a:gd name="connsiteX3" fmla="*/ 1156357 w 2450161"/>
              <a:gd name="connsiteY3" fmla="*/ 2788572 h 2788572"/>
              <a:gd name="connsiteX4" fmla="*/ 0 w 2450161"/>
              <a:gd name="connsiteY4" fmla="*/ 2089144 h 2788572"/>
              <a:gd name="connsiteX5" fmla="*/ 323 w 2450161"/>
              <a:gd name="connsiteY5" fmla="*/ 631371 h 2788572"/>
              <a:gd name="connsiteX6" fmla="*/ 1210575 w 2450161"/>
              <a:gd name="connsiteY6" fmla="*/ 0 h 2788572"/>
              <a:gd name="connsiteX0" fmla="*/ 1235975 w 2450161"/>
              <a:gd name="connsiteY0" fmla="*/ 0 h 2737772"/>
              <a:gd name="connsiteX1" fmla="*/ 2450161 w 2450161"/>
              <a:gd name="connsiteY1" fmla="*/ 626517 h 2737772"/>
              <a:gd name="connsiteX2" fmla="*/ 2447271 w 2450161"/>
              <a:gd name="connsiteY2" fmla="*/ 2089674 h 2737772"/>
              <a:gd name="connsiteX3" fmla="*/ 1156357 w 2450161"/>
              <a:gd name="connsiteY3" fmla="*/ 2737772 h 2737772"/>
              <a:gd name="connsiteX4" fmla="*/ 0 w 2450161"/>
              <a:gd name="connsiteY4" fmla="*/ 2038344 h 2737772"/>
              <a:gd name="connsiteX5" fmla="*/ 323 w 2450161"/>
              <a:gd name="connsiteY5" fmla="*/ 580571 h 2737772"/>
              <a:gd name="connsiteX6" fmla="*/ 1235975 w 2450161"/>
              <a:gd name="connsiteY6" fmla="*/ 0 h 2737772"/>
              <a:gd name="connsiteX0" fmla="*/ 12804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280425 w 2450161"/>
              <a:gd name="connsiteY6" fmla="*/ 0 h 2750472"/>
              <a:gd name="connsiteX0" fmla="*/ 1305825 w 2450161"/>
              <a:gd name="connsiteY0" fmla="*/ 0 h 2750472"/>
              <a:gd name="connsiteX1" fmla="*/ 2450161 w 2450161"/>
              <a:gd name="connsiteY1" fmla="*/ 639217 h 2750472"/>
              <a:gd name="connsiteX2" fmla="*/ 2447271 w 2450161"/>
              <a:gd name="connsiteY2" fmla="*/ 2102374 h 2750472"/>
              <a:gd name="connsiteX3" fmla="*/ 1156357 w 2450161"/>
              <a:gd name="connsiteY3" fmla="*/ 2750472 h 2750472"/>
              <a:gd name="connsiteX4" fmla="*/ 0 w 2450161"/>
              <a:gd name="connsiteY4" fmla="*/ 2051044 h 2750472"/>
              <a:gd name="connsiteX5" fmla="*/ 323 w 2450161"/>
              <a:gd name="connsiteY5" fmla="*/ 593271 h 2750472"/>
              <a:gd name="connsiteX6" fmla="*/ 1305825 w 2450161"/>
              <a:gd name="connsiteY6" fmla="*/ 0 h 2750472"/>
              <a:gd name="connsiteX0" fmla="*/ 1204225 w 2450161"/>
              <a:gd name="connsiteY0" fmla="*/ 0 h 2756822"/>
              <a:gd name="connsiteX1" fmla="*/ 2450161 w 2450161"/>
              <a:gd name="connsiteY1" fmla="*/ 645567 h 2756822"/>
              <a:gd name="connsiteX2" fmla="*/ 2447271 w 2450161"/>
              <a:gd name="connsiteY2" fmla="*/ 2108724 h 2756822"/>
              <a:gd name="connsiteX3" fmla="*/ 1156357 w 2450161"/>
              <a:gd name="connsiteY3" fmla="*/ 2756822 h 2756822"/>
              <a:gd name="connsiteX4" fmla="*/ 0 w 2450161"/>
              <a:gd name="connsiteY4" fmla="*/ 2057394 h 2756822"/>
              <a:gd name="connsiteX5" fmla="*/ 323 w 2450161"/>
              <a:gd name="connsiteY5" fmla="*/ 599621 h 2756822"/>
              <a:gd name="connsiteX6" fmla="*/ 1204225 w 2450161"/>
              <a:gd name="connsiteY6" fmla="*/ 0 h 2756822"/>
              <a:gd name="connsiteX0" fmla="*/ 1204225 w 2456511"/>
              <a:gd name="connsiteY0" fmla="*/ 0 h 2756822"/>
              <a:gd name="connsiteX1" fmla="*/ 2456511 w 2456511"/>
              <a:gd name="connsiteY1" fmla="*/ 594767 h 2756822"/>
              <a:gd name="connsiteX2" fmla="*/ 2447271 w 2456511"/>
              <a:gd name="connsiteY2" fmla="*/ 2108724 h 2756822"/>
              <a:gd name="connsiteX3" fmla="*/ 1156357 w 2456511"/>
              <a:gd name="connsiteY3" fmla="*/ 2756822 h 2756822"/>
              <a:gd name="connsiteX4" fmla="*/ 0 w 2456511"/>
              <a:gd name="connsiteY4" fmla="*/ 2057394 h 2756822"/>
              <a:gd name="connsiteX5" fmla="*/ 323 w 2456511"/>
              <a:gd name="connsiteY5" fmla="*/ 599621 h 2756822"/>
              <a:gd name="connsiteX6" fmla="*/ 1204225 w 2456511"/>
              <a:gd name="connsiteY6" fmla="*/ 0 h 275682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323 w 2456511"/>
              <a:gd name="connsiteY5" fmla="*/ 707571 h 2864772"/>
              <a:gd name="connsiteX6" fmla="*/ 1235975 w 2456511"/>
              <a:gd name="connsiteY6" fmla="*/ 0 h 2864772"/>
              <a:gd name="connsiteX0" fmla="*/ 1235975 w 2456511"/>
              <a:gd name="connsiteY0" fmla="*/ 0 h 2864772"/>
              <a:gd name="connsiteX1" fmla="*/ 2456511 w 2456511"/>
              <a:gd name="connsiteY1" fmla="*/ 702717 h 2864772"/>
              <a:gd name="connsiteX2" fmla="*/ 2447271 w 2456511"/>
              <a:gd name="connsiteY2" fmla="*/ 2216674 h 2864772"/>
              <a:gd name="connsiteX3" fmla="*/ 1156357 w 2456511"/>
              <a:gd name="connsiteY3" fmla="*/ 2864772 h 2864772"/>
              <a:gd name="connsiteX4" fmla="*/ 0 w 2456511"/>
              <a:gd name="connsiteY4" fmla="*/ 2165344 h 2864772"/>
              <a:gd name="connsiteX5" fmla="*/ 82873 w 2456511"/>
              <a:gd name="connsiteY5" fmla="*/ 656771 h 2864772"/>
              <a:gd name="connsiteX6" fmla="*/ 1235975 w 2456511"/>
              <a:gd name="connsiteY6" fmla="*/ 0 h 2864772"/>
              <a:gd name="connsiteX0" fmla="*/ 1153104 w 2373640"/>
              <a:gd name="connsiteY0" fmla="*/ 0 h 2864772"/>
              <a:gd name="connsiteX1" fmla="*/ 2373640 w 2373640"/>
              <a:gd name="connsiteY1" fmla="*/ 702717 h 2864772"/>
              <a:gd name="connsiteX2" fmla="*/ 2364400 w 2373640"/>
              <a:gd name="connsiteY2" fmla="*/ 2216674 h 2864772"/>
              <a:gd name="connsiteX3" fmla="*/ 1073486 w 2373640"/>
              <a:gd name="connsiteY3" fmla="*/ 2864772 h 2864772"/>
              <a:gd name="connsiteX4" fmla="*/ 6029 w 2373640"/>
              <a:gd name="connsiteY4" fmla="*/ 1987544 h 2864772"/>
              <a:gd name="connsiteX5" fmla="*/ 2 w 2373640"/>
              <a:gd name="connsiteY5" fmla="*/ 656771 h 2864772"/>
              <a:gd name="connsiteX6" fmla="*/ 1153104 w 2373640"/>
              <a:gd name="connsiteY6" fmla="*/ 0 h 286477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64400 w 2373640"/>
              <a:gd name="connsiteY2" fmla="*/ 22166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73640"/>
              <a:gd name="connsiteY0" fmla="*/ 0 h 2655222"/>
              <a:gd name="connsiteX1" fmla="*/ 2373640 w 2373640"/>
              <a:gd name="connsiteY1" fmla="*/ 702717 h 2655222"/>
              <a:gd name="connsiteX2" fmla="*/ 2313600 w 2373640"/>
              <a:gd name="connsiteY2" fmla="*/ 1988074 h 2655222"/>
              <a:gd name="connsiteX3" fmla="*/ 1130636 w 2373640"/>
              <a:gd name="connsiteY3" fmla="*/ 2655222 h 2655222"/>
              <a:gd name="connsiteX4" fmla="*/ 6029 w 2373640"/>
              <a:gd name="connsiteY4" fmla="*/ 1987544 h 2655222"/>
              <a:gd name="connsiteX5" fmla="*/ 2 w 2373640"/>
              <a:gd name="connsiteY5" fmla="*/ 656771 h 2655222"/>
              <a:gd name="connsiteX6" fmla="*/ 1153104 w 2373640"/>
              <a:gd name="connsiteY6" fmla="*/ 0 h 2655222"/>
              <a:gd name="connsiteX0" fmla="*/ 1153104 w 2313636"/>
              <a:gd name="connsiteY0" fmla="*/ 0 h 2655222"/>
              <a:gd name="connsiteX1" fmla="*/ 2240290 w 2313636"/>
              <a:gd name="connsiteY1" fmla="*/ 721767 h 2655222"/>
              <a:gd name="connsiteX2" fmla="*/ 2313600 w 2313636"/>
              <a:gd name="connsiteY2" fmla="*/ 1988074 h 2655222"/>
              <a:gd name="connsiteX3" fmla="*/ 1130636 w 2313636"/>
              <a:gd name="connsiteY3" fmla="*/ 2655222 h 2655222"/>
              <a:gd name="connsiteX4" fmla="*/ 6029 w 2313636"/>
              <a:gd name="connsiteY4" fmla="*/ 1987544 h 2655222"/>
              <a:gd name="connsiteX5" fmla="*/ 2 w 2313636"/>
              <a:gd name="connsiteY5" fmla="*/ 656771 h 2655222"/>
              <a:gd name="connsiteX6" fmla="*/ 1153104 w 2313636"/>
              <a:gd name="connsiteY6" fmla="*/ 0 h 2655222"/>
              <a:gd name="connsiteX0" fmla="*/ 1153104 w 2313790"/>
              <a:gd name="connsiteY0" fmla="*/ 0 h 2655222"/>
              <a:gd name="connsiteX1" fmla="*/ 2303790 w 2313790"/>
              <a:gd name="connsiteY1" fmla="*/ 664617 h 2655222"/>
              <a:gd name="connsiteX2" fmla="*/ 2313600 w 2313790"/>
              <a:gd name="connsiteY2" fmla="*/ 1988074 h 2655222"/>
              <a:gd name="connsiteX3" fmla="*/ 1130636 w 2313790"/>
              <a:gd name="connsiteY3" fmla="*/ 2655222 h 2655222"/>
              <a:gd name="connsiteX4" fmla="*/ 6029 w 2313790"/>
              <a:gd name="connsiteY4" fmla="*/ 1987544 h 2655222"/>
              <a:gd name="connsiteX5" fmla="*/ 2 w 2313790"/>
              <a:gd name="connsiteY5" fmla="*/ 656771 h 2655222"/>
              <a:gd name="connsiteX6" fmla="*/ 1153104 w 2313790"/>
              <a:gd name="connsiteY6" fmla="*/ 0 h 2655222"/>
              <a:gd name="connsiteX0" fmla="*/ 1153107 w 2313793"/>
              <a:gd name="connsiteY0" fmla="*/ 0 h 2655222"/>
              <a:gd name="connsiteX1" fmla="*/ 2303793 w 2313793"/>
              <a:gd name="connsiteY1" fmla="*/ 664617 h 2655222"/>
              <a:gd name="connsiteX2" fmla="*/ 2313603 w 2313793"/>
              <a:gd name="connsiteY2" fmla="*/ 1988074 h 2655222"/>
              <a:gd name="connsiteX3" fmla="*/ 1130639 w 2313793"/>
              <a:gd name="connsiteY3" fmla="*/ 2655222 h 2655222"/>
              <a:gd name="connsiteX4" fmla="*/ 1269 w 2313793"/>
              <a:gd name="connsiteY4" fmla="*/ 1987544 h 2655222"/>
              <a:gd name="connsiteX5" fmla="*/ 5 w 2313793"/>
              <a:gd name="connsiteY5" fmla="*/ 656771 h 2655222"/>
              <a:gd name="connsiteX6" fmla="*/ 1153107 w 2313793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87544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87544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8981 w 2319667"/>
              <a:gd name="connsiteY0" fmla="*/ 0 h 2655222"/>
              <a:gd name="connsiteX1" fmla="*/ 2309667 w 2319667"/>
              <a:gd name="connsiteY1" fmla="*/ 664617 h 2655222"/>
              <a:gd name="connsiteX2" fmla="*/ 2319477 w 2319667"/>
              <a:gd name="connsiteY2" fmla="*/ 1988074 h 2655222"/>
              <a:gd name="connsiteX3" fmla="*/ 1136513 w 2319667"/>
              <a:gd name="connsiteY3" fmla="*/ 2655222 h 2655222"/>
              <a:gd name="connsiteX4" fmla="*/ 0 w 2319667"/>
              <a:gd name="connsiteY4" fmla="*/ 1992306 h 2655222"/>
              <a:gd name="connsiteX5" fmla="*/ 5879 w 2319667"/>
              <a:gd name="connsiteY5" fmla="*/ 656771 h 2655222"/>
              <a:gd name="connsiteX6" fmla="*/ 1158981 w 2319667"/>
              <a:gd name="connsiteY6" fmla="*/ 0 h 2655222"/>
              <a:gd name="connsiteX0" fmla="*/ 1153108 w 2313794"/>
              <a:gd name="connsiteY0" fmla="*/ 0 h 2655222"/>
              <a:gd name="connsiteX1" fmla="*/ 2303794 w 2313794"/>
              <a:gd name="connsiteY1" fmla="*/ 664617 h 2655222"/>
              <a:gd name="connsiteX2" fmla="*/ 2313604 w 2313794"/>
              <a:gd name="connsiteY2" fmla="*/ 1988074 h 2655222"/>
              <a:gd name="connsiteX3" fmla="*/ 1130640 w 2313794"/>
              <a:gd name="connsiteY3" fmla="*/ 2655222 h 2655222"/>
              <a:gd name="connsiteX4" fmla="*/ 1270 w 2313794"/>
              <a:gd name="connsiteY4" fmla="*/ 1994688 h 2655222"/>
              <a:gd name="connsiteX5" fmla="*/ 6 w 2313794"/>
              <a:gd name="connsiteY5" fmla="*/ 656771 h 2655222"/>
              <a:gd name="connsiteX6" fmla="*/ 1153108 w 2313794"/>
              <a:gd name="connsiteY6" fmla="*/ 0 h 2655222"/>
              <a:gd name="connsiteX0" fmla="*/ 1154219 w 2314905"/>
              <a:gd name="connsiteY0" fmla="*/ 0 h 2655222"/>
              <a:gd name="connsiteX1" fmla="*/ 2304905 w 2314905"/>
              <a:gd name="connsiteY1" fmla="*/ 664617 h 2655222"/>
              <a:gd name="connsiteX2" fmla="*/ 2314715 w 2314905"/>
              <a:gd name="connsiteY2" fmla="*/ 1988074 h 2655222"/>
              <a:gd name="connsiteX3" fmla="*/ 1131751 w 2314905"/>
              <a:gd name="connsiteY3" fmla="*/ 2655222 h 2655222"/>
              <a:gd name="connsiteX4" fmla="*/ 0 w 2314905"/>
              <a:gd name="connsiteY4" fmla="*/ 1994688 h 2655222"/>
              <a:gd name="connsiteX5" fmla="*/ 1117 w 2314905"/>
              <a:gd name="connsiteY5" fmla="*/ 656771 h 2655222"/>
              <a:gd name="connsiteX6" fmla="*/ 1154219 w 2314905"/>
              <a:gd name="connsiteY6" fmla="*/ 0 h 265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14905" h="2655222">
                <a:moveTo>
                  <a:pt x="1154219" y="0"/>
                </a:moveTo>
                <a:lnTo>
                  <a:pt x="2304905" y="664617"/>
                </a:lnTo>
                <a:cubicBezTo>
                  <a:pt x="2302953" y="1198623"/>
                  <a:pt x="2316667" y="1454068"/>
                  <a:pt x="2314715" y="1988074"/>
                </a:cubicBezTo>
                <a:lnTo>
                  <a:pt x="1131751" y="2655222"/>
                </a:lnTo>
                <a:lnTo>
                  <a:pt x="0" y="1994688"/>
                </a:lnTo>
                <a:cubicBezTo>
                  <a:pt x="108" y="1488635"/>
                  <a:pt x="1009" y="1162824"/>
                  <a:pt x="1117" y="656771"/>
                </a:cubicBezTo>
                <a:lnTo>
                  <a:pt x="11542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0" tIns="2196000" rIns="1980000" anchor="t" anchorCtr="0"/>
          <a:lstStyle/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400" dirty="0" smtClean="0">
              <a:solidFill>
                <a:schemeClr val="tx1"/>
              </a:solidFill>
            </a:endParaRPr>
          </a:p>
          <a:p>
            <a:endParaRPr lang="pt-BR" sz="2400" dirty="0">
              <a:solidFill>
                <a:schemeClr val="tx1"/>
              </a:solidFill>
            </a:endParaRPr>
          </a:p>
          <a:p>
            <a:endParaRPr lang="pt-BR" sz="2200" dirty="0" smtClean="0">
              <a:solidFill>
                <a:schemeClr val="tx1"/>
              </a:solidFill>
            </a:endParaRPr>
          </a:p>
          <a:p>
            <a:endParaRPr lang="pt-BR" sz="2200" dirty="0">
              <a:solidFill>
                <a:schemeClr val="tx1"/>
              </a:solidFill>
            </a:endParaRPr>
          </a:p>
          <a:p>
            <a:pPr algn="ctr"/>
            <a:r>
              <a:rPr lang="pt-BR" sz="2200" dirty="0" smtClean="0">
                <a:solidFill>
                  <a:schemeClr val="tx1"/>
                </a:solidFill>
              </a:rPr>
              <a:t>Assim, </a:t>
            </a:r>
            <a:r>
              <a:rPr lang="pt-BR" sz="2200" dirty="0">
                <a:solidFill>
                  <a:schemeClr val="tx1"/>
                </a:solidFill>
              </a:rPr>
              <a:t>induzido pelo conhecimento, já está </a:t>
            </a:r>
            <a:r>
              <a:rPr lang="pt-BR" sz="2200" dirty="0" smtClean="0">
                <a:solidFill>
                  <a:schemeClr val="tx1"/>
                </a:solidFill>
              </a:rPr>
              <a:t>estabelecido </a:t>
            </a:r>
            <a:r>
              <a:rPr lang="pt-BR" sz="2200" dirty="0">
                <a:solidFill>
                  <a:schemeClr val="tx1"/>
                </a:solidFill>
              </a:rPr>
              <a:t>para todas as </a:t>
            </a:r>
            <a:r>
              <a:rPr lang="pt-BR" sz="2200" dirty="0" smtClean="0">
                <a:solidFill>
                  <a:schemeClr val="tx1"/>
                </a:solidFill>
              </a:rPr>
              <a:t>profissões </a:t>
            </a:r>
            <a:r>
              <a:rPr lang="pt-BR" sz="2200" dirty="0">
                <a:solidFill>
                  <a:schemeClr val="tx1"/>
                </a:solidFill>
              </a:rPr>
              <a:t>um novo e principal ambiente de trabalho, que são as </a:t>
            </a:r>
            <a:r>
              <a:rPr lang="pt-BR" sz="2200" dirty="0" smtClean="0">
                <a:solidFill>
                  <a:schemeClr val="tx1"/>
                </a:solidFill>
              </a:rPr>
              <a:t>empresas </a:t>
            </a:r>
            <a:r>
              <a:rPr lang="pt-BR" sz="2200" dirty="0">
                <a:solidFill>
                  <a:schemeClr val="tx1"/>
                </a:solidFill>
              </a:rPr>
              <a:t>com forte base tecnológica ou tecnologicamente </a:t>
            </a:r>
            <a:r>
              <a:rPr lang="pt-BR" sz="2200" dirty="0" smtClean="0">
                <a:solidFill>
                  <a:schemeClr val="tx1"/>
                </a:solidFill>
              </a:rPr>
              <a:t>diferenciada: </a:t>
            </a:r>
            <a:br>
              <a:rPr lang="pt-BR" sz="2200" dirty="0" smtClean="0">
                <a:solidFill>
                  <a:schemeClr val="tx1"/>
                </a:solidFill>
              </a:rPr>
            </a:br>
            <a:r>
              <a:rPr lang="pt-BR" sz="2200" dirty="0" smtClean="0">
                <a:solidFill>
                  <a:schemeClr val="tx1"/>
                </a:solidFill>
              </a:rPr>
              <a:t>as </a:t>
            </a:r>
            <a:r>
              <a:rPr lang="pt-BR" sz="2200" b="1" dirty="0" err="1" smtClean="0">
                <a:solidFill>
                  <a:schemeClr val="tx1"/>
                </a:solidFill>
              </a:rPr>
              <a:t>STARTUPs</a:t>
            </a:r>
            <a:r>
              <a:rPr lang="pt-BR" sz="2200" b="1" dirty="0" smtClean="0">
                <a:solidFill>
                  <a:schemeClr val="tx1"/>
                </a:solidFill>
              </a:rPr>
              <a:t> - </a:t>
            </a:r>
            <a:r>
              <a:rPr lang="pt-BR" sz="2200" dirty="0" smtClean="0">
                <a:solidFill>
                  <a:schemeClr val="tx1"/>
                </a:solidFill>
              </a:rPr>
              <a:t>principais </a:t>
            </a:r>
            <a:r>
              <a:rPr lang="pt-BR" sz="2200" dirty="0">
                <a:solidFill>
                  <a:schemeClr val="tx1"/>
                </a:solidFill>
              </a:rPr>
              <a:t>empresas </a:t>
            </a:r>
            <a:r>
              <a:rPr lang="pt-BR" sz="2200" dirty="0" smtClean="0">
                <a:solidFill>
                  <a:schemeClr val="tx1"/>
                </a:solidFill>
              </a:rPr>
              <a:t>do planeta que concentram boas expectativas de riqueza</a:t>
            </a:r>
            <a:r>
              <a:rPr lang="pt-BR" sz="2400" dirty="0" smtClean="0">
                <a:solidFill>
                  <a:schemeClr val="tx1"/>
                </a:solidFill>
              </a:rPr>
              <a:t>. </a:t>
            </a:r>
            <a:endParaRPr lang="pt-BR" sz="2400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7" b="100000" l="0" r="100000">
                        <a14:foregroundMark x1="15789" y1="21292" x2="15789" y2="21292"/>
                        <a14:foregroundMark x1="13158" y1="24641" x2="13158" y2="24641"/>
                        <a14:foregroundMark x1="11842" y1="26316" x2="11842" y2="26316"/>
                        <a14:foregroundMark x1="5789" y1="27273" x2="5789" y2="27273"/>
                        <a14:foregroundMark x1="6579" y1="18660" x2="6579" y2="18660"/>
                        <a14:foregroundMark x1="5000" y1="22249" x2="5000" y2="22249"/>
                        <a14:foregroundMark x1="67368" y1="7895" x2="67368" y2="7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5251" y="1555427"/>
            <a:ext cx="2094632" cy="331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9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>
            <a:grpSpLocks/>
          </p:cNvGrpSpPr>
          <p:nvPr/>
        </p:nvGrpSpPr>
        <p:grpSpPr bwMode="auto">
          <a:xfrm>
            <a:off x="3909237" y="-580672"/>
            <a:ext cx="7162800" cy="7882758"/>
            <a:chOff x="611560" y="343147"/>
            <a:chExt cx="5372728" cy="6162578"/>
          </a:xfrm>
        </p:grpSpPr>
        <p:sp>
          <p:nvSpPr>
            <p:cNvPr id="9" name="Retângulo 10"/>
            <p:cNvSpPr/>
            <p:nvPr/>
          </p:nvSpPr>
          <p:spPr>
            <a:xfrm>
              <a:off x="611560" y="343147"/>
              <a:ext cx="5372728" cy="6162578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0" name="Retângulo 10"/>
            <p:cNvSpPr/>
            <p:nvPr/>
          </p:nvSpPr>
          <p:spPr>
            <a:xfrm>
              <a:off x="973552" y="759065"/>
              <a:ext cx="4648743" cy="5330741"/>
            </a:xfrm>
            <a:custGeom>
              <a:avLst/>
              <a:gdLst>
                <a:gd name="connsiteX0" fmla="*/ 0 w 1380240"/>
                <a:gd name="connsiteY0" fmla="*/ 0 h 1700118"/>
                <a:gd name="connsiteX1" fmla="*/ 1380240 w 1380240"/>
                <a:gd name="connsiteY1" fmla="*/ 0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905089 w 1380240"/>
                <a:gd name="connsiteY1" fmla="*/ 837434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0 w 1380240"/>
                <a:gd name="connsiteY0" fmla="*/ 0 h 1700118"/>
                <a:gd name="connsiteX1" fmla="*/ 1194055 w 1380240"/>
                <a:gd name="connsiteY1" fmla="*/ 449831 h 1700118"/>
                <a:gd name="connsiteX2" fmla="*/ 1380240 w 1380240"/>
                <a:gd name="connsiteY2" fmla="*/ 1700118 h 1700118"/>
                <a:gd name="connsiteX3" fmla="*/ 0 w 1380240"/>
                <a:gd name="connsiteY3" fmla="*/ 1700118 h 1700118"/>
                <a:gd name="connsiteX4" fmla="*/ 0 w 1380240"/>
                <a:gd name="connsiteY4" fmla="*/ 0 h 1700118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0 w 2268375"/>
                <a:gd name="connsiteY3" fmla="*/ 2060904 h 2060904"/>
                <a:gd name="connsiteX4" fmla="*/ 888135 w 2268375"/>
                <a:gd name="connsiteY4" fmla="*/ 0 h 2060904"/>
                <a:gd name="connsiteX0" fmla="*/ 888135 w 2268375"/>
                <a:gd name="connsiteY0" fmla="*/ 0 h 2060904"/>
                <a:gd name="connsiteX1" fmla="*/ 2082190 w 2268375"/>
                <a:gd name="connsiteY1" fmla="*/ 449831 h 2060904"/>
                <a:gd name="connsiteX2" fmla="*/ 2268375 w 2268375"/>
                <a:gd name="connsiteY2" fmla="*/ 1700118 h 2060904"/>
                <a:gd name="connsiteX3" fmla="*/ 1351109 w 2268375"/>
                <a:gd name="connsiteY3" fmla="*/ 1854305 h 2060904"/>
                <a:gd name="connsiteX4" fmla="*/ 0 w 2268375"/>
                <a:gd name="connsiteY4" fmla="*/ 2060904 h 2060904"/>
                <a:gd name="connsiteX5" fmla="*/ 888135 w 2268375"/>
                <a:gd name="connsiteY5" fmla="*/ 0 h 2060904"/>
                <a:gd name="connsiteX0" fmla="*/ 888135 w 2268375"/>
                <a:gd name="connsiteY0" fmla="*/ 0 h 2584209"/>
                <a:gd name="connsiteX1" fmla="*/ 2082190 w 2268375"/>
                <a:gd name="connsiteY1" fmla="*/ 449831 h 2584209"/>
                <a:gd name="connsiteX2" fmla="*/ 2268375 w 2268375"/>
                <a:gd name="connsiteY2" fmla="*/ 1700118 h 2584209"/>
                <a:gd name="connsiteX3" fmla="*/ 1240074 w 2268375"/>
                <a:gd name="connsiteY3" fmla="*/ 2584209 h 2584209"/>
                <a:gd name="connsiteX4" fmla="*/ 0 w 2268375"/>
                <a:gd name="connsiteY4" fmla="*/ 2060904 h 2584209"/>
                <a:gd name="connsiteX5" fmla="*/ 888135 w 2268375"/>
                <a:gd name="connsiteY5" fmla="*/ 0 h 2584209"/>
                <a:gd name="connsiteX0" fmla="*/ 888135 w 2253880"/>
                <a:gd name="connsiteY0" fmla="*/ 0 h 2584209"/>
                <a:gd name="connsiteX1" fmla="*/ 2082190 w 2253880"/>
                <a:gd name="connsiteY1" fmla="*/ 449831 h 2584209"/>
                <a:gd name="connsiteX2" fmla="*/ 2253880 w 2253880"/>
                <a:gd name="connsiteY2" fmla="*/ 1765914 h 2584209"/>
                <a:gd name="connsiteX3" fmla="*/ 1240074 w 2253880"/>
                <a:gd name="connsiteY3" fmla="*/ 2584209 h 2584209"/>
                <a:gd name="connsiteX4" fmla="*/ 0 w 2253880"/>
                <a:gd name="connsiteY4" fmla="*/ 2060904 h 2584209"/>
                <a:gd name="connsiteX5" fmla="*/ 888135 w 2253880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888135 w 2283369"/>
                <a:gd name="connsiteY5" fmla="*/ 0 h 2584209"/>
                <a:gd name="connsiteX0" fmla="*/ 888135 w 2283369"/>
                <a:gd name="connsiteY0" fmla="*/ 0 h 2584209"/>
                <a:gd name="connsiteX1" fmla="*/ 2082190 w 2283369"/>
                <a:gd name="connsiteY1" fmla="*/ 449831 h 2584209"/>
                <a:gd name="connsiteX2" fmla="*/ 2283369 w 2283369"/>
                <a:gd name="connsiteY2" fmla="*/ 1775804 h 2584209"/>
                <a:gd name="connsiteX3" fmla="*/ 1240074 w 2283369"/>
                <a:gd name="connsiteY3" fmla="*/ 2584209 h 2584209"/>
                <a:gd name="connsiteX4" fmla="*/ 0 w 2283369"/>
                <a:gd name="connsiteY4" fmla="*/ 2060904 h 2584209"/>
                <a:gd name="connsiteX5" fmla="*/ 475015 w 2283369"/>
                <a:gd name="connsiteY5" fmla="*/ 1005330 h 2584209"/>
                <a:gd name="connsiteX6" fmla="*/ 888135 w 2283369"/>
                <a:gd name="connsiteY6" fmla="*/ 0 h 2584209"/>
                <a:gd name="connsiteX0" fmla="*/ 1060341 w 2455575"/>
                <a:gd name="connsiteY0" fmla="*/ 0 h 2584209"/>
                <a:gd name="connsiteX1" fmla="*/ 2254396 w 2455575"/>
                <a:gd name="connsiteY1" fmla="*/ 449831 h 2584209"/>
                <a:gd name="connsiteX2" fmla="*/ 2455575 w 2455575"/>
                <a:gd name="connsiteY2" fmla="*/ 1775804 h 2584209"/>
                <a:gd name="connsiteX3" fmla="*/ 1412280 w 2455575"/>
                <a:gd name="connsiteY3" fmla="*/ 2584209 h 2584209"/>
                <a:gd name="connsiteX4" fmla="*/ 172206 w 2455575"/>
                <a:gd name="connsiteY4" fmla="*/ 2060904 h 2584209"/>
                <a:gd name="connsiteX5" fmla="*/ 0 w 2455575"/>
                <a:gd name="connsiteY5" fmla="*/ 775660 h 2584209"/>
                <a:gd name="connsiteX6" fmla="*/ 1060341 w 2455575"/>
                <a:gd name="connsiteY6" fmla="*/ 0 h 2584209"/>
                <a:gd name="connsiteX0" fmla="*/ 1042277 w 2455575"/>
                <a:gd name="connsiteY0" fmla="*/ 0 h 2635690"/>
                <a:gd name="connsiteX1" fmla="*/ 2254396 w 2455575"/>
                <a:gd name="connsiteY1" fmla="*/ 501312 h 2635690"/>
                <a:gd name="connsiteX2" fmla="*/ 2455575 w 2455575"/>
                <a:gd name="connsiteY2" fmla="*/ 1827285 h 2635690"/>
                <a:gd name="connsiteX3" fmla="*/ 1412280 w 2455575"/>
                <a:gd name="connsiteY3" fmla="*/ 2635690 h 2635690"/>
                <a:gd name="connsiteX4" fmla="*/ 172206 w 2455575"/>
                <a:gd name="connsiteY4" fmla="*/ 2112385 h 2635690"/>
                <a:gd name="connsiteX5" fmla="*/ 0 w 2455575"/>
                <a:gd name="connsiteY5" fmla="*/ 827141 h 2635690"/>
                <a:gd name="connsiteX6" fmla="*/ 1042277 w 2455575"/>
                <a:gd name="connsiteY6" fmla="*/ 0 h 2635690"/>
                <a:gd name="connsiteX0" fmla="*/ 1249311 w 2455575"/>
                <a:gd name="connsiteY0" fmla="*/ 0 h 2627063"/>
                <a:gd name="connsiteX1" fmla="*/ 2254396 w 2455575"/>
                <a:gd name="connsiteY1" fmla="*/ 492685 h 2627063"/>
                <a:gd name="connsiteX2" fmla="*/ 2455575 w 2455575"/>
                <a:gd name="connsiteY2" fmla="*/ 1818658 h 2627063"/>
                <a:gd name="connsiteX3" fmla="*/ 1412280 w 2455575"/>
                <a:gd name="connsiteY3" fmla="*/ 2627063 h 2627063"/>
                <a:gd name="connsiteX4" fmla="*/ 172206 w 2455575"/>
                <a:gd name="connsiteY4" fmla="*/ 2103758 h 2627063"/>
                <a:gd name="connsiteX5" fmla="*/ 0 w 2455575"/>
                <a:gd name="connsiteY5" fmla="*/ 818514 h 2627063"/>
                <a:gd name="connsiteX6" fmla="*/ 1249311 w 2455575"/>
                <a:gd name="connsiteY6" fmla="*/ 0 h 2627063"/>
                <a:gd name="connsiteX0" fmla="*/ 1171673 w 2377937"/>
                <a:gd name="connsiteY0" fmla="*/ 0 h 2627063"/>
                <a:gd name="connsiteX1" fmla="*/ 2176758 w 2377937"/>
                <a:gd name="connsiteY1" fmla="*/ 492685 h 2627063"/>
                <a:gd name="connsiteX2" fmla="*/ 2377937 w 2377937"/>
                <a:gd name="connsiteY2" fmla="*/ 1818658 h 2627063"/>
                <a:gd name="connsiteX3" fmla="*/ 1334642 w 2377937"/>
                <a:gd name="connsiteY3" fmla="*/ 2627063 h 2627063"/>
                <a:gd name="connsiteX4" fmla="*/ 94568 w 2377937"/>
                <a:gd name="connsiteY4" fmla="*/ 2103758 h 2627063"/>
                <a:gd name="connsiteX5" fmla="*/ 0 w 2377937"/>
                <a:gd name="connsiteY5" fmla="*/ 576974 h 2627063"/>
                <a:gd name="connsiteX6" fmla="*/ 1171673 w 2377937"/>
                <a:gd name="connsiteY6" fmla="*/ 0 h 2627063"/>
                <a:gd name="connsiteX0" fmla="*/ 1171996 w 2378260"/>
                <a:gd name="connsiteY0" fmla="*/ 0 h 2627063"/>
                <a:gd name="connsiteX1" fmla="*/ 2177081 w 2378260"/>
                <a:gd name="connsiteY1" fmla="*/ 492685 h 2627063"/>
                <a:gd name="connsiteX2" fmla="*/ 2378260 w 2378260"/>
                <a:gd name="connsiteY2" fmla="*/ 1818658 h 2627063"/>
                <a:gd name="connsiteX3" fmla="*/ 1334965 w 2378260"/>
                <a:gd name="connsiteY3" fmla="*/ 2627063 h 2627063"/>
                <a:gd name="connsiteX4" fmla="*/ 0 w 2378260"/>
                <a:gd name="connsiteY4" fmla="*/ 2095132 h 2627063"/>
                <a:gd name="connsiteX5" fmla="*/ 323 w 2378260"/>
                <a:gd name="connsiteY5" fmla="*/ 576974 h 2627063"/>
                <a:gd name="connsiteX6" fmla="*/ 1171996 w 2378260"/>
                <a:gd name="connsiteY6" fmla="*/ 0 h 2627063"/>
                <a:gd name="connsiteX0" fmla="*/ 1171996 w 2401368"/>
                <a:gd name="connsiteY0" fmla="*/ 0 h 2627063"/>
                <a:gd name="connsiteX1" fmla="*/ 2401368 w 2401368"/>
                <a:gd name="connsiteY1" fmla="*/ 535817 h 2627063"/>
                <a:gd name="connsiteX2" fmla="*/ 2378260 w 2401368"/>
                <a:gd name="connsiteY2" fmla="*/ 1818658 h 2627063"/>
                <a:gd name="connsiteX3" fmla="*/ 1334965 w 2401368"/>
                <a:gd name="connsiteY3" fmla="*/ 2627063 h 2627063"/>
                <a:gd name="connsiteX4" fmla="*/ 0 w 2401368"/>
                <a:gd name="connsiteY4" fmla="*/ 2095132 h 2627063"/>
                <a:gd name="connsiteX5" fmla="*/ 323 w 2401368"/>
                <a:gd name="connsiteY5" fmla="*/ 576974 h 2627063"/>
                <a:gd name="connsiteX6" fmla="*/ 1171996 w 2401368"/>
                <a:gd name="connsiteY6" fmla="*/ 0 h 2627063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78260 w 2401368"/>
                <a:gd name="connsiteY2" fmla="*/ 1887670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52381 w 2401368"/>
                <a:gd name="connsiteY2" fmla="*/ 2215474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258260 w 2401368"/>
                <a:gd name="connsiteY0" fmla="*/ 0 h 2696075"/>
                <a:gd name="connsiteX1" fmla="*/ 2401368 w 2401368"/>
                <a:gd name="connsiteY1" fmla="*/ 604829 h 2696075"/>
                <a:gd name="connsiteX2" fmla="*/ 2395513 w 2401368"/>
                <a:gd name="connsiteY2" fmla="*/ 2206848 h 2696075"/>
                <a:gd name="connsiteX3" fmla="*/ 1334965 w 2401368"/>
                <a:gd name="connsiteY3" fmla="*/ 2696075 h 2696075"/>
                <a:gd name="connsiteX4" fmla="*/ 0 w 2401368"/>
                <a:gd name="connsiteY4" fmla="*/ 2164144 h 2696075"/>
                <a:gd name="connsiteX5" fmla="*/ 323 w 2401368"/>
                <a:gd name="connsiteY5" fmla="*/ 645986 h 2696075"/>
                <a:gd name="connsiteX6" fmla="*/ 1258260 w 2401368"/>
                <a:gd name="connsiteY6" fmla="*/ 0 h 2696075"/>
                <a:gd name="connsiteX0" fmla="*/ 1180622 w 2401368"/>
                <a:gd name="connsiteY0" fmla="*/ 0 h 2765087"/>
                <a:gd name="connsiteX1" fmla="*/ 2401368 w 2401368"/>
                <a:gd name="connsiteY1" fmla="*/ 673841 h 2765087"/>
                <a:gd name="connsiteX2" fmla="*/ 2395513 w 2401368"/>
                <a:gd name="connsiteY2" fmla="*/ 2275860 h 2765087"/>
                <a:gd name="connsiteX3" fmla="*/ 1334965 w 2401368"/>
                <a:gd name="connsiteY3" fmla="*/ 2765087 h 2765087"/>
                <a:gd name="connsiteX4" fmla="*/ 0 w 2401368"/>
                <a:gd name="connsiteY4" fmla="*/ 2233156 h 2765087"/>
                <a:gd name="connsiteX5" fmla="*/ 323 w 2401368"/>
                <a:gd name="connsiteY5" fmla="*/ 714998 h 2765087"/>
                <a:gd name="connsiteX6" fmla="*/ 1180622 w 2401368"/>
                <a:gd name="connsiteY6" fmla="*/ 0 h 2765087"/>
                <a:gd name="connsiteX0" fmla="*/ 1180622 w 2401368"/>
                <a:gd name="connsiteY0" fmla="*/ 0 h 2868604"/>
                <a:gd name="connsiteX1" fmla="*/ 2401368 w 2401368"/>
                <a:gd name="connsiteY1" fmla="*/ 673841 h 2868604"/>
                <a:gd name="connsiteX2" fmla="*/ 2395513 w 2401368"/>
                <a:gd name="connsiteY2" fmla="*/ 2275860 h 2868604"/>
                <a:gd name="connsiteX3" fmla="*/ 1274580 w 2401368"/>
                <a:gd name="connsiteY3" fmla="*/ 2868604 h 2868604"/>
                <a:gd name="connsiteX4" fmla="*/ 0 w 2401368"/>
                <a:gd name="connsiteY4" fmla="*/ 2233156 h 2868604"/>
                <a:gd name="connsiteX5" fmla="*/ 323 w 2401368"/>
                <a:gd name="connsiteY5" fmla="*/ 714998 h 2868604"/>
                <a:gd name="connsiteX6" fmla="*/ 1180622 w 2401368"/>
                <a:gd name="connsiteY6" fmla="*/ 0 h 2868604"/>
                <a:gd name="connsiteX0" fmla="*/ 1180622 w 2401368"/>
                <a:gd name="connsiteY0" fmla="*/ 0 h 2773714"/>
                <a:gd name="connsiteX1" fmla="*/ 2401368 w 2401368"/>
                <a:gd name="connsiteY1" fmla="*/ 673841 h 2773714"/>
                <a:gd name="connsiteX2" fmla="*/ 2395513 w 2401368"/>
                <a:gd name="connsiteY2" fmla="*/ 2275860 h 2773714"/>
                <a:gd name="connsiteX3" fmla="*/ 1274580 w 2401368"/>
                <a:gd name="connsiteY3" fmla="*/ 2773714 h 2773714"/>
                <a:gd name="connsiteX4" fmla="*/ 0 w 2401368"/>
                <a:gd name="connsiteY4" fmla="*/ 2233156 h 2773714"/>
                <a:gd name="connsiteX5" fmla="*/ 323 w 2401368"/>
                <a:gd name="connsiteY5" fmla="*/ 714998 h 2773714"/>
                <a:gd name="connsiteX6" fmla="*/ 1180622 w 2401368"/>
                <a:gd name="connsiteY6" fmla="*/ 0 h 2773714"/>
                <a:gd name="connsiteX0" fmla="*/ 1197875 w 2401368"/>
                <a:gd name="connsiteY0" fmla="*/ 0 h 2670197"/>
                <a:gd name="connsiteX1" fmla="*/ 2401368 w 2401368"/>
                <a:gd name="connsiteY1" fmla="*/ 570324 h 2670197"/>
                <a:gd name="connsiteX2" fmla="*/ 2395513 w 2401368"/>
                <a:gd name="connsiteY2" fmla="*/ 2172343 h 2670197"/>
                <a:gd name="connsiteX3" fmla="*/ 1274580 w 2401368"/>
                <a:gd name="connsiteY3" fmla="*/ 2670197 h 2670197"/>
                <a:gd name="connsiteX4" fmla="*/ 0 w 2401368"/>
                <a:gd name="connsiteY4" fmla="*/ 2129639 h 2670197"/>
                <a:gd name="connsiteX5" fmla="*/ 323 w 2401368"/>
                <a:gd name="connsiteY5" fmla="*/ 611481 h 2670197"/>
                <a:gd name="connsiteX6" fmla="*/ 1197875 w 2401368"/>
                <a:gd name="connsiteY6" fmla="*/ 0 h 2670197"/>
                <a:gd name="connsiteX0" fmla="*/ 1249633 w 2401368"/>
                <a:gd name="connsiteY0" fmla="*/ 0 h 2652944"/>
                <a:gd name="connsiteX1" fmla="*/ 2401368 w 2401368"/>
                <a:gd name="connsiteY1" fmla="*/ 553071 h 2652944"/>
                <a:gd name="connsiteX2" fmla="*/ 2395513 w 2401368"/>
                <a:gd name="connsiteY2" fmla="*/ 2155090 h 2652944"/>
                <a:gd name="connsiteX3" fmla="*/ 1274580 w 2401368"/>
                <a:gd name="connsiteY3" fmla="*/ 2652944 h 2652944"/>
                <a:gd name="connsiteX4" fmla="*/ 0 w 2401368"/>
                <a:gd name="connsiteY4" fmla="*/ 2112386 h 2652944"/>
                <a:gd name="connsiteX5" fmla="*/ 323 w 2401368"/>
                <a:gd name="connsiteY5" fmla="*/ 594228 h 2652944"/>
                <a:gd name="connsiteX6" fmla="*/ 1249633 w 2401368"/>
                <a:gd name="connsiteY6" fmla="*/ 0 h 2652944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74580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644318"/>
                <a:gd name="connsiteX1" fmla="*/ 2401368 w 2401368"/>
                <a:gd name="connsiteY1" fmla="*/ 544445 h 2644318"/>
                <a:gd name="connsiteX2" fmla="*/ 2395513 w 2401368"/>
                <a:gd name="connsiteY2" fmla="*/ 2146464 h 2644318"/>
                <a:gd name="connsiteX3" fmla="*/ 1214195 w 2401368"/>
                <a:gd name="connsiteY3" fmla="*/ 2644318 h 2644318"/>
                <a:gd name="connsiteX4" fmla="*/ 0 w 2401368"/>
                <a:gd name="connsiteY4" fmla="*/ 2103760 h 2644318"/>
                <a:gd name="connsiteX5" fmla="*/ 323 w 2401368"/>
                <a:gd name="connsiteY5" fmla="*/ 585602 h 2644318"/>
                <a:gd name="connsiteX6" fmla="*/ 1215128 w 2401368"/>
                <a:gd name="connsiteY6" fmla="*/ 0 h 2644318"/>
                <a:gd name="connsiteX0" fmla="*/ 1215128 w 2401368"/>
                <a:gd name="connsiteY0" fmla="*/ 0 h 2721956"/>
                <a:gd name="connsiteX1" fmla="*/ 2401368 w 2401368"/>
                <a:gd name="connsiteY1" fmla="*/ 544445 h 2721956"/>
                <a:gd name="connsiteX2" fmla="*/ 2395513 w 2401368"/>
                <a:gd name="connsiteY2" fmla="*/ 2146464 h 2721956"/>
                <a:gd name="connsiteX3" fmla="*/ 1214195 w 2401368"/>
                <a:gd name="connsiteY3" fmla="*/ 2721956 h 2721956"/>
                <a:gd name="connsiteX4" fmla="*/ 0 w 2401368"/>
                <a:gd name="connsiteY4" fmla="*/ 2103760 h 2721956"/>
                <a:gd name="connsiteX5" fmla="*/ 323 w 2401368"/>
                <a:gd name="connsiteY5" fmla="*/ 585602 h 2721956"/>
                <a:gd name="connsiteX6" fmla="*/ 1215128 w 2401368"/>
                <a:gd name="connsiteY6" fmla="*/ 0 h 2721956"/>
                <a:gd name="connsiteX0" fmla="*/ 1215128 w 2401368"/>
                <a:gd name="connsiteY0" fmla="*/ 0 h 2765088"/>
                <a:gd name="connsiteX1" fmla="*/ 2401368 w 2401368"/>
                <a:gd name="connsiteY1" fmla="*/ 544445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95513 w 2401368"/>
                <a:gd name="connsiteY2" fmla="*/ 2146464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1368"/>
                <a:gd name="connsiteY0" fmla="*/ 0 h 2765088"/>
                <a:gd name="connsiteX1" fmla="*/ 2401368 w 2401368"/>
                <a:gd name="connsiteY1" fmla="*/ 578951 h 2765088"/>
                <a:gd name="connsiteX2" fmla="*/ 2378260 w 2401368"/>
                <a:gd name="connsiteY2" fmla="*/ 2155090 h 2765088"/>
                <a:gd name="connsiteX3" fmla="*/ 1205569 w 2401368"/>
                <a:gd name="connsiteY3" fmla="*/ 2765088 h 2765088"/>
                <a:gd name="connsiteX4" fmla="*/ 0 w 2401368"/>
                <a:gd name="connsiteY4" fmla="*/ 2103760 h 2765088"/>
                <a:gd name="connsiteX5" fmla="*/ 323 w 2401368"/>
                <a:gd name="connsiteY5" fmla="*/ 585602 h 2765088"/>
                <a:gd name="connsiteX6" fmla="*/ 1215128 w 2401368"/>
                <a:gd name="connsiteY6" fmla="*/ 0 h 2765088"/>
                <a:gd name="connsiteX0" fmla="*/ 1215128 w 2404500"/>
                <a:gd name="connsiteY0" fmla="*/ 0 h 2765088"/>
                <a:gd name="connsiteX1" fmla="*/ 2401368 w 2404500"/>
                <a:gd name="connsiteY1" fmla="*/ 578951 h 2765088"/>
                <a:gd name="connsiteX2" fmla="*/ 2404139 w 2404500"/>
                <a:gd name="connsiteY2" fmla="*/ 2146464 h 2765088"/>
                <a:gd name="connsiteX3" fmla="*/ 1205569 w 2404500"/>
                <a:gd name="connsiteY3" fmla="*/ 2765088 h 2765088"/>
                <a:gd name="connsiteX4" fmla="*/ 0 w 2404500"/>
                <a:gd name="connsiteY4" fmla="*/ 2103760 h 2765088"/>
                <a:gd name="connsiteX5" fmla="*/ 323 w 2404500"/>
                <a:gd name="connsiteY5" fmla="*/ 585602 h 2765088"/>
                <a:gd name="connsiteX6" fmla="*/ 1215128 w 2404500"/>
                <a:gd name="connsiteY6" fmla="*/ 0 h 2765088"/>
                <a:gd name="connsiteX0" fmla="*/ 1215128 w 2435874"/>
                <a:gd name="connsiteY0" fmla="*/ 0 h 2765088"/>
                <a:gd name="connsiteX1" fmla="*/ 2435874 w 2435874"/>
                <a:gd name="connsiteY1" fmla="*/ 561698 h 2765088"/>
                <a:gd name="connsiteX2" fmla="*/ 2404139 w 2435874"/>
                <a:gd name="connsiteY2" fmla="*/ 2146464 h 2765088"/>
                <a:gd name="connsiteX3" fmla="*/ 1205569 w 2435874"/>
                <a:gd name="connsiteY3" fmla="*/ 2765088 h 2765088"/>
                <a:gd name="connsiteX4" fmla="*/ 0 w 2435874"/>
                <a:gd name="connsiteY4" fmla="*/ 2103760 h 2765088"/>
                <a:gd name="connsiteX5" fmla="*/ 323 w 2435874"/>
                <a:gd name="connsiteY5" fmla="*/ 585602 h 2765088"/>
                <a:gd name="connsiteX6" fmla="*/ 1215128 w 2435874"/>
                <a:gd name="connsiteY6" fmla="*/ 0 h 2765088"/>
                <a:gd name="connsiteX0" fmla="*/ 1215128 w 2447443"/>
                <a:gd name="connsiteY0" fmla="*/ 0 h 2765088"/>
                <a:gd name="connsiteX1" fmla="*/ 2435874 w 2447443"/>
                <a:gd name="connsiteY1" fmla="*/ 561698 h 2765088"/>
                <a:gd name="connsiteX2" fmla="*/ 2447271 w 2447443"/>
                <a:gd name="connsiteY2" fmla="*/ 2155090 h 2765088"/>
                <a:gd name="connsiteX3" fmla="*/ 1205569 w 2447443"/>
                <a:gd name="connsiteY3" fmla="*/ 2765088 h 2765088"/>
                <a:gd name="connsiteX4" fmla="*/ 0 w 2447443"/>
                <a:gd name="connsiteY4" fmla="*/ 2103760 h 2765088"/>
                <a:gd name="connsiteX5" fmla="*/ 323 w 2447443"/>
                <a:gd name="connsiteY5" fmla="*/ 585602 h 2765088"/>
                <a:gd name="connsiteX6" fmla="*/ 1215128 w 2447443"/>
                <a:gd name="connsiteY6" fmla="*/ 0 h 2765088"/>
                <a:gd name="connsiteX0" fmla="*/ 1215128 w 2447513"/>
                <a:gd name="connsiteY0" fmla="*/ 0 h 2765088"/>
                <a:gd name="connsiteX1" fmla="*/ 2440636 w 2447513"/>
                <a:gd name="connsiteY1" fmla="*/ 490261 h 2765088"/>
                <a:gd name="connsiteX2" fmla="*/ 2447271 w 2447513"/>
                <a:gd name="connsiteY2" fmla="*/ 2155090 h 2765088"/>
                <a:gd name="connsiteX3" fmla="*/ 1205569 w 2447513"/>
                <a:gd name="connsiteY3" fmla="*/ 2765088 h 2765088"/>
                <a:gd name="connsiteX4" fmla="*/ 0 w 2447513"/>
                <a:gd name="connsiteY4" fmla="*/ 2103760 h 2765088"/>
                <a:gd name="connsiteX5" fmla="*/ 323 w 2447513"/>
                <a:gd name="connsiteY5" fmla="*/ 585602 h 2765088"/>
                <a:gd name="connsiteX6" fmla="*/ 1215128 w 2447513"/>
                <a:gd name="connsiteY6" fmla="*/ 0 h 2765088"/>
                <a:gd name="connsiteX0" fmla="*/ 1215128 w 2450161"/>
                <a:gd name="connsiteY0" fmla="*/ 0 h 2765088"/>
                <a:gd name="connsiteX1" fmla="*/ 2450161 w 2450161"/>
                <a:gd name="connsiteY1" fmla="*/ 580748 h 2765088"/>
                <a:gd name="connsiteX2" fmla="*/ 2447271 w 2450161"/>
                <a:gd name="connsiteY2" fmla="*/ 2155090 h 2765088"/>
                <a:gd name="connsiteX3" fmla="*/ 1205569 w 2450161"/>
                <a:gd name="connsiteY3" fmla="*/ 2765088 h 2765088"/>
                <a:gd name="connsiteX4" fmla="*/ 0 w 2450161"/>
                <a:gd name="connsiteY4" fmla="*/ 2103760 h 2765088"/>
                <a:gd name="connsiteX5" fmla="*/ 323 w 2450161"/>
                <a:gd name="connsiteY5" fmla="*/ 585602 h 2765088"/>
                <a:gd name="connsiteX6" fmla="*/ 1215128 w 2450161"/>
                <a:gd name="connsiteY6" fmla="*/ 0 h 2765088"/>
                <a:gd name="connsiteX0" fmla="*/ 1215128 w 2450161"/>
                <a:gd name="connsiteY0" fmla="*/ 0 h 2755563"/>
                <a:gd name="connsiteX1" fmla="*/ 2450161 w 2450161"/>
                <a:gd name="connsiteY1" fmla="*/ 580748 h 2755563"/>
                <a:gd name="connsiteX2" fmla="*/ 2447271 w 2450161"/>
                <a:gd name="connsiteY2" fmla="*/ 2155090 h 2755563"/>
                <a:gd name="connsiteX3" fmla="*/ 1181757 w 2450161"/>
                <a:gd name="connsiteY3" fmla="*/ 2755563 h 2755563"/>
                <a:gd name="connsiteX4" fmla="*/ 0 w 2450161"/>
                <a:gd name="connsiteY4" fmla="*/ 2103760 h 2755563"/>
                <a:gd name="connsiteX5" fmla="*/ 323 w 2450161"/>
                <a:gd name="connsiteY5" fmla="*/ 585602 h 2755563"/>
                <a:gd name="connsiteX6" fmla="*/ 1215128 w 2450161"/>
                <a:gd name="connsiteY6" fmla="*/ 0 h 2755563"/>
                <a:gd name="connsiteX0" fmla="*/ 1234178 w 2450161"/>
                <a:gd name="connsiteY0" fmla="*/ 0 h 2712700"/>
                <a:gd name="connsiteX1" fmla="*/ 2450161 w 2450161"/>
                <a:gd name="connsiteY1" fmla="*/ 537885 h 2712700"/>
                <a:gd name="connsiteX2" fmla="*/ 2447271 w 2450161"/>
                <a:gd name="connsiteY2" fmla="*/ 2112227 h 2712700"/>
                <a:gd name="connsiteX3" fmla="*/ 1181757 w 2450161"/>
                <a:gd name="connsiteY3" fmla="*/ 2712700 h 2712700"/>
                <a:gd name="connsiteX4" fmla="*/ 0 w 2450161"/>
                <a:gd name="connsiteY4" fmla="*/ 2060897 h 2712700"/>
                <a:gd name="connsiteX5" fmla="*/ 323 w 2450161"/>
                <a:gd name="connsiteY5" fmla="*/ 542739 h 2712700"/>
                <a:gd name="connsiteX6" fmla="*/ 1234178 w 2450161"/>
                <a:gd name="connsiteY6" fmla="*/ 0 h 2712700"/>
                <a:gd name="connsiteX0" fmla="*/ 1234178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34178 w 2450161"/>
                <a:gd name="connsiteY6" fmla="*/ 0 h 2684125"/>
                <a:gd name="connsiteX0" fmla="*/ 1267516 w 2450161"/>
                <a:gd name="connsiteY0" fmla="*/ 0 h 2684125"/>
                <a:gd name="connsiteX1" fmla="*/ 2450161 w 2450161"/>
                <a:gd name="connsiteY1" fmla="*/ 509310 h 2684125"/>
                <a:gd name="connsiteX2" fmla="*/ 2447271 w 2450161"/>
                <a:gd name="connsiteY2" fmla="*/ 2083652 h 2684125"/>
                <a:gd name="connsiteX3" fmla="*/ 1181757 w 2450161"/>
                <a:gd name="connsiteY3" fmla="*/ 2684125 h 2684125"/>
                <a:gd name="connsiteX4" fmla="*/ 0 w 2450161"/>
                <a:gd name="connsiteY4" fmla="*/ 2032322 h 2684125"/>
                <a:gd name="connsiteX5" fmla="*/ 323 w 2450161"/>
                <a:gd name="connsiteY5" fmla="*/ 514164 h 2684125"/>
                <a:gd name="connsiteX6" fmla="*/ 1267516 w 2450161"/>
                <a:gd name="connsiteY6" fmla="*/ 0 h 2684125"/>
                <a:gd name="connsiteX0" fmla="*/ 1253228 w 2450161"/>
                <a:gd name="connsiteY0" fmla="*/ 0 h 2831763"/>
                <a:gd name="connsiteX1" fmla="*/ 2450161 w 2450161"/>
                <a:gd name="connsiteY1" fmla="*/ 656948 h 2831763"/>
                <a:gd name="connsiteX2" fmla="*/ 2447271 w 2450161"/>
                <a:gd name="connsiteY2" fmla="*/ 2231290 h 2831763"/>
                <a:gd name="connsiteX3" fmla="*/ 1181757 w 2450161"/>
                <a:gd name="connsiteY3" fmla="*/ 2831763 h 2831763"/>
                <a:gd name="connsiteX4" fmla="*/ 0 w 2450161"/>
                <a:gd name="connsiteY4" fmla="*/ 2179960 h 2831763"/>
                <a:gd name="connsiteX5" fmla="*/ 323 w 2450161"/>
                <a:gd name="connsiteY5" fmla="*/ 661802 h 2831763"/>
                <a:gd name="connsiteX6" fmla="*/ 1253228 w 2450161"/>
                <a:gd name="connsiteY6" fmla="*/ 0 h 2831763"/>
                <a:gd name="connsiteX0" fmla="*/ 1253228 w 2450161"/>
                <a:gd name="connsiteY0" fmla="*/ 0 h 2879388"/>
                <a:gd name="connsiteX1" fmla="*/ 2450161 w 2450161"/>
                <a:gd name="connsiteY1" fmla="*/ 656948 h 2879388"/>
                <a:gd name="connsiteX2" fmla="*/ 2447271 w 2450161"/>
                <a:gd name="connsiteY2" fmla="*/ 2231290 h 2879388"/>
                <a:gd name="connsiteX3" fmla="*/ 1181757 w 2450161"/>
                <a:gd name="connsiteY3" fmla="*/ 2879388 h 2879388"/>
                <a:gd name="connsiteX4" fmla="*/ 0 w 2450161"/>
                <a:gd name="connsiteY4" fmla="*/ 2179960 h 2879388"/>
                <a:gd name="connsiteX5" fmla="*/ 323 w 2450161"/>
                <a:gd name="connsiteY5" fmla="*/ 661802 h 2879388"/>
                <a:gd name="connsiteX6" fmla="*/ 1253228 w 2450161"/>
                <a:gd name="connsiteY6" fmla="*/ 0 h 2879388"/>
                <a:gd name="connsiteX0" fmla="*/ 1235975 w 2450161"/>
                <a:gd name="connsiteY0" fmla="*/ 0 h 2844883"/>
                <a:gd name="connsiteX1" fmla="*/ 2450161 w 2450161"/>
                <a:gd name="connsiteY1" fmla="*/ 622443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27297 h 2844883"/>
                <a:gd name="connsiteX6" fmla="*/ 1235975 w 2450161"/>
                <a:gd name="connsiteY6" fmla="*/ 0 h 2844883"/>
                <a:gd name="connsiteX0" fmla="*/ 1235975 w 2450161"/>
                <a:gd name="connsiteY0" fmla="*/ 0 h 2844883"/>
                <a:gd name="connsiteX1" fmla="*/ 2450161 w 2450161"/>
                <a:gd name="connsiteY1" fmla="*/ 682828 h 2844883"/>
                <a:gd name="connsiteX2" fmla="*/ 2447271 w 2450161"/>
                <a:gd name="connsiteY2" fmla="*/ 2196785 h 2844883"/>
                <a:gd name="connsiteX3" fmla="*/ 1181757 w 2450161"/>
                <a:gd name="connsiteY3" fmla="*/ 2844883 h 2844883"/>
                <a:gd name="connsiteX4" fmla="*/ 0 w 2450161"/>
                <a:gd name="connsiteY4" fmla="*/ 2145455 h 2844883"/>
                <a:gd name="connsiteX5" fmla="*/ 323 w 2450161"/>
                <a:gd name="connsiteY5" fmla="*/ 687682 h 2844883"/>
                <a:gd name="connsiteX6" fmla="*/ 1235975 w 2450161"/>
                <a:gd name="connsiteY6" fmla="*/ 0 h 2844883"/>
                <a:gd name="connsiteX0" fmla="*/ 1235975 w 2450161"/>
                <a:gd name="connsiteY0" fmla="*/ 0 h 2775872"/>
                <a:gd name="connsiteX1" fmla="*/ 2450161 w 2450161"/>
                <a:gd name="connsiteY1" fmla="*/ 613817 h 2775872"/>
                <a:gd name="connsiteX2" fmla="*/ 2447271 w 2450161"/>
                <a:gd name="connsiteY2" fmla="*/ 2127774 h 2775872"/>
                <a:gd name="connsiteX3" fmla="*/ 1181757 w 2450161"/>
                <a:gd name="connsiteY3" fmla="*/ 2775872 h 2775872"/>
                <a:gd name="connsiteX4" fmla="*/ 0 w 2450161"/>
                <a:gd name="connsiteY4" fmla="*/ 2076444 h 2775872"/>
                <a:gd name="connsiteX5" fmla="*/ 323 w 2450161"/>
                <a:gd name="connsiteY5" fmla="*/ 618671 h 2775872"/>
                <a:gd name="connsiteX6" fmla="*/ 1235975 w 24501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455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35975 w 2462861"/>
                <a:gd name="connsiteY0" fmla="*/ 0 h 2775872"/>
                <a:gd name="connsiteX1" fmla="*/ 2462861 w 2462861"/>
                <a:gd name="connsiteY1" fmla="*/ 696367 h 2775872"/>
                <a:gd name="connsiteX2" fmla="*/ 2447271 w 2462861"/>
                <a:gd name="connsiteY2" fmla="*/ 2127774 h 2775872"/>
                <a:gd name="connsiteX3" fmla="*/ 1181757 w 2462861"/>
                <a:gd name="connsiteY3" fmla="*/ 2775872 h 2775872"/>
                <a:gd name="connsiteX4" fmla="*/ 0 w 2462861"/>
                <a:gd name="connsiteY4" fmla="*/ 2076444 h 2775872"/>
                <a:gd name="connsiteX5" fmla="*/ 323 w 2462861"/>
                <a:gd name="connsiteY5" fmla="*/ 618671 h 2775872"/>
                <a:gd name="connsiteX6" fmla="*/ 1235975 w 2462861"/>
                <a:gd name="connsiteY6" fmla="*/ 0 h 2775872"/>
                <a:gd name="connsiteX0" fmla="*/ 1293125 w 2462861"/>
                <a:gd name="connsiteY0" fmla="*/ 0 h 2712372"/>
                <a:gd name="connsiteX1" fmla="*/ 2462861 w 2462861"/>
                <a:gd name="connsiteY1" fmla="*/ 632867 h 2712372"/>
                <a:gd name="connsiteX2" fmla="*/ 2447271 w 2462861"/>
                <a:gd name="connsiteY2" fmla="*/ 2064274 h 2712372"/>
                <a:gd name="connsiteX3" fmla="*/ 1181757 w 2462861"/>
                <a:gd name="connsiteY3" fmla="*/ 2712372 h 2712372"/>
                <a:gd name="connsiteX4" fmla="*/ 0 w 2462861"/>
                <a:gd name="connsiteY4" fmla="*/ 2012944 h 2712372"/>
                <a:gd name="connsiteX5" fmla="*/ 323 w 2462861"/>
                <a:gd name="connsiteY5" fmla="*/ 555171 h 2712372"/>
                <a:gd name="connsiteX6" fmla="*/ 1293125 w 2462861"/>
                <a:gd name="connsiteY6" fmla="*/ 0 h 2712372"/>
                <a:gd name="connsiteX0" fmla="*/ 1293125 w 2462861"/>
                <a:gd name="connsiteY0" fmla="*/ 0 h 2744122"/>
                <a:gd name="connsiteX1" fmla="*/ 2462861 w 2462861"/>
                <a:gd name="connsiteY1" fmla="*/ 664617 h 2744122"/>
                <a:gd name="connsiteX2" fmla="*/ 2447271 w 2462861"/>
                <a:gd name="connsiteY2" fmla="*/ 2096024 h 2744122"/>
                <a:gd name="connsiteX3" fmla="*/ 1181757 w 2462861"/>
                <a:gd name="connsiteY3" fmla="*/ 2744122 h 2744122"/>
                <a:gd name="connsiteX4" fmla="*/ 0 w 2462861"/>
                <a:gd name="connsiteY4" fmla="*/ 2044694 h 2744122"/>
                <a:gd name="connsiteX5" fmla="*/ 323 w 2462861"/>
                <a:gd name="connsiteY5" fmla="*/ 586921 h 2744122"/>
                <a:gd name="connsiteX6" fmla="*/ 1293125 w 2462861"/>
                <a:gd name="connsiteY6" fmla="*/ 0 h 2744122"/>
                <a:gd name="connsiteX0" fmla="*/ 129312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293125 w 2456511"/>
                <a:gd name="connsiteY6" fmla="*/ 0 h 2744122"/>
                <a:gd name="connsiteX0" fmla="*/ 1159775 w 2456511"/>
                <a:gd name="connsiteY0" fmla="*/ 0 h 2744122"/>
                <a:gd name="connsiteX1" fmla="*/ 2456511 w 2456511"/>
                <a:gd name="connsiteY1" fmla="*/ 582067 h 2744122"/>
                <a:gd name="connsiteX2" fmla="*/ 2447271 w 2456511"/>
                <a:gd name="connsiteY2" fmla="*/ 2096024 h 2744122"/>
                <a:gd name="connsiteX3" fmla="*/ 1181757 w 2456511"/>
                <a:gd name="connsiteY3" fmla="*/ 2744122 h 2744122"/>
                <a:gd name="connsiteX4" fmla="*/ 0 w 2456511"/>
                <a:gd name="connsiteY4" fmla="*/ 2044694 h 2744122"/>
                <a:gd name="connsiteX5" fmla="*/ 323 w 2456511"/>
                <a:gd name="connsiteY5" fmla="*/ 586921 h 2744122"/>
                <a:gd name="connsiteX6" fmla="*/ 1159775 w 2456511"/>
                <a:gd name="connsiteY6" fmla="*/ 0 h 274412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817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56511"/>
                <a:gd name="connsiteY0" fmla="*/ 0 h 2750472"/>
                <a:gd name="connsiteX1" fmla="*/ 2456511 w 2456511"/>
                <a:gd name="connsiteY1" fmla="*/ 588417 h 2750472"/>
                <a:gd name="connsiteX2" fmla="*/ 2447271 w 2456511"/>
                <a:gd name="connsiteY2" fmla="*/ 2102374 h 2750472"/>
                <a:gd name="connsiteX3" fmla="*/ 1156357 w 2456511"/>
                <a:gd name="connsiteY3" fmla="*/ 2750472 h 2750472"/>
                <a:gd name="connsiteX4" fmla="*/ 0 w 2456511"/>
                <a:gd name="connsiteY4" fmla="*/ 2051044 h 2750472"/>
                <a:gd name="connsiteX5" fmla="*/ 323 w 2456511"/>
                <a:gd name="connsiteY5" fmla="*/ 593271 h 2750472"/>
                <a:gd name="connsiteX6" fmla="*/ 1216925 w 2456511"/>
                <a:gd name="connsiteY6" fmla="*/ 0 h 2750472"/>
                <a:gd name="connsiteX0" fmla="*/ 1216925 w 2462861"/>
                <a:gd name="connsiteY0" fmla="*/ 0 h 2750472"/>
                <a:gd name="connsiteX1" fmla="*/ 2462861 w 2462861"/>
                <a:gd name="connsiteY1" fmla="*/ 556667 h 2750472"/>
                <a:gd name="connsiteX2" fmla="*/ 2447271 w 2462861"/>
                <a:gd name="connsiteY2" fmla="*/ 2102374 h 2750472"/>
                <a:gd name="connsiteX3" fmla="*/ 1156357 w 2462861"/>
                <a:gd name="connsiteY3" fmla="*/ 2750472 h 2750472"/>
                <a:gd name="connsiteX4" fmla="*/ 0 w 2462861"/>
                <a:gd name="connsiteY4" fmla="*/ 2051044 h 2750472"/>
                <a:gd name="connsiteX5" fmla="*/ 323 w 2462861"/>
                <a:gd name="connsiteY5" fmla="*/ 593271 h 2750472"/>
                <a:gd name="connsiteX6" fmla="*/ 1216925 w 2462861"/>
                <a:gd name="connsiteY6" fmla="*/ 0 h 2750472"/>
                <a:gd name="connsiteX0" fmla="*/ 12169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16925 w 2450161"/>
                <a:gd name="connsiteY6" fmla="*/ 0 h 2750472"/>
                <a:gd name="connsiteX0" fmla="*/ 1210575 w 2450161"/>
                <a:gd name="connsiteY0" fmla="*/ 0 h 2642522"/>
                <a:gd name="connsiteX1" fmla="*/ 2450161 w 2450161"/>
                <a:gd name="connsiteY1" fmla="*/ 531267 h 2642522"/>
                <a:gd name="connsiteX2" fmla="*/ 2447271 w 2450161"/>
                <a:gd name="connsiteY2" fmla="*/ 1994424 h 2642522"/>
                <a:gd name="connsiteX3" fmla="*/ 1156357 w 2450161"/>
                <a:gd name="connsiteY3" fmla="*/ 2642522 h 2642522"/>
                <a:gd name="connsiteX4" fmla="*/ 0 w 2450161"/>
                <a:gd name="connsiteY4" fmla="*/ 1943094 h 2642522"/>
                <a:gd name="connsiteX5" fmla="*/ 323 w 2450161"/>
                <a:gd name="connsiteY5" fmla="*/ 485321 h 2642522"/>
                <a:gd name="connsiteX6" fmla="*/ 1210575 w 2450161"/>
                <a:gd name="connsiteY6" fmla="*/ 0 h 2642522"/>
                <a:gd name="connsiteX0" fmla="*/ 1210575 w 2450161"/>
                <a:gd name="connsiteY0" fmla="*/ 0 h 2788572"/>
                <a:gd name="connsiteX1" fmla="*/ 2450161 w 2450161"/>
                <a:gd name="connsiteY1" fmla="*/ 677317 h 2788572"/>
                <a:gd name="connsiteX2" fmla="*/ 2447271 w 2450161"/>
                <a:gd name="connsiteY2" fmla="*/ 2140474 h 2788572"/>
                <a:gd name="connsiteX3" fmla="*/ 1156357 w 2450161"/>
                <a:gd name="connsiteY3" fmla="*/ 2788572 h 2788572"/>
                <a:gd name="connsiteX4" fmla="*/ 0 w 2450161"/>
                <a:gd name="connsiteY4" fmla="*/ 2089144 h 2788572"/>
                <a:gd name="connsiteX5" fmla="*/ 323 w 2450161"/>
                <a:gd name="connsiteY5" fmla="*/ 631371 h 2788572"/>
                <a:gd name="connsiteX6" fmla="*/ 1210575 w 2450161"/>
                <a:gd name="connsiteY6" fmla="*/ 0 h 2788572"/>
                <a:gd name="connsiteX0" fmla="*/ 1235975 w 2450161"/>
                <a:gd name="connsiteY0" fmla="*/ 0 h 2737772"/>
                <a:gd name="connsiteX1" fmla="*/ 2450161 w 2450161"/>
                <a:gd name="connsiteY1" fmla="*/ 626517 h 2737772"/>
                <a:gd name="connsiteX2" fmla="*/ 2447271 w 2450161"/>
                <a:gd name="connsiteY2" fmla="*/ 2089674 h 2737772"/>
                <a:gd name="connsiteX3" fmla="*/ 1156357 w 2450161"/>
                <a:gd name="connsiteY3" fmla="*/ 2737772 h 2737772"/>
                <a:gd name="connsiteX4" fmla="*/ 0 w 2450161"/>
                <a:gd name="connsiteY4" fmla="*/ 2038344 h 2737772"/>
                <a:gd name="connsiteX5" fmla="*/ 323 w 2450161"/>
                <a:gd name="connsiteY5" fmla="*/ 580571 h 2737772"/>
                <a:gd name="connsiteX6" fmla="*/ 1235975 w 2450161"/>
                <a:gd name="connsiteY6" fmla="*/ 0 h 2737772"/>
                <a:gd name="connsiteX0" fmla="*/ 12804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280425 w 2450161"/>
                <a:gd name="connsiteY6" fmla="*/ 0 h 2750472"/>
                <a:gd name="connsiteX0" fmla="*/ 1305825 w 2450161"/>
                <a:gd name="connsiteY0" fmla="*/ 0 h 2750472"/>
                <a:gd name="connsiteX1" fmla="*/ 2450161 w 2450161"/>
                <a:gd name="connsiteY1" fmla="*/ 639217 h 2750472"/>
                <a:gd name="connsiteX2" fmla="*/ 2447271 w 2450161"/>
                <a:gd name="connsiteY2" fmla="*/ 2102374 h 2750472"/>
                <a:gd name="connsiteX3" fmla="*/ 1156357 w 2450161"/>
                <a:gd name="connsiteY3" fmla="*/ 2750472 h 2750472"/>
                <a:gd name="connsiteX4" fmla="*/ 0 w 2450161"/>
                <a:gd name="connsiteY4" fmla="*/ 2051044 h 2750472"/>
                <a:gd name="connsiteX5" fmla="*/ 323 w 2450161"/>
                <a:gd name="connsiteY5" fmla="*/ 593271 h 2750472"/>
                <a:gd name="connsiteX6" fmla="*/ 1305825 w 2450161"/>
                <a:gd name="connsiteY6" fmla="*/ 0 h 2750472"/>
                <a:gd name="connsiteX0" fmla="*/ 1204225 w 2450161"/>
                <a:gd name="connsiteY0" fmla="*/ 0 h 2756822"/>
                <a:gd name="connsiteX1" fmla="*/ 2450161 w 2450161"/>
                <a:gd name="connsiteY1" fmla="*/ 645567 h 2756822"/>
                <a:gd name="connsiteX2" fmla="*/ 2447271 w 2450161"/>
                <a:gd name="connsiteY2" fmla="*/ 2108724 h 2756822"/>
                <a:gd name="connsiteX3" fmla="*/ 1156357 w 2450161"/>
                <a:gd name="connsiteY3" fmla="*/ 2756822 h 2756822"/>
                <a:gd name="connsiteX4" fmla="*/ 0 w 2450161"/>
                <a:gd name="connsiteY4" fmla="*/ 2057394 h 2756822"/>
                <a:gd name="connsiteX5" fmla="*/ 323 w 2450161"/>
                <a:gd name="connsiteY5" fmla="*/ 599621 h 2756822"/>
                <a:gd name="connsiteX6" fmla="*/ 1204225 w 2450161"/>
                <a:gd name="connsiteY6" fmla="*/ 0 h 2756822"/>
                <a:gd name="connsiteX0" fmla="*/ 1204225 w 2456511"/>
                <a:gd name="connsiteY0" fmla="*/ 0 h 2756822"/>
                <a:gd name="connsiteX1" fmla="*/ 2456511 w 2456511"/>
                <a:gd name="connsiteY1" fmla="*/ 594767 h 2756822"/>
                <a:gd name="connsiteX2" fmla="*/ 2447271 w 2456511"/>
                <a:gd name="connsiteY2" fmla="*/ 2108724 h 2756822"/>
                <a:gd name="connsiteX3" fmla="*/ 1156357 w 2456511"/>
                <a:gd name="connsiteY3" fmla="*/ 2756822 h 2756822"/>
                <a:gd name="connsiteX4" fmla="*/ 0 w 2456511"/>
                <a:gd name="connsiteY4" fmla="*/ 2057394 h 2756822"/>
                <a:gd name="connsiteX5" fmla="*/ 323 w 2456511"/>
                <a:gd name="connsiteY5" fmla="*/ 599621 h 2756822"/>
                <a:gd name="connsiteX6" fmla="*/ 1204225 w 2456511"/>
                <a:gd name="connsiteY6" fmla="*/ 0 h 275682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323 w 2456511"/>
                <a:gd name="connsiteY5" fmla="*/ 707571 h 2864772"/>
                <a:gd name="connsiteX6" fmla="*/ 1235975 w 2456511"/>
                <a:gd name="connsiteY6" fmla="*/ 0 h 2864772"/>
                <a:gd name="connsiteX0" fmla="*/ 1235975 w 2456511"/>
                <a:gd name="connsiteY0" fmla="*/ 0 h 2864772"/>
                <a:gd name="connsiteX1" fmla="*/ 2456511 w 2456511"/>
                <a:gd name="connsiteY1" fmla="*/ 702717 h 2864772"/>
                <a:gd name="connsiteX2" fmla="*/ 2447271 w 2456511"/>
                <a:gd name="connsiteY2" fmla="*/ 2216674 h 2864772"/>
                <a:gd name="connsiteX3" fmla="*/ 1156357 w 2456511"/>
                <a:gd name="connsiteY3" fmla="*/ 2864772 h 2864772"/>
                <a:gd name="connsiteX4" fmla="*/ 0 w 2456511"/>
                <a:gd name="connsiteY4" fmla="*/ 2165344 h 2864772"/>
                <a:gd name="connsiteX5" fmla="*/ 82873 w 2456511"/>
                <a:gd name="connsiteY5" fmla="*/ 656771 h 2864772"/>
                <a:gd name="connsiteX6" fmla="*/ 1235975 w 2456511"/>
                <a:gd name="connsiteY6" fmla="*/ 0 h 2864772"/>
                <a:gd name="connsiteX0" fmla="*/ 1153104 w 2373640"/>
                <a:gd name="connsiteY0" fmla="*/ 0 h 2864772"/>
                <a:gd name="connsiteX1" fmla="*/ 2373640 w 2373640"/>
                <a:gd name="connsiteY1" fmla="*/ 702717 h 2864772"/>
                <a:gd name="connsiteX2" fmla="*/ 2364400 w 2373640"/>
                <a:gd name="connsiteY2" fmla="*/ 2216674 h 2864772"/>
                <a:gd name="connsiteX3" fmla="*/ 1073486 w 2373640"/>
                <a:gd name="connsiteY3" fmla="*/ 2864772 h 2864772"/>
                <a:gd name="connsiteX4" fmla="*/ 6029 w 2373640"/>
                <a:gd name="connsiteY4" fmla="*/ 1987544 h 2864772"/>
                <a:gd name="connsiteX5" fmla="*/ 2 w 2373640"/>
                <a:gd name="connsiteY5" fmla="*/ 656771 h 2864772"/>
                <a:gd name="connsiteX6" fmla="*/ 1153104 w 2373640"/>
                <a:gd name="connsiteY6" fmla="*/ 0 h 286477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64400 w 2373640"/>
                <a:gd name="connsiteY2" fmla="*/ 22166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73640"/>
                <a:gd name="connsiteY0" fmla="*/ 0 h 2655222"/>
                <a:gd name="connsiteX1" fmla="*/ 2373640 w 2373640"/>
                <a:gd name="connsiteY1" fmla="*/ 702717 h 2655222"/>
                <a:gd name="connsiteX2" fmla="*/ 2313600 w 2373640"/>
                <a:gd name="connsiteY2" fmla="*/ 1988074 h 2655222"/>
                <a:gd name="connsiteX3" fmla="*/ 1130636 w 2373640"/>
                <a:gd name="connsiteY3" fmla="*/ 2655222 h 2655222"/>
                <a:gd name="connsiteX4" fmla="*/ 6029 w 2373640"/>
                <a:gd name="connsiteY4" fmla="*/ 1987544 h 2655222"/>
                <a:gd name="connsiteX5" fmla="*/ 2 w 2373640"/>
                <a:gd name="connsiteY5" fmla="*/ 656771 h 2655222"/>
                <a:gd name="connsiteX6" fmla="*/ 1153104 w 2373640"/>
                <a:gd name="connsiteY6" fmla="*/ 0 h 2655222"/>
                <a:gd name="connsiteX0" fmla="*/ 1153104 w 2313636"/>
                <a:gd name="connsiteY0" fmla="*/ 0 h 2655222"/>
                <a:gd name="connsiteX1" fmla="*/ 2240290 w 2313636"/>
                <a:gd name="connsiteY1" fmla="*/ 721767 h 2655222"/>
                <a:gd name="connsiteX2" fmla="*/ 2313600 w 2313636"/>
                <a:gd name="connsiteY2" fmla="*/ 1988074 h 2655222"/>
                <a:gd name="connsiteX3" fmla="*/ 1130636 w 2313636"/>
                <a:gd name="connsiteY3" fmla="*/ 2655222 h 2655222"/>
                <a:gd name="connsiteX4" fmla="*/ 6029 w 2313636"/>
                <a:gd name="connsiteY4" fmla="*/ 1987544 h 2655222"/>
                <a:gd name="connsiteX5" fmla="*/ 2 w 2313636"/>
                <a:gd name="connsiteY5" fmla="*/ 656771 h 2655222"/>
                <a:gd name="connsiteX6" fmla="*/ 1153104 w 2313636"/>
                <a:gd name="connsiteY6" fmla="*/ 0 h 2655222"/>
                <a:gd name="connsiteX0" fmla="*/ 1153104 w 2313790"/>
                <a:gd name="connsiteY0" fmla="*/ 0 h 2655222"/>
                <a:gd name="connsiteX1" fmla="*/ 2303790 w 2313790"/>
                <a:gd name="connsiteY1" fmla="*/ 664617 h 2655222"/>
                <a:gd name="connsiteX2" fmla="*/ 2313600 w 2313790"/>
                <a:gd name="connsiteY2" fmla="*/ 1988074 h 2655222"/>
                <a:gd name="connsiteX3" fmla="*/ 1130636 w 2313790"/>
                <a:gd name="connsiteY3" fmla="*/ 2655222 h 2655222"/>
                <a:gd name="connsiteX4" fmla="*/ 6029 w 2313790"/>
                <a:gd name="connsiteY4" fmla="*/ 1987544 h 2655222"/>
                <a:gd name="connsiteX5" fmla="*/ 2 w 2313790"/>
                <a:gd name="connsiteY5" fmla="*/ 656771 h 2655222"/>
                <a:gd name="connsiteX6" fmla="*/ 1153104 w 2313790"/>
                <a:gd name="connsiteY6" fmla="*/ 0 h 2655222"/>
                <a:gd name="connsiteX0" fmla="*/ 1153107 w 2313793"/>
                <a:gd name="connsiteY0" fmla="*/ 0 h 2655222"/>
                <a:gd name="connsiteX1" fmla="*/ 2303793 w 2313793"/>
                <a:gd name="connsiteY1" fmla="*/ 664617 h 2655222"/>
                <a:gd name="connsiteX2" fmla="*/ 2313603 w 2313793"/>
                <a:gd name="connsiteY2" fmla="*/ 1988074 h 2655222"/>
                <a:gd name="connsiteX3" fmla="*/ 1130639 w 2313793"/>
                <a:gd name="connsiteY3" fmla="*/ 2655222 h 2655222"/>
                <a:gd name="connsiteX4" fmla="*/ 1269 w 2313793"/>
                <a:gd name="connsiteY4" fmla="*/ 1987544 h 2655222"/>
                <a:gd name="connsiteX5" fmla="*/ 5 w 2313793"/>
                <a:gd name="connsiteY5" fmla="*/ 656771 h 2655222"/>
                <a:gd name="connsiteX6" fmla="*/ 1153107 w 2313793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87544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87544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8981 w 2319667"/>
                <a:gd name="connsiteY0" fmla="*/ 0 h 2655222"/>
                <a:gd name="connsiteX1" fmla="*/ 2309667 w 2319667"/>
                <a:gd name="connsiteY1" fmla="*/ 664617 h 2655222"/>
                <a:gd name="connsiteX2" fmla="*/ 2319477 w 2319667"/>
                <a:gd name="connsiteY2" fmla="*/ 1988074 h 2655222"/>
                <a:gd name="connsiteX3" fmla="*/ 1136513 w 2319667"/>
                <a:gd name="connsiteY3" fmla="*/ 2655222 h 2655222"/>
                <a:gd name="connsiteX4" fmla="*/ 0 w 2319667"/>
                <a:gd name="connsiteY4" fmla="*/ 1992306 h 2655222"/>
                <a:gd name="connsiteX5" fmla="*/ 5879 w 2319667"/>
                <a:gd name="connsiteY5" fmla="*/ 656771 h 2655222"/>
                <a:gd name="connsiteX6" fmla="*/ 1158981 w 2319667"/>
                <a:gd name="connsiteY6" fmla="*/ 0 h 2655222"/>
                <a:gd name="connsiteX0" fmla="*/ 1153108 w 2313794"/>
                <a:gd name="connsiteY0" fmla="*/ 0 h 2655222"/>
                <a:gd name="connsiteX1" fmla="*/ 2303794 w 2313794"/>
                <a:gd name="connsiteY1" fmla="*/ 664617 h 2655222"/>
                <a:gd name="connsiteX2" fmla="*/ 2313604 w 2313794"/>
                <a:gd name="connsiteY2" fmla="*/ 1988074 h 2655222"/>
                <a:gd name="connsiteX3" fmla="*/ 1130640 w 2313794"/>
                <a:gd name="connsiteY3" fmla="*/ 2655222 h 2655222"/>
                <a:gd name="connsiteX4" fmla="*/ 1270 w 2313794"/>
                <a:gd name="connsiteY4" fmla="*/ 1994688 h 2655222"/>
                <a:gd name="connsiteX5" fmla="*/ 6 w 2313794"/>
                <a:gd name="connsiteY5" fmla="*/ 656771 h 2655222"/>
                <a:gd name="connsiteX6" fmla="*/ 1153108 w 2313794"/>
                <a:gd name="connsiteY6" fmla="*/ 0 h 2655222"/>
                <a:gd name="connsiteX0" fmla="*/ 1154219 w 2314905"/>
                <a:gd name="connsiteY0" fmla="*/ 0 h 2655222"/>
                <a:gd name="connsiteX1" fmla="*/ 2304905 w 2314905"/>
                <a:gd name="connsiteY1" fmla="*/ 664617 h 2655222"/>
                <a:gd name="connsiteX2" fmla="*/ 2314715 w 2314905"/>
                <a:gd name="connsiteY2" fmla="*/ 1988074 h 2655222"/>
                <a:gd name="connsiteX3" fmla="*/ 1131751 w 2314905"/>
                <a:gd name="connsiteY3" fmla="*/ 2655222 h 2655222"/>
                <a:gd name="connsiteX4" fmla="*/ 0 w 2314905"/>
                <a:gd name="connsiteY4" fmla="*/ 1994688 h 2655222"/>
                <a:gd name="connsiteX5" fmla="*/ 1117 w 2314905"/>
                <a:gd name="connsiteY5" fmla="*/ 656771 h 2655222"/>
                <a:gd name="connsiteX6" fmla="*/ 1154219 w 2314905"/>
                <a:gd name="connsiteY6" fmla="*/ 0 h 265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4905" h="2655222">
                  <a:moveTo>
                    <a:pt x="1154219" y="0"/>
                  </a:moveTo>
                  <a:lnTo>
                    <a:pt x="2304905" y="664617"/>
                  </a:lnTo>
                  <a:cubicBezTo>
                    <a:pt x="2302953" y="1198623"/>
                    <a:pt x="2316667" y="1454068"/>
                    <a:pt x="2314715" y="1988074"/>
                  </a:cubicBezTo>
                  <a:lnTo>
                    <a:pt x="1131751" y="2655222"/>
                  </a:lnTo>
                  <a:lnTo>
                    <a:pt x="0" y="1994688"/>
                  </a:lnTo>
                  <a:cubicBezTo>
                    <a:pt x="108" y="1488635"/>
                    <a:pt x="1009" y="1162824"/>
                    <a:pt x="1117" y="656771"/>
                  </a:cubicBezTo>
                  <a:lnTo>
                    <a:pt x="115421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rgbClr val="407F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prstClr val="white"/>
                </a:solidFill>
              </a:endParaRPr>
            </a:p>
          </p:txBody>
        </p:sp>
      </p:grpSp>
      <p:sp>
        <p:nvSpPr>
          <p:cNvPr id="12" name="Espaço Reservado para Texto 4"/>
          <p:cNvSpPr txBox="1">
            <a:spLocks/>
          </p:cNvSpPr>
          <p:nvPr/>
        </p:nvSpPr>
        <p:spPr>
          <a:xfrm>
            <a:off x="4790295" y="748632"/>
            <a:ext cx="5751844" cy="5318714"/>
          </a:xfrm>
          <a:custGeom>
            <a:avLst/>
            <a:gdLst>
              <a:gd name="connsiteX0" fmla="*/ 0 w 2447925"/>
              <a:gd name="connsiteY0" fmla="*/ 1223963 h 2447925"/>
              <a:gd name="connsiteX1" fmla="*/ 611981 w 2447925"/>
              <a:gd name="connsiteY1" fmla="*/ 1 h 2447925"/>
              <a:gd name="connsiteX2" fmla="*/ 1835944 w 2447925"/>
              <a:gd name="connsiteY2" fmla="*/ 1 h 2447925"/>
              <a:gd name="connsiteX3" fmla="*/ 2447925 w 2447925"/>
              <a:gd name="connsiteY3" fmla="*/ 1223963 h 2447925"/>
              <a:gd name="connsiteX4" fmla="*/ 1835944 w 2447925"/>
              <a:gd name="connsiteY4" fmla="*/ 2447924 h 2447925"/>
              <a:gd name="connsiteX5" fmla="*/ 611981 w 2447925"/>
              <a:gd name="connsiteY5" fmla="*/ 2447924 h 2447925"/>
              <a:gd name="connsiteX6" fmla="*/ 0 w 2447925"/>
              <a:gd name="connsiteY6" fmla="*/ 1223963 h 2447925"/>
              <a:gd name="connsiteX0" fmla="*/ 0 w 2447925"/>
              <a:gd name="connsiteY0" fmla="*/ 1223962 h 2447923"/>
              <a:gd name="connsiteX1" fmla="*/ 1462586 w 2447925"/>
              <a:gd name="connsiteY1" fmla="*/ 212651 h 2447923"/>
              <a:gd name="connsiteX2" fmla="*/ 1835944 w 2447925"/>
              <a:gd name="connsiteY2" fmla="*/ 0 h 2447923"/>
              <a:gd name="connsiteX3" fmla="*/ 2447925 w 2447925"/>
              <a:gd name="connsiteY3" fmla="*/ 1223962 h 2447923"/>
              <a:gd name="connsiteX4" fmla="*/ 1835944 w 2447925"/>
              <a:gd name="connsiteY4" fmla="*/ 2447923 h 2447923"/>
              <a:gd name="connsiteX5" fmla="*/ 611981 w 2447925"/>
              <a:gd name="connsiteY5" fmla="*/ 2447923 h 2447923"/>
              <a:gd name="connsiteX6" fmla="*/ 0 w 2447925"/>
              <a:gd name="connsiteY6" fmla="*/ 1223962 h 2447923"/>
              <a:gd name="connsiteX0" fmla="*/ 0 w 2522353"/>
              <a:gd name="connsiteY0" fmla="*/ 1223962 h 2447923"/>
              <a:gd name="connsiteX1" fmla="*/ 1462586 w 2522353"/>
              <a:gd name="connsiteY1" fmla="*/ 212651 h 2447923"/>
              <a:gd name="connsiteX2" fmla="*/ 1835944 w 2522353"/>
              <a:gd name="connsiteY2" fmla="*/ 0 h 2447923"/>
              <a:gd name="connsiteX3" fmla="*/ 2522353 w 2522353"/>
              <a:gd name="connsiteY3" fmla="*/ 2042669 h 2447923"/>
              <a:gd name="connsiteX4" fmla="*/ 1835944 w 2522353"/>
              <a:gd name="connsiteY4" fmla="*/ 2447923 h 2447923"/>
              <a:gd name="connsiteX5" fmla="*/ 611981 w 2522353"/>
              <a:gd name="connsiteY5" fmla="*/ 2447923 h 2447923"/>
              <a:gd name="connsiteX6" fmla="*/ 0 w 2522353"/>
              <a:gd name="connsiteY6" fmla="*/ 1223962 h 2447923"/>
              <a:gd name="connsiteX0" fmla="*/ 0 w 2522353"/>
              <a:gd name="connsiteY0" fmla="*/ 1011311 h 2235272"/>
              <a:gd name="connsiteX1" fmla="*/ 1462586 w 2522353"/>
              <a:gd name="connsiteY1" fmla="*/ 0 h 2235272"/>
              <a:gd name="connsiteX2" fmla="*/ 2505795 w 2522353"/>
              <a:gd name="connsiteY2" fmla="*/ 627321 h 2235272"/>
              <a:gd name="connsiteX3" fmla="*/ 2522353 w 2522353"/>
              <a:gd name="connsiteY3" fmla="*/ 1830018 h 2235272"/>
              <a:gd name="connsiteX4" fmla="*/ 1835944 w 2522353"/>
              <a:gd name="connsiteY4" fmla="*/ 2235272 h 2235272"/>
              <a:gd name="connsiteX5" fmla="*/ 611981 w 2522353"/>
              <a:gd name="connsiteY5" fmla="*/ 2235272 h 2235272"/>
              <a:gd name="connsiteX6" fmla="*/ 0 w 2522353"/>
              <a:gd name="connsiteY6" fmla="*/ 1011311 h 2235272"/>
              <a:gd name="connsiteX0" fmla="*/ 0 w 2128948"/>
              <a:gd name="connsiteY0" fmla="*/ 586009 h 2235272"/>
              <a:gd name="connsiteX1" fmla="*/ 1069181 w 2128948"/>
              <a:gd name="connsiteY1" fmla="*/ 0 h 2235272"/>
              <a:gd name="connsiteX2" fmla="*/ 2112390 w 2128948"/>
              <a:gd name="connsiteY2" fmla="*/ 627321 h 2235272"/>
              <a:gd name="connsiteX3" fmla="*/ 2128948 w 2128948"/>
              <a:gd name="connsiteY3" fmla="*/ 1830018 h 2235272"/>
              <a:gd name="connsiteX4" fmla="*/ 1442539 w 2128948"/>
              <a:gd name="connsiteY4" fmla="*/ 2235272 h 2235272"/>
              <a:gd name="connsiteX5" fmla="*/ 218576 w 2128948"/>
              <a:gd name="connsiteY5" fmla="*/ 2235272 h 2235272"/>
              <a:gd name="connsiteX6" fmla="*/ 0 w 2128948"/>
              <a:gd name="connsiteY6" fmla="*/ 586009 h 2235272"/>
              <a:gd name="connsiteX0" fmla="*/ 0 w 2128948"/>
              <a:gd name="connsiteY0" fmla="*/ 586009 h 2235272"/>
              <a:gd name="connsiteX1" fmla="*/ 1069181 w 2128948"/>
              <a:gd name="connsiteY1" fmla="*/ 0 h 2235272"/>
              <a:gd name="connsiteX2" fmla="*/ 2112390 w 2128948"/>
              <a:gd name="connsiteY2" fmla="*/ 627321 h 2235272"/>
              <a:gd name="connsiteX3" fmla="*/ 2128948 w 2128948"/>
              <a:gd name="connsiteY3" fmla="*/ 1830018 h 2235272"/>
              <a:gd name="connsiteX4" fmla="*/ 1442539 w 2128948"/>
              <a:gd name="connsiteY4" fmla="*/ 2235272 h 2235272"/>
              <a:gd name="connsiteX5" fmla="*/ 27190 w 2128948"/>
              <a:gd name="connsiteY5" fmla="*/ 1895030 h 2235272"/>
              <a:gd name="connsiteX6" fmla="*/ 0 w 2128948"/>
              <a:gd name="connsiteY6" fmla="*/ 586009 h 2235272"/>
              <a:gd name="connsiteX0" fmla="*/ 0 w 2128948"/>
              <a:gd name="connsiteY0" fmla="*/ 586009 h 2447923"/>
              <a:gd name="connsiteX1" fmla="*/ 1069181 w 2128948"/>
              <a:gd name="connsiteY1" fmla="*/ 0 h 2447923"/>
              <a:gd name="connsiteX2" fmla="*/ 2112390 w 2128948"/>
              <a:gd name="connsiteY2" fmla="*/ 627321 h 2447923"/>
              <a:gd name="connsiteX3" fmla="*/ 2128948 w 2128948"/>
              <a:gd name="connsiteY3" fmla="*/ 1830018 h 2447923"/>
              <a:gd name="connsiteX4" fmla="*/ 1038501 w 2128948"/>
              <a:gd name="connsiteY4" fmla="*/ 2447923 h 2447923"/>
              <a:gd name="connsiteX5" fmla="*/ 27190 w 2128948"/>
              <a:gd name="connsiteY5" fmla="*/ 1895030 h 2447923"/>
              <a:gd name="connsiteX6" fmla="*/ 0 w 2128948"/>
              <a:gd name="connsiteY6" fmla="*/ 586009 h 2447923"/>
              <a:gd name="connsiteX0" fmla="*/ 0 w 2128948"/>
              <a:gd name="connsiteY0" fmla="*/ 586009 h 2447923"/>
              <a:gd name="connsiteX1" fmla="*/ 1069181 w 2128948"/>
              <a:gd name="connsiteY1" fmla="*/ 0 h 2447923"/>
              <a:gd name="connsiteX2" fmla="*/ 2112390 w 2128948"/>
              <a:gd name="connsiteY2" fmla="*/ 627321 h 2447923"/>
              <a:gd name="connsiteX3" fmla="*/ 2128948 w 2128948"/>
              <a:gd name="connsiteY3" fmla="*/ 1830018 h 2447923"/>
              <a:gd name="connsiteX4" fmla="*/ 1038501 w 2128948"/>
              <a:gd name="connsiteY4" fmla="*/ 2447923 h 2447923"/>
              <a:gd name="connsiteX5" fmla="*/ 5925 w 2128948"/>
              <a:gd name="connsiteY5" fmla="*/ 1831234 h 2447923"/>
              <a:gd name="connsiteX6" fmla="*/ 0 w 2128948"/>
              <a:gd name="connsiteY6" fmla="*/ 586009 h 2447923"/>
              <a:gd name="connsiteX0" fmla="*/ 0 w 3372958"/>
              <a:gd name="connsiteY0" fmla="*/ 1309023 h 2447923"/>
              <a:gd name="connsiteX1" fmla="*/ 2313191 w 3372958"/>
              <a:gd name="connsiteY1" fmla="*/ 0 h 2447923"/>
              <a:gd name="connsiteX2" fmla="*/ 3356400 w 3372958"/>
              <a:gd name="connsiteY2" fmla="*/ 627321 h 2447923"/>
              <a:gd name="connsiteX3" fmla="*/ 3372958 w 3372958"/>
              <a:gd name="connsiteY3" fmla="*/ 1830018 h 2447923"/>
              <a:gd name="connsiteX4" fmla="*/ 2282511 w 3372958"/>
              <a:gd name="connsiteY4" fmla="*/ 2447923 h 2447923"/>
              <a:gd name="connsiteX5" fmla="*/ 1249935 w 3372958"/>
              <a:gd name="connsiteY5" fmla="*/ 1831234 h 2447923"/>
              <a:gd name="connsiteX6" fmla="*/ 0 w 3372958"/>
              <a:gd name="connsiteY6" fmla="*/ 1309023 h 2447923"/>
              <a:gd name="connsiteX0" fmla="*/ 0 w 4621675"/>
              <a:gd name="connsiteY0" fmla="*/ 1309023 h 2447923"/>
              <a:gd name="connsiteX1" fmla="*/ 2313191 w 4621675"/>
              <a:gd name="connsiteY1" fmla="*/ 0 h 2447923"/>
              <a:gd name="connsiteX2" fmla="*/ 4621675 w 4621675"/>
              <a:gd name="connsiteY2" fmla="*/ 1350335 h 2447923"/>
              <a:gd name="connsiteX3" fmla="*/ 3372958 w 4621675"/>
              <a:gd name="connsiteY3" fmla="*/ 1830018 h 2447923"/>
              <a:gd name="connsiteX4" fmla="*/ 2282511 w 4621675"/>
              <a:gd name="connsiteY4" fmla="*/ 2447923 h 2447923"/>
              <a:gd name="connsiteX5" fmla="*/ 1249935 w 4621675"/>
              <a:gd name="connsiteY5" fmla="*/ 1831234 h 2447923"/>
              <a:gd name="connsiteX6" fmla="*/ 0 w 4621675"/>
              <a:gd name="connsiteY6" fmla="*/ 1309023 h 2447923"/>
              <a:gd name="connsiteX0" fmla="*/ 0 w 4621675"/>
              <a:gd name="connsiteY0" fmla="*/ 1309023 h 5318714"/>
              <a:gd name="connsiteX1" fmla="*/ 2313191 w 4621675"/>
              <a:gd name="connsiteY1" fmla="*/ 0 h 5318714"/>
              <a:gd name="connsiteX2" fmla="*/ 4621675 w 4621675"/>
              <a:gd name="connsiteY2" fmla="*/ 1350335 h 5318714"/>
              <a:gd name="connsiteX3" fmla="*/ 3372958 w 4621675"/>
              <a:gd name="connsiteY3" fmla="*/ 1830018 h 5318714"/>
              <a:gd name="connsiteX4" fmla="*/ 2261246 w 4621675"/>
              <a:gd name="connsiteY4" fmla="*/ 5318714 h 5318714"/>
              <a:gd name="connsiteX5" fmla="*/ 1249935 w 4621675"/>
              <a:gd name="connsiteY5" fmla="*/ 1831234 h 5318714"/>
              <a:gd name="connsiteX6" fmla="*/ 0 w 4621675"/>
              <a:gd name="connsiteY6" fmla="*/ 1309023 h 5318714"/>
              <a:gd name="connsiteX0" fmla="*/ 0 w 4649923"/>
              <a:gd name="connsiteY0" fmla="*/ 1309023 h 5318714"/>
              <a:gd name="connsiteX1" fmla="*/ 2313191 w 4649923"/>
              <a:gd name="connsiteY1" fmla="*/ 0 h 5318714"/>
              <a:gd name="connsiteX2" fmla="*/ 4621675 w 4649923"/>
              <a:gd name="connsiteY2" fmla="*/ 1350335 h 5318714"/>
              <a:gd name="connsiteX3" fmla="*/ 3372958 w 4649923"/>
              <a:gd name="connsiteY3" fmla="*/ 1830018 h 5318714"/>
              <a:gd name="connsiteX4" fmla="*/ 4649862 w 4649923"/>
              <a:gd name="connsiteY4" fmla="*/ 3939215 h 5318714"/>
              <a:gd name="connsiteX5" fmla="*/ 2261246 w 4649923"/>
              <a:gd name="connsiteY5" fmla="*/ 5318714 h 5318714"/>
              <a:gd name="connsiteX6" fmla="*/ 1249935 w 4649923"/>
              <a:gd name="connsiteY6" fmla="*/ 1831234 h 5318714"/>
              <a:gd name="connsiteX7" fmla="*/ 0 w 4649923"/>
              <a:gd name="connsiteY7" fmla="*/ 1309023 h 5318714"/>
              <a:gd name="connsiteX0" fmla="*/ 0 w 4649862"/>
              <a:gd name="connsiteY0" fmla="*/ 1309023 h 5318714"/>
              <a:gd name="connsiteX1" fmla="*/ 2313191 w 4649862"/>
              <a:gd name="connsiteY1" fmla="*/ 0 h 5318714"/>
              <a:gd name="connsiteX2" fmla="*/ 4621675 w 4649862"/>
              <a:gd name="connsiteY2" fmla="*/ 1350335 h 5318714"/>
              <a:gd name="connsiteX3" fmla="*/ 4649862 w 4649862"/>
              <a:gd name="connsiteY3" fmla="*/ 3939215 h 5318714"/>
              <a:gd name="connsiteX4" fmla="*/ 2261246 w 4649862"/>
              <a:gd name="connsiteY4" fmla="*/ 5318714 h 5318714"/>
              <a:gd name="connsiteX5" fmla="*/ 1249935 w 4649862"/>
              <a:gd name="connsiteY5" fmla="*/ 1831234 h 5318714"/>
              <a:gd name="connsiteX6" fmla="*/ 0 w 4649862"/>
              <a:gd name="connsiteY6" fmla="*/ 1309023 h 5318714"/>
              <a:gd name="connsiteX0" fmla="*/ 25972 w 4675834"/>
              <a:gd name="connsiteY0" fmla="*/ 1309023 h 5318714"/>
              <a:gd name="connsiteX1" fmla="*/ 2339163 w 4675834"/>
              <a:gd name="connsiteY1" fmla="*/ 0 h 5318714"/>
              <a:gd name="connsiteX2" fmla="*/ 4647647 w 4675834"/>
              <a:gd name="connsiteY2" fmla="*/ 1350335 h 5318714"/>
              <a:gd name="connsiteX3" fmla="*/ 4675834 w 4675834"/>
              <a:gd name="connsiteY3" fmla="*/ 3939215 h 5318714"/>
              <a:gd name="connsiteX4" fmla="*/ 2287218 w 4675834"/>
              <a:gd name="connsiteY4" fmla="*/ 5318714 h 5318714"/>
              <a:gd name="connsiteX5" fmla="*/ 0 w 4675834"/>
              <a:gd name="connsiteY5" fmla="*/ 4010909 h 5318714"/>
              <a:gd name="connsiteX6" fmla="*/ 25972 w 4675834"/>
              <a:gd name="connsiteY6" fmla="*/ 1309023 h 531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5834" h="5318714">
                <a:moveTo>
                  <a:pt x="25972" y="1309023"/>
                </a:moveTo>
                <a:lnTo>
                  <a:pt x="2339163" y="0"/>
                </a:lnTo>
                <a:lnTo>
                  <a:pt x="4647647" y="1350335"/>
                </a:lnTo>
                <a:lnTo>
                  <a:pt x="4675834" y="3939215"/>
                </a:lnTo>
                <a:lnTo>
                  <a:pt x="2287218" y="5318714"/>
                </a:lnTo>
                <a:lnTo>
                  <a:pt x="0" y="4010909"/>
                </a:lnTo>
                <a:lnTo>
                  <a:pt x="25972" y="1309023"/>
                </a:lnTo>
                <a:close/>
              </a:path>
            </a:pathLst>
          </a:custGeom>
        </p:spPr>
        <p:txBody>
          <a:bodyPr lIns="360000" tIns="360000" rIns="360000" bIns="36000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200" dirty="0"/>
              <a:t>1- As </a:t>
            </a:r>
            <a:r>
              <a:rPr lang="pt-BR" sz="2200" dirty="0" err="1" smtClean="0"/>
              <a:t>STARTUPs</a:t>
            </a:r>
            <a:r>
              <a:rPr lang="pt-BR" sz="2200" dirty="0" smtClean="0"/>
              <a:t> </a:t>
            </a:r>
            <a:r>
              <a:rPr lang="pt-BR" sz="2200" b="1" dirty="0"/>
              <a:t>ainda dependem </a:t>
            </a:r>
            <a:r>
              <a:rPr lang="pt-BR" sz="2200" dirty="0"/>
              <a:t>do capital humano (profissionais de </a:t>
            </a:r>
            <a:r>
              <a:rPr lang="pt-BR" sz="2200" dirty="0" smtClean="0"/>
              <a:t>Engenharia) e têm-se </a:t>
            </a:r>
            <a:r>
              <a:rPr lang="pt-BR" sz="2200" dirty="0"/>
              <a:t>originado principalmente nos laboratórios das universidades </a:t>
            </a:r>
            <a:r>
              <a:rPr lang="pt-BR" sz="2200" dirty="0" smtClean="0"/>
              <a:t/>
            </a:r>
            <a:br>
              <a:rPr lang="pt-BR" sz="2200" dirty="0" smtClean="0"/>
            </a:br>
            <a:r>
              <a:rPr lang="pt-BR" sz="2200" dirty="0" smtClean="0"/>
              <a:t>(</a:t>
            </a:r>
            <a:r>
              <a:rPr lang="pt-BR" sz="2200" dirty="0"/>
              <a:t>celeiros de empresas), </a:t>
            </a:r>
            <a:r>
              <a:rPr lang="pt-BR" sz="2200" dirty="0" smtClean="0"/>
              <a:t>tirando </a:t>
            </a:r>
            <a:r>
              <a:rPr lang="pt-BR" sz="2200" dirty="0"/>
              <a:t>o sono de muita </a:t>
            </a:r>
            <a:r>
              <a:rPr lang="pt-BR" sz="2200" dirty="0" smtClean="0"/>
              <a:t>gente...</a:t>
            </a:r>
            <a:endParaRPr lang="pt-BR" sz="22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56" y="-2588"/>
            <a:ext cx="3570181" cy="346221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63" y="3595792"/>
            <a:ext cx="3092572" cy="4009121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9" t="76020"/>
          <a:stretch/>
        </p:blipFill>
        <p:spPr>
          <a:xfrm>
            <a:off x="10336695" y="4785757"/>
            <a:ext cx="1855303" cy="207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37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10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lIns="1224000" tIns="2196000" rIns="1224000" anchor="t" anchorCtr="0"/>
      <a:lstStyle>
        <a:defPPr>
          <a:defRPr sz="2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4.xml><?xml version="1.0" encoding="utf-8"?>
<a:theme xmlns:a="http://schemas.openxmlformats.org/drawingml/2006/main" name="16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5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6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7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8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</a:spPr>
      <a:bodyPr wrap="square" lIns="396000">
        <a:spAutoFit/>
      </a:bodyPr>
      <a:lstStyle>
        <a:defPPr eaLnBrk="1" hangingPunct="1">
          <a:spcBef>
            <a:spcPct val="0"/>
          </a:spcBef>
          <a:buFontTx/>
          <a:buNone/>
          <a:defRPr b="1" dirty="0">
            <a:solidFill>
              <a:srgbClr val="28E3FC"/>
            </a:solidFill>
          </a:defRPr>
        </a:defPPr>
      </a:lstStyle>
    </a:spDef>
    <a:txDef>
      <a:spPr bwMode="auto">
        <a:solidFill>
          <a:schemeClr val="bg1">
            <a:alpha val="90000"/>
          </a:schemeClr>
        </a:solidFill>
        <a:ln>
          <a:noFill/>
        </a:ln>
      </a:spPr>
      <a:bodyPr lIns="1080000" tIns="144000" rIns="1080000" bIns="144000" anchor="ctr" anchorCtr="0"/>
      <a:lstStyle>
        <a:defPPr algn="ctr" eaLnBrk="1" hangingPunct="1">
          <a:defRPr sz="1600" b="1" dirty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6403</TotalTime>
  <Words>1439</Words>
  <Application>Microsoft Office PowerPoint</Application>
  <PresentationFormat>Personalizar</PresentationFormat>
  <Paragraphs>323</Paragraphs>
  <Slides>58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15</vt:i4>
      </vt:variant>
      <vt:variant>
        <vt:lpstr>Títulos de slides</vt:lpstr>
      </vt:variant>
      <vt:variant>
        <vt:i4>58</vt:i4>
      </vt:variant>
    </vt:vector>
  </HeadingPairs>
  <TitlesOfParts>
    <vt:vector size="73" baseType="lpstr">
      <vt:lpstr>Tema do Office</vt:lpstr>
      <vt:lpstr>1_Tema do Office</vt:lpstr>
      <vt:lpstr>2_Tema do Office</vt:lpstr>
      <vt:lpstr>3_Tema do Office</vt:lpstr>
      <vt:lpstr>4_Tema do Office</vt:lpstr>
      <vt:lpstr>5_Tema do Office</vt:lpstr>
      <vt:lpstr>6_Tema do Office</vt:lpstr>
      <vt:lpstr>7_Tema do Office</vt:lpstr>
      <vt:lpstr>8_Tema do Office</vt:lpstr>
      <vt:lpstr>9_Tema do Office</vt:lpstr>
      <vt:lpstr>10_Tema do Office</vt:lpstr>
      <vt:lpstr>12_Tema do Office</vt:lpstr>
      <vt:lpstr>13_Tema do Office</vt:lpstr>
      <vt:lpstr>16_Tema do Office</vt:lpstr>
      <vt:lpstr>14_Tema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5° ESTADOS UNIDOS</vt:lpstr>
      <vt:lpstr>42° CHILE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Projeto experimental Cursos de Inovação Tecnológica, Empreendedorismo e Ferramentas de Negocio para profissionais do sistema CREA-SP.</dc:title>
  <dc:creator>Sebastião Gomes de Carvalho</dc:creator>
  <cp:lastModifiedBy>SUSAN PEREIRA SIQUEIRA</cp:lastModifiedBy>
  <cp:revision>923</cp:revision>
  <cp:lastPrinted>2018-05-14T15:43:47Z</cp:lastPrinted>
  <dcterms:created xsi:type="dcterms:W3CDTF">2017-09-30T18:29:56Z</dcterms:created>
  <dcterms:modified xsi:type="dcterms:W3CDTF">2018-05-14T19:14:19Z</dcterms:modified>
</cp:coreProperties>
</file>