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1" r:id="rId45"/>
    <p:sldId id="302" r:id="rId46"/>
    <p:sldId id="300" r:id="rId4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8211C-09D1-4B92-83CB-865B2A00091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655F588-62CE-4CD8-9350-A3B7698BCB97}" type="asst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Câmaras</a:t>
          </a:r>
          <a:r>
            <a:rPr lang="en-GB" sz="1800" b="1" dirty="0" smtClean="0">
              <a:solidFill>
                <a:schemeClr val="tx1"/>
              </a:solidFill>
            </a:rPr>
            <a:t> </a:t>
          </a:r>
          <a:r>
            <a:rPr lang="en-GB" sz="1800" b="1" dirty="0" err="1" smtClean="0">
              <a:solidFill>
                <a:schemeClr val="tx1"/>
              </a:solidFill>
            </a:rPr>
            <a:t>Especializadas</a:t>
          </a:r>
          <a:endParaRPr lang="pt-BR" sz="1800" dirty="0">
            <a:solidFill>
              <a:schemeClr val="tx1"/>
            </a:solidFill>
          </a:endParaRPr>
        </a:p>
      </dgm:t>
    </dgm:pt>
    <dgm:pt modelId="{8B11A636-010E-48AC-BA43-9031E5B03BD8}" type="parTrans" cxnId="{A1F26355-4F32-4074-B004-5B4202208AEA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9077B8A6-7FE5-487A-AADA-81B4B45C65B6}" type="sibTrans" cxnId="{A1F26355-4F32-4074-B004-5B4202208AEA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92A881DA-E1A5-4F9B-88C5-3AB4D19B6B45}" type="asst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Comissões</a:t>
          </a:r>
          <a:r>
            <a:rPr lang="en-GB" sz="1800" b="1" dirty="0" smtClean="0">
              <a:solidFill>
                <a:schemeClr val="tx1"/>
              </a:solidFill>
            </a:rPr>
            <a:t> </a:t>
          </a:r>
          <a:r>
            <a:rPr lang="en-GB" sz="1800" b="1" dirty="0" err="1" smtClean="0">
              <a:solidFill>
                <a:schemeClr val="tx1"/>
              </a:solidFill>
            </a:rPr>
            <a:t>Permanentes</a:t>
          </a:r>
          <a:endParaRPr lang="pt-BR" sz="1800" dirty="0">
            <a:solidFill>
              <a:schemeClr val="tx1"/>
            </a:solidFill>
          </a:endParaRPr>
        </a:p>
      </dgm:t>
    </dgm:pt>
    <dgm:pt modelId="{BCE08E8F-1448-45F1-A124-30A720666217}" type="parTrans" cxnId="{1EF26200-CA71-442B-9966-4B16F00E321E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3737CED8-697A-4D40-8649-BE4E868B9A63}" type="sibTrans" cxnId="{1EF26200-CA71-442B-9966-4B16F00E321E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A8E1AAFF-3806-4D5C-8491-3BAA23FC719C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Presidência</a:t>
          </a:r>
          <a:r>
            <a:rPr lang="en-GB" sz="1800" b="1" dirty="0" smtClean="0">
              <a:solidFill>
                <a:schemeClr val="tx1"/>
              </a:solidFill>
            </a:rPr>
            <a:t> e </a:t>
          </a:r>
          <a:r>
            <a:rPr lang="en-GB" sz="1800" b="1" dirty="0" err="1" smtClean="0">
              <a:solidFill>
                <a:schemeClr val="tx1"/>
              </a:solidFill>
            </a:rPr>
            <a:t>Diretoria</a:t>
          </a:r>
          <a:endParaRPr lang="pt-BR" sz="1800" dirty="0">
            <a:solidFill>
              <a:schemeClr val="tx1"/>
            </a:solidFill>
          </a:endParaRPr>
        </a:p>
      </dgm:t>
    </dgm:pt>
    <dgm:pt modelId="{7F06B53A-9976-4C0A-B69E-7F51ACC9CB34}" type="parTrans" cxnId="{B6112726-4230-42E5-A509-A5F531067601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1A5D386C-F7D7-4442-9752-DE614AF73011}" type="sibTrans" cxnId="{B6112726-4230-42E5-A509-A5F531067601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BBDA1ACF-E2EB-4B90-B3D4-6CA54FBA9C9C}" type="asst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Órgãos</a:t>
          </a:r>
          <a:r>
            <a:rPr lang="en-GB" sz="1800" b="1" dirty="0" smtClean="0">
              <a:solidFill>
                <a:schemeClr val="tx1"/>
              </a:solidFill>
            </a:rPr>
            <a:t> </a:t>
          </a:r>
          <a:r>
            <a:rPr lang="en-GB" sz="1800" b="1" dirty="0" err="1" smtClean="0">
              <a:solidFill>
                <a:schemeClr val="tx1"/>
              </a:solidFill>
            </a:rPr>
            <a:t>Auxiliares</a:t>
          </a:r>
          <a:r>
            <a:rPr lang="en-GB" sz="1800" b="1" dirty="0" smtClean="0">
              <a:solidFill>
                <a:schemeClr val="tx1"/>
              </a:solidFill>
            </a:rPr>
            <a:t> da </a:t>
          </a:r>
          <a:r>
            <a:rPr lang="en-GB" sz="1800" b="1" dirty="0" err="1" smtClean="0">
              <a:solidFill>
                <a:schemeClr val="tx1"/>
              </a:solidFill>
            </a:rPr>
            <a:t>Administração</a:t>
          </a:r>
          <a:endParaRPr lang="pt-BR" sz="1800" dirty="0">
            <a:solidFill>
              <a:schemeClr val="tx1"/>
            </a:solidFill>
          </a:endParaRPr>
        </a:p>
      </dgm:t>
    </dgm:pt>
    <dgm:pt modelId="{80BB8380-F908-4678-8100-C3064CE2758F}" type="parTrans" cxnId="{66D3691D-97B6-4857-8570-E6EDBDE84DA4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CB692142-6EE7-4B22-861B-71E602EEFBF3}" type="sibTrans" cxnId="{66D3691D-97B6-4857-8570-E6EDBDE84DA4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539D6001-B3B8-4F50-99BF-6971667D8391}" type="asst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Comissão</a:t>
          </a:r>
          <a:r>
            <a:rPr lang="en-GB" sz="1800" b="1" dirty="0" smtClean="0">
              <a:solidFill>
                <a:schemeClr val="tx1"/>
              </a:solidFill>
            </a:rPr>
            <a:t> </a:t>
          </a:r>
          <a:r>
            <a:rPr lang="en-GB" sz="1800" b="1" dirty="0" err="1" smtClean="0">
              <a:solidFill>
                <a:schemeClr val="tx1"/>
              </a:solidFill>
            </a:rPr>
            <a:t>Auxiliar</a:t>
          </a:r>
          <a:r>
            <a:rPr lang="en-GB" sz="1800" b="1" dirty="0" smtClean="0">
              <a:solidFill>
                <a:schemeClr val="tx1"/>
              </a:solidFill>
            </a:rPr>
            <a:t> de  </a:t>
          </a:r>
          <a:r>
            <a:rPr lang="en-GB" sz="1800" b="1" dirty="0" err="1" smtClean="0">
              <a:solidFill>
                <a:schemeClr val="tx1"/>
              </a:solidFill>
            </a:rPr>
            <a:t>Fiscalização</a:t>
          </a:r>
          <a:r>
            <a:rPr lang="en-GB" sz="1800" b="1" dirty="0" smtClean="0">
              <a:solidFill>
                <a:schemeClr val="tx1"/>
              </a:solidFill>
            </a:rPr>
            <a:t> – CAF</a:t>
          </a:r>
          <a:endParaRPr lang="pt-BR" sz="1800" dirty="0">
            <a:solidFill>
              <a:schemeClr val="tx1"/>
            </a:solidFill>
          </a:endParaRPr>
        </a:p>
      </dgm:t>
    </dgm:pt>
    <dgm:pt modelId="{92461847-42B0-4809-AC6C-32D9711C2344}" type="parTrans" cxnId="{A0C476D6-24EF-43F0-9D5B-DDCE4E317668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C6E2BA17-FA7D-448A-9E36-FA606731E56B}" type="sibTrans" cxnId="{A0C476D6-24EF-43F0-9D5B-DDCE4E317668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0BCC1FF5-45DA-4238-9043-2D5258C771C4}" type="asst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n-GB" sz="1800" b="1" dirty="0" err="1" smtClean="0">
              <a:solidFill>
                <a:schemeClr val="tx1"/>
              </a:solidFill>
            </a:rPr>
            <a:t>Unidades</a:t>
          </a:r>
          <a:r>
            <a:rPr lang="en-GB" sz="1800" b="1" dirty="0" smtClean="0">
              <a:solidFill>
                <a:schemeClr val="tx1"/>
              </a:solidFill>
            </a:rPr>
            <a:t> de </a:t>
          </a:r>
          <a:r>
            <a:rPr lang="en-GB" sz="1800" b="1" dirty="0" err="1" smtClean="0">
              <a:solidFill>
                <a:schemeClr val="tx1"/>
              </a:solidFill>
            </a:rPr>
            <a:t>Gestão</a:t>
          </a:r>
          <a:r>
            <a:rPr lang="en-GB" sz="1800" b="1" dirty="0" smtClean="0">
              <a:solidFill>
                <a:schemeClr val="tx1"/>
              </a:solidFill>
            </a:rPr>
            <a:t> (UGI)‏</a:t>
          </a:r>
          <a:endParaRPr lang="pt-BR" sz="1800" dirty="0">
            <a:solidFill>
              <a:schemeClr val="tx1"/>
            </a:solidFill>
          </a:endParaRPr>
        </a:p>
      </dgm:t>
    </dgm:pt>
    <dgm:pt modelId="{78A249E6-F163-4CC8-8F9F-E0BEB8FED2D1}" type="parTrans" cxnId="{77F03959-2BC6-4DCC-9646-A74717F9992C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C3703CD5-D454-4D6D-B19C-35DAC7058E7A}" type="sibTrans" cxnId="{77F03959-2BC6-4DCC-9646-A74717F9992C}">
      <dgm:prSet/>
      <dgm:spPr/>
      <dgm:t>
        <a:bodyPr/>
        <a:lstStyle/>
        <a:p>
          <a:endParaRPr lang="pt-BR" sz="1800">
            <a:solidFill>
              <a:schemeClr val="tx1"/>
            </a:solidFill>
          </a:endParaRPr>
        </a:p>
      </dgm:t>
    </dgm:pt>
    <dgm:pt modelId="{18E1A49F-C9D8-4620-ACF2-D5906C7E97C0}" type="pres">
      <dgm:prSet presAssocID="{4518211C-09D1-4B92-83CB-865B2A0009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B54265C6-599E-4458-8ED1-F86E5B7DD4CA}" type="pres">
      <dgm:prSet presAssocID="{A8E1AAFF-3806-4D5C-8491-3BAA23FC719C}" presName="hierRoot1" presStyleCnt="0">
        <dgm:presLayoutVars>
          <dgm:hierBranch val="init"/>
        </dgm:presLayoutVars>
      </dgm:prSet>
      <dgm:spPr/>
    </dgm:pt>
    <dgm:pt modelId="{F72BA180-5258-4987-A449-ED35C38BEC06}" type="pres">
      <dgm:prSet presAssocID="{A8E1AAFF-3806-4D5C-8491-3BAA23FC719C}" presName="rootComposite1" presStyleCnt="0"/>
      <dgm:spPr/>
    </dgm:pt>
    <dgm:pt modelId="{F616916E-15E1-4637-BA0F-5268C3B911B2}" type="pres">
      <dgm:prSet presAssocID="{A8E1AAFF-3806-4D5C-8491-3BAA23FC719C}" presName="rootText1" presStyleLbl="node0" presStyleIdx="0" presStyleCnt="1" custScaleX="14641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BB75D2D-3F63-45EC-BE0F-0104E03448C6}" type="pres">
      <dgm:prSet presAssocID="{A8E1AAFF-3806-4D5C-8491-3BAA23FC719C}" presName="rootConnector1" presStyleLbl="node1" presStyleIdx="0" presStyleCnt="0"/>
      <dgm:spPr/>
      <dgm:t>
        <a:bodyPr/>
        <a:lstStyle/>
        <a:p>
          <a:endParaRPr lang="pt-BR"/>
        </a:p>
      </dgm:t>
    </dgm:pt>
    <dgm:pt modelId="{90EF0704-697F-46E6-B481-E025737C52C4}" type="pres">
      <dgm:prSet presAssocID="{A8E1AAFF-3806-4D5C-8491-3BAA23FC719C}" presName="hierChild2" presStyleCnt="0"/>
      <dgm:spPr/>
    </dgm:pt>
    <dgm:pt modelId="{3D7B750E-C7F6-4861-95D7-BAF0C3AFF671}" type="pres">
      <dgm:prSet presAssocID="{A8E1AAFF-3806-4D5C-8491-3BAA23FC719C}" presName="hierChild3" presStyleCnt="0"/>
      <dgm:spPr/>
    </dgm:pt>
    <dgm:pt modelId="{E374A060-B207-45B4-83B3-9421FEE8CF18}" type="pres">
      <dgm:prSet presAssocID="{8B11A636-010E-48AC-BA43-9031E5B03BD8}" presName="Name111" presStyleLbl="parChTrans1D2" presStyleIdx="0" presStyleCnt="5"/>
      <dgm:spPr/>
      <dgm:t>
        <a:bodyPr/>
        <a:lstStyle/>
        <a:p>
          <a:endParaRPr lang="pt-BR"/>
        </a:p>
      </dgm:t>
    </dgm:pt>
    <dgm:pt modelId="{30CF48B8-E5F2-4A7B-980E-9D32B95D9691}" type="pres">
      <dgm:prSet presAssocID="{8655F588-62CE-4CD8-9350-A3B7698BCB97}" presName="hierRoot3" presStyleCnt="0">
        <dgm:presLayoutVars>
          <dgm:hierBranch val="init"/>
        </dgm:presLayoutVars>
      </dgm:prSet>
      <dgm:spPr/>
    </dgm:pt>
    <dgm:pt modelId="{45598B52-001F-4E08-9D24-BA9E3A640392}" type="pres">
      <dgm:prSet presAssocID="{8655F588-62CE-4CD8-9350-A3B7698BCB97}" presName="rootComposite3" presStyleCnt="0"/>
      <dgm:spPr/>
    </dgm:pt>
    <dgm:pt modelId="{A836756C-BC97-4FBB-A25B-8F3659D1119E}" type="pres">
      <dgm:prSet presAssocID="{8655F588-62CE-4CD8-9350-A3B7698BCB97}" presName="rootText3" presStyleLbl="asst1" presStyleIdx="0" presStyleCnt="5" custScaleX="121000" custLinFactNeighborX="-33781" custLinFactNeighborY="547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1B13B18-91AF-4442-BB82-512E01ACB727}" type="pres">
      <dgm:prSet presAssocID="{8655F588-62CE-4CD8-9350-A3B7698BCB97}" presName="rootConnector3" presStyleLbl="asst1" presStyleIdx="0" presStyleCnt="5"/>
      <dgm:spPr/>
      <dgm:t>
        <a:bodyPr/>
        <a:lstStyle/>
        <a:p>
          <a:endParaRPr lang="pt-BR"/>
        </a:p>
      </dgm:t>
    </dgm:pt>
    <dgm:pt modelId="{D3A51304-2F2E-4F27-BEBF-EAE698EA56B8}" type="pres">
      <dgm:prSet presAssocID="{8655F588-62CE-4CD8-9350-A3B7698BCB97}" presName="hierChild6" presStyleCnt="0"/>
      <dgm:spPr/>
    </dgm:pt>
    <dgm:pt modelId="{E9C691D4-464B-41C5-BF1A-9DDAF06FBC7D}" type="pres">
      <dgm:prSet presAssocID="{8655F588-62CE-4CD8-9350-A3B7698BCB97}" presName="hierChild7" presStyleCnt="0"/>
      <dgm:spPr/>
    </dgm:pt>
    <dgm:pt modelId="{FAF8279F-B7E4-47A7-AE6D-AD60B2687035}" type="pres">
      <dgm:prSet presAssocID="{BCE08E8F-1448-45F1-A124-30A720666217}" presName="Name111" presStyleLbl="parChTrans1D2" presStyleIdx="1" presStyleCnt="5"/>
      <dgm:spPr/>
      <dgm:t>
        <a:bodyPr/>
        <a:lstStyle/>
        <a:p>
          <a:endParaRPr lang="pt-BR"/>
        </a:p>
      </dgm:t>
    </dgm:pt>
    <dgm:pt modelId="{8D336554-32A3-4481-9DD3-5677B41C40A2}" type="pres">
      <dgm:prSet presAssocID="{92A881DA-E1A5-4F9B-88C5-3AB4D19B6B45}" presName="hierRoot3" presStyleCnt="0">
        <dgm:presLayoutVars>
          <dgm:hierBranch val="init"/>
        </dgm:presLayoutVars>
      </dgm:prSet>
      <dgm:spPr/>
    </dgm:pt>
    <dgm:pt modelId="{B7072C78-D351-4B89-AA46-461487B69870}" type="pres">
      <dgm:prSet presAssocID="{92A881DA-E1A5-4F9B-88C5-3AB4D19B6B45}" presName="rootComposite3" presStyleCnt="0"/>
      <dgm:spPr/>
    </dgm:pt>
    <dgm:pt modelId="{71AC4EA3-6EE2-4EA0-9F1A-EE5AB19856B5}" type="pres">
      <dgm:prSet presAssocID="{92A881DA-E1A5-4F9B-88C5-3AB4D19B6B45}" presName="rootText3" presStyleLbl="asst1" presStyleIdx="1" presStyleCnt="5" custScaleX="144828" custLinFactNeighborX="48096" custLinFactNeighborY="-3146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9138566-B98D-4C4C-AB85-2079A99FD506}" type="pres">
      <dgm:prSet presAssocID="{92A881DA-E1A5-4F9B-88C5-3AB4D19B6B45}" presName="rootConnector3" presStyleLbl="asst1" presStyleIdx="1" presStyleCnt="5"/>
      <dgm:spPr/>
      <dgm:t>
        <a:bodyPr/>
        <a:lstStyle/>
        <a:p>
          <a:endParaRPr lang="pt-BR"/>
        </a:p>
      </dgm:t>
    </dgm:pt>
    <dgm:pt modelId="{97BDB4AF-D9EE-4725-B815-86013969E284}" type="pres">
      <dgm:prSet presAssocID="{92A881DA-E1A5-4F9B-88C5-3AB4D19B6B45}" presName="hierChild6" presStyleCnt="0"/>
      <dgm:spPr/>
    </dgm:pt>
    <dgm:pt modelId="{02EA8618-3D8E-41B5-B594-F55B972E92A9}" type="pres">
      <dgm:prSet presAssocID="{92A881DA-E1A5-4F9B-88C5-3AB4D19B6B45}" presName="hierChild7" presStyleCnt="0"/>
      <dgm:spPr/>
    </dgm:pt>
    <dgm:pt modelId="{3F11D9ED-85D4-46C8-93F7-A72E99B0E041}" type="pres">
      <dgm:prSet presAssocID="{80BB8380-F908-4678-8100-C3064CE2758F}" presName="Name111" presStyleLbl="parChTrans1D2" presStyleIdx="2" presStyleCnt="5"/>
      <dgm:spPr/>
      <dgm:t>
        <a:bodyPr/>
        <a:lstStyle/>
        <a:p>
          <a:endParaRPr lang="pt-BR"/>
        </a:p>
      </dgm:t>
    </dgm:pt>
    <dgm:pt modelId="{9983EA7D-6283-4543-B598-175CDC466E52}" type="pres">
      <dgm:prSet presAssocID="{BBDA1ACF-E2EB-4B90-B3D4-6CA54FBA9C9C}" presName="hierRoot3" presStyleCnt="0">
        <dgm:presLayoutVars>
          <dgm:hierBranch val="init"/>
        </dgm:presLayoutVars>
      </dgm:prSet>
      <dgm:spPr/>
    </dgm:pt>
    <dgm:pt modelId="{C2585401-83B3-4CF5-9BD4-186E93B2A7E0}" type="pres">
      <dgm:prSet presAssocID="{BBDA1ACF-E2EB-4B90-B3D4-6CA54FBA9C9C}" presName="rootComposite3" presStyleCnt="0"/>
      <dgm:spPr/>
    </dgm:pt>
    <dgm:pt modelId="{BEDCF586-2AB4-4CDB-A49B-BB183A6A2A6E}" type="pres">
      <dgm:prSet presAssocID="{BBDA1ACF-E2EB-4B90-B3D4-6CA54FBA9C9C}" presName="rootText3" presStyleLbl="asst1" presStyleIdx="2" presStyleCnt="5" custScaleX="144828" custLinFactX="100000" custLinFactNeighborX="114976" custLinFactNeighborY="5204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7FFD2AF-8A18-48BA-81C5-47283247DFE5}" type="pres">
      <dgm:prSet presAssocID="{BBDA1ACF-E2EB-4B90-B3D4-6CA54FBA9C9C}" presName="rootConnector3" presStyleLbl="asst1" presStyleIdx="2" presStyleCnt="5"/>
      <dgm:spPr/>
      <dgm:t>
        <a:bodyPr/>
        <a:lstStyle/>
        <a:p>
          <a:endParaRPr lang="pt-BR"/>
        </a:p>
      </dgm:t>
    </dgm:pt>
    <dgm:pt modelId="{8BCDDD14-7689-4EFF-AEAE-8753C56D77D5}" type="pres">
      <dgm:prSet presAssocID="{BBDA1ACF-E2EB-4B90-B3D4-6CA54FBA9C9C}" presName="hierChild6" presStyleCnt="0"/>
      <dgm:spPr/>
    </dgm:pt>
    <dgm:pt modelId="{FF6E4D66-21AB-4F29-97AF-CFFD58EFF539}" type="pres">
      <dgm:prSet presAssocID="{BBDA1ACF-E2EB-4B90-B3D4-6CA54FBA9C9C}" presName="hierChild7" presStyleCnt="0"/>
      <dgm:spPr/>
    </dgm:pt>
    <dgm:pt modelId="{D5CA80FA-F302-4A25-9B9A-6890BF652449}" type="pres">
      <dgm:prSet presAssocID="{92461847-42B0-4809-AC6C-32D9711C2344}" presName="Name111" presStyleLbl="parChTrans1D2" presStyleIdx="3" presStyleCnt="5"/>
      <dgm:spPr/>
      <dgm:t>
        <a:bodyPr/>
        <a:lstStyle/>
        <a:p>
          <a:endParaRPr lang="pt-BR"/>
        </a:p>
      </dgm:t>
    </dgm:pt>
    <dgm:pt modelId="{76FAD12F-C2C4-4799-958E-5A4E8C1E9E8F}" type="pres">
      <dgm:prSet presAssocID="{539D6001-B3B8-4F50-99BF-6971667D8391}" presName="hierRoot3" presStyleCnt="0">
        <dgm:presLayoutVars>
          <dgm:hierBranch val="init"/>
        </dgm:presLayoutVars>
      </dgm:prSet>
      <dgm:spPr/>
    </dgm:pt>
    <dgm:pt modelId="{EACF6429-1AC8-4E02-A316-F2D5075FE8ED}" type="pres">
      <dgm:prSet presAssocID="{539D6001-B3B8-4F50-99BF-6971667D8391}" presName="rootComposite3" presStyleCnt="0"/>
      <dgm:spPr/>
    </dgm:pt>
    <dgm:pt modelId="{51D16844-5DD5-4EF9-811B-E68508D07901}" type="pres">
      <dgm:prSet presAssocID="{539D6001-B3B8-4F50-99BF-6971667D8391}" presName="rootText3" presStyleLbl="asst1" presStyleIdx="3" presStyleCnt="5" custScaleX="144828" custLinFactNeighborX="48096" custLinFactNeighborY="-6165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1FE417F-F434-42AE-8D90-8C49986A7CD2}" type="pres">
      <dgm:prSet presAssocID="{539D6001-B3B8-4F50-99BF-6971667D8391}" presName="rootConnector3" presStyleLbl="asst1" presStyleIdx="3" presStyleCnt="5"/>
      <dgm:spPr/>
      <dgm:t>
        <a:bodyPr/>
        <a:lstStyle/>
        <a:p>
          <a:endParaRPr lang="pt-BR"/>
        </a:p>
      </dgm:t>
    </dgm:pt>
    <dgm:pt modelId="{40E2912C-40BC-49A3-8C3A-5B86DEA9F678}" type="pres">
      <dgm:prSet presAssocID="{539D6001-B3B8-4F50-99BF-6971667D8391}" presName="hierChild6" presStyleCnt="0"/>
      <dgm:spPr/>
    </dgm:pt>
    <dgm:pt modelId="{3C776B8F-F373-4CBE-A188-4D3651360253}" type="pres">
      <dgm:prSet presAssocID="{539D6001-B3B8-4F50-99BF-6971667D8391}" presName="hierChild7" presStyleCnt="0"/>
      <dgm:spPr/>
    </dgm:pt>
    <dgm:pt modelId="{CBEB6EA9-0F3D-4763-B71B-A67F9BE1CCE9}" type="pres">
      <dgm:prSet presAssocID="{78A249E6-F163-4CC8-8F9F-E0BEB8FED2D1}" presName="Name111" presStyleLbl="parChTrans1D2" presStyleIdx="4" presStyleCnt="5"/>
      <dgm:spPr/>
      <dgm:t>
        <a:bodyPr/>
        <a:lstStyle/>
        <a:p>
          <a:endParaRPr lang="pt-BR"/>
        </a:p>
      </dgm:t>
    </dgm:pt>
    <dgm:pt modelId="{B34C4A13-FC9A-44BB-A095-CC934A26DD30}" type="pres">
      <dgm:prSet presAssocID="{0BCC1FF5-45DA-4238-9043-2D5258C771C4}" presName="hierRoot3" presStyleCnt="0">
        <dgm:presLayoutVars>
          <dgm:hierBranch val="init"/>
        </dgm:presLayoutVars>
      </dgm:prSet>
      <dgm:spPr/>
    </dgm:pt>
    <dgm:pt modelId="{72968834-B7B2-4454-B66B-1E422CDE64C8}" type="pres">
      <dgm:prSet presAssocID="{0BCC1FF5-45DA-4238-9043-2D5258C771C4}" presName="rootComposite3" presStyleCnt="0"/>
      <dgm:spPr/>
    </dgm:pt>
    <dgm:pt modelId="{7258DB9A-1776-4B83-87B3-BB693C401FEF}" type="pres">
      <dgm:prSet presAssocID="{0BCC1FF5-45DA-4238-9043-2D5258C771C4}" presName="rootText3" presStyleLbl="asst1" presStyleIdx="4" presStyleCnt="5" custScaleX="121000" custLinFactY="-37328" custLinFactNeighborX="-33781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77D3078-B484-494B-8C5F-E95BD7745882}" type="pres">
      <dgm:prSet presAssocID="{0BCC1FF5-45DA-4238-9043-2D5258C771C4}" presName="rootConnector3" presStyleLbl="asst1" presStyleIdx="4" presStyleCnt="5"/>
      <dgm:spPr/>
      <dgm:t>
        <a:bodyPr/>
        <a:lstStyle/>
        <a:p>
          <a:endParaRPr lang="pt-BR"/>
        </a:p>
      </dgm:t>
    </dgm:pt>
    <dgm:pt modelId="{3FBAD72E-DAF7-4CF9-A34C-B6FF979674A9}" type="pres">
      <dgm:prSet presAssocID="{0BCC1FF5-45DA-4238-9043-2D5258C771C4}" presName="hierChild6" presStyleCnt="0"/>
      <dgm:spPr/>
    </dgm:pt>
    <dgm:pt modelId="{8487F9D3-9C8E-450D-9C71-3052CE85C399}" type="pres">
      <dgm:prSet presAssocID="{0BCC1FF5-45DA-4238-9043-2D5258C771C4}" presName="hierChild7" presStyleCnt="0"/>
      <dgm:spPr/>
    </dgm:pt>
  </dgm:ptLst>
  <dgm:cxnLst>
    <dgm:cxn modelId="{C85FBB19-75A3-427E-9ED6-61FB4A319C3F}" type="presOf" srcId="{A8E1AAFF-3806-4D5C-8491-3BAA23FC719C}" destId="{F616916E-15E1-4637-BA0F-5268C3B911B2}" srcOrd="0" destOrd="0" presId="urn:microsoft.com/office/officeart/2005/8/layout/orgChart1"/>
    <dgm:cxn modelId="{A1ED10CB-AA46-4647-85C1-DCC4D1442AF9}" type="presOf" srcId="{BCE08E8F-1448-45F1-A124-30A720666217}" destId="{FAF8279F-B7E4-47A7-AE6D-AD60B2687035}" srcOrd="0" destOrd="0" presId="urn:microsoft.com/office/officeart/2005/8/layout/orgChart1"/>
    <dgm:cxn modelId="{1EF26200-CA71-442B-9966-4B16F00E321E}" srcId="{A8E1AAFF-3806-4D5C-8491-3BAA23FC719C}" destId="{92A881DA-E1A5-4F9B-88C5-3AB4D19B6B45}" srcOrd="1" destOrd="0" parTransId="{BCE08E8F-1448-45F1-A124-30A720666217}" sibTransId="{3737CED8-697A-4D40-8649-BE4E868B9A63}"/>
    <dgm:cxn modelId="{6F9E918B-353C-4C8B-8106-EAEC31B35619}" type="presOf" srcId="{78A249E6-F163-4CC8-8F9F-E0BEB8FED2D1}" destId="{CBEB6EA9-0F3D-4763-B71B-A67F9BE1CCE9}" srcOrd="0" destOrd="0" presId="urn:microsoft.com/office/officeart/2005/8/layout/orgChart1"/>
    <dgm:cxn modelId="{77F03959-2BC6-4DCC-9646-A74717F9992C}" srcId="{A8E1AAFF-3806-4D5C-8491-3BAA23FC719C}" destId="{0BCC1FF5-45DA-4238-9043-2D5258C771C4}" srcOrd="4" destOrd="0" parTransId="{78A249E6-F163-4CC8-8F9F-E0BEB8FED2D1}" sibTransId="{C3703CD5-D454-4D6D-B19C-35DAC7058E7A}"/>
    <dgm:cxn modelId="{01EDEF28-9ADE-4B90-AD3E-EF9459F87C1C}" type="presOf" srcId="{8B11A636-010E-48AC-BA43-9031E5B03BD8}" destId="{E374A060-B207-45B4-83B3-9421FEE8CF18}" srcOrd="0" destOrd="0" presId="urn:microsoft.com/office/officeart/2005/8/layout/orgChart1"/>
    <dgm:cxn modelId="{66D3691D-97B6-4857-8570-E6EDBDE84DA4}" srcId="{A8E1AAFF-3806-4D5C-8491-3BAA23FC719C}" destId="{BBDA1ACF-E2EB-4B90-B3D4-6CA54FBA9C9C}" srcOrd="2" destOrd="0" parTransId="{80BB8380-F908-4678-8100-C3064CE2758F}" sibTransId="{CB692142-6EE7-4B22-861B-71E602EEFBF3}"/>
    <dgm:cxn modelId="{7C13526A-C01A-4C69-8DA2-FC34A5A94AE0}" type="presOf" srcId="{539D6001-B3B8-4F50-99BF-6971667D8391}" destId="{41FE417F-F434-42AE-8D90-8C49986A7CD2}" srcOrd="1" destOrd="0" presId="urn:microsoft.com/office/officeart/2005/8/layout/orgChart1"/>
    <dgm:cxn modelId="{C89346A2-BCE8-45DA-91D0-932810DAEC3E}" type="presOf" srcId="{BBDA1ACF-E2EB-4B90-B3D4-6CA54FBA9C9C}" destId="{BEDCF586-2AB4-4CDB-A49B-BB183A6A2A6E}" srcOrd="0" destOrd="0" presId="urn:microsoft.com/office/officeart/2005/8/layout/orgChart1"/>
    <dgm:cxn modelId="{ECAB22BF-D49E-47BC-920C-A02D0E19449F}" type="presOf" srcId="{92A881DA-E1A5-4F9B-88C5-3AB4D19B6B45}" destId="{71AC4EA3-6EE2-4EA0-9F1A-EE5AB19856B5}" srcOrd="0" destOrd="0" presId="urn:microsoft.com/office/officeart/2005/8/layout/orgChart1"/>
    <dgm:cxn modelId="{54C1757E-A8DD-42E9-9E9F-DEC6391A429D}" type="presOf" srcId="{0BCC1FF5-45DA-4238-9043-2D5258C771C4}" destId="{D77D3078-B484-494B-8C5F-E95BD7745882}" srcOrd="1" destOrd="0" presId="urn:microsoft.com/office/officeart/2005/8/layout/orgChart1"/>
    <dgm:cxn modelId="{8F721D10-E9D0-4FB4-9B91-D99A7ED5746B}" type="presOf" srcId="{4518211C-09D1-4B92-83CB-865B2A000911}" destId="{18E1A49F-C9D8-4620-ACF2-D5906C7E97C0}" srcOrd="0" destOrd="0" presId="urn:microsoft.com/office/officeart/2005/8/layout/orgChart1"/>
    <dgm:cxn modelId="{A0C476D6-24EF-43F0-9D5B-DDCE4E317668}" srcId="{A8E1AAFF-3806-4D5C-8491-3BAA23FC719C}" destId="{539D6001-B3B8-4F50-99BF-6971667D8391}" srcOrd="3" destOrd="0" parTransId="{92461847-42B0-4809-AC6C-32D9711C2344}" sibTransId="{C6E2BA17-FA7D-448A-9E36-FA606731E56B}"/>
    <dgm:cxn modelId="{41454F73-CA80-4A3B-A6AB-E3BA4D5CBFF9}" type="presOf" srcId="{8655F588-62CE-4CD8-9350-A3B7698BCB97}" destId="{C1B13B18-91AF-4442-BB82-512E01ACB727}" srcOrd="1" destOrd="0" presId="urn:microsoft.com/office/officeart/2005/8/layout/orgChart1"/>
    <dgm:cxn modelId="{1F06C600-77CD-4981-B014-51E2150A37A5}" type="presOf" srcId="{92A881DA-E1A5-4F9B-88C5-3AB4D19B6B45}" destId="{99138566-B98D-4C4C-AB85-2079A99FD506}" srcOrd="1" destOrd="0" presId="urn:microsoft.com/office/officeart/2005/8/layout/orgChart1"/>
    <dgm:cxn modelId="{BA10A925-E093-4DA3-B487-F9E9D8CF8C4F}" type="presOf" srcId="{92461847-42B0-4809-AC6C-32D9711C2344}" destId="{D5CA80FA-F302-4A25-9B9A-6890BF652449}" srcOrd="0" destOrd="0" presId="urn:microsoft.com/office/officeart/2005/8/layout/orgChart1"/>
    <dgm:cxn modelId="{B6112726-4230-42E5-A509-A5F531067601}" srcId="{4518211C-09D1-4B92-83CB-865B2A000911}" destId="{A8E1AAFF-3806-4D5C-8491-3BAA23FC719C}" srcOrd="0" destOrd="0" parTransId="{7F06B53A-9976-4C0A-B69E-7F51ACC9CB34}" sibTransId="{1A5D386C-F7D7-4442-9752-DE614AF73011}"/>
    <dgm:cxn modelId="{782B71E9-8074-42F7-A89B-4766CFAA205A}" type="presOf" srcId="{A8E1AAFF-3806-4D5C-8491-3BAA23FC719C}" destId="{6BB75D2D-3F63-45EC-BE0F-0104E03448C6}" srcOrd="1" destOrd="0" presId="urn:microsoft.com/office/officeart/2005/8/layout/orgChart1"/>
    <dgm:cxn modelId="{1E38BD5D-D674-43C8-8139-FCD636CA7066}" type="presOf" srcId="{8655F588-62CE-4CD8-9350-A3B7698BCB97}" destId="{A836756C-BC97-4FBB-A25B-8F3659D1119E}" srcOrd="0" destOrd="0" presId="urn:microsoft.com/office/officeart/2005/8/layout/orgChart1"/>
    <dgm:cxn modelId="{ECAC77BC-E84F-4ED8-8FA9-8B8D479E7165}" type="presOf" srcId="{539D6001-B3B8-4F50-99BF-6971667D8391}" destId="{51D16844-5DD5-4EF9-811B-E68508D07901}" srcOrd="0" destOrd="0" presId="urn:microsoft.com/office/officeart/2005/8/layout/orgChart1"/>
    <dgm:cxn modelId="{C4FA60D3-EB7A-4C48-80EC-BC350F579318}" type="presOf" srcId="{80BB8380-F908-4678-8100-C3064CE2758F}" destId="{3F11D9ED-85D4-46C8-93F7-A72E99B0E041}" srcOrd="0" destOrd="0" presId="urn:microsoft.com/office/officeart/2005/8/layout/orgChart1"/>
    <dgm:cxn modelId="{B9BE91CA-4AD0-4ED4-B221-C4D16C74CC58}" type="presOf" srcId="{BBDA1ACF-E2EB-4B90-B3D4-6CA54FBA9C9C}" destId="{67FFD2AF-8A18-48BA-81C5-47283247DFE5}" srcOrd="1" destOrd="0" presId="urn:microsoft.com/office/officeart/2005/8/layout/orgChart1"/>
    <dgm:cxn modelId="{A1F26355-4F32-4074-B004-5B4202208AEA}" srcId="{A8E1AAFF-3806-4D5C-8491-3BAA23FC719C}" destId="{8655F588-62CE-4CD8-9350-A3B7698BCB97}" srcOrd="0" destOrd="0" parTransId="{8B11A636-010E-48AC-BA43-9031E5B03BD8}" sibTransId="{9077B8A6-7FE5-487A-AADA-81B4B45C65B6}"/>
    <dgm:cxn modelId="{A4A6735D-ED00-4BD2-BD21-25C395BD3430}" type="presOf" srcId="{0BCC1FF5-45DA-4238-9043-2D5258C771C4}" destId="{7258DB9A-1776-4B83-87B3-BB693C401FEF}" srcOrd="0" destOrd="0" presId="urn:microsoft.com/office/officeart/2005/8/layout/orgChart1"/>
    <dgm:cxn modelId="{6D36F4D3-0927-4C2D-B23A-1499BE0E3D54}" type="presParOf" srcId="{18E1A49F-C9D8-4620-ACF2-D5906C7E97C0}" destId="{B54265C6-599E-4458-8ED1-F86E5B7DD4CA}" srcOrd="0" destOrd="0" presId="urn:microsoft.com/office/officeart/2005/8/layout/orgChart1"/>
    <dgm:cxn modelId="{E885A5E1-8DB0-45ED-892B-F3CFD76C59EB}" type="presParOf" srcId="{B54265C6-599E-4458-8ED1-F86E5B7DD4CA}" destId="{F72BA180-5258-4987-A449-ED35C38BEC06}" srcOrd="0" destOrd="0" presId="urn:microsoft.com/office/officeart/2005/8/layout/orgChart1"/>
    <dgm:cxn modelId="{A378F65F-90DA-4F45-A292-27619DCF392F}" type="presParOf" srcId="{F72BA180-5258-4987-A449-ED35C38BEC06}" destId="{F616916E-15E1-4637-BA0F-5268C3B911B2}" srcOrd="0" destOrd="0" presId="urn:microsoft.com/office/officeart/2005/8/layout/orgChart1"/>
    <dgm:cxn modelId="{DB48E66A-4C51-48A1-AA36-F176AF9B9441}" type="presParOf" srcId="{F72BA180-5258-4987-A449-ED35C38BEC06}" destId="{6BB75D2D-3F63-45EC-BE0F-0104E03448C6}" srcOrd="1" destOrd="0" presId="urn:microsoft.com/office/officeart/2005/8/layout/orgChart1"/>
    <dgm:cxn modelId="{26741DFF-D632-4D2B-8355-F6706C5150D2}" type="presParOf" srcId="{B54265C6-599E-4458-8ED1-F86E5B7DD4CA}" destId="{90EF0704-697F-46E6-B481-E025737C52C4}" srcOrd="1" destOrd="0" presId="urn:microsoft.com/office/officeart/2005/8/layout/orgChart1"/>
    <dgm:cxn modelId="{D6D949B1-43B4-46AC-AC14-828FC05ABEFC}" type="presParOf" srcId="{B54265C6-599E-4458-8ED1-F86E5B7DD4CA}" destId="{3D7B750E-C7F6-4861-95D7-BAF0C3AFF671}" srcOrd="2" destOrd="0" presId="urn:microsoft.com/office/officeart/2005/8/layout/orgChart1"/>
    <dgm:cxn modelId="{80A508C9-B993-4A6F-8722-37640EEA2A67}" type="presParOf" srcId="{3D7B750E-C7F6-4861-95D7-BAF0C3AFF671}" destId="{E374A060-B207-45B4-83B3-9421FEE8CF18}" srcOrd="0" destOrd="0" presId="urn:microsoft.com/office/officeart/2005/8/layout/orgChart1"/>
    <dgm:cxn modelId="{4B6F2A48-E2C6-419D-A1A2-F52FA28008FD}" type="presParOf" srcId="{3D7B750E-C7F6-4861-95D7-BAF0C3AFF671}" destId="{30CF48B8-E5F2-4A7B-980E-9D32B95D9691}" srcOrd="1" destOrd="0" presId="urn:microsoft.com/office/officeart/2005/8/layout/orgChart1"/>
    <dgm:cxn modelId="{0B2F18DB-4AAF-458E-95E1-C6B0C4F7F310}" type="presParOf" srcId="{30CF48B8-E5F2-4A7B-980E-9D32B95D9691}" destId="{45598B52-001F-4E08-9D24-BA9E3A640392}" srcOrd="0" destOrd="0" presId="urn:microsoft.com/office/officeart/2005/8/layout/orgChart1"/>
    <dgm:cxn modelId="{E7F1BFE2-CAB2-45D2-9B57-3E2744571957}" type="presParOf" srcId="{45598B52-001F-4E08-9D24-BA9E3A640392}" destId="{A836756C-BC97-4FBB-A25B-8F3659D1119E}" srcOrd="0" destOrd="0" presId="urn:microsoft.com/office/officeart/2005/8/layout/orgChart1"/>
    <dgm:cxn modelId="{7B746B59-9849-4662-914E-FBBCA245554F}" type="presParOf" srcId="{45598B52-001F-4E08-9D24-BA9E3A640392}" destId="{C1B13B18-91AF-4442-BB82-512E01ACB727}" srcOrd="1" destOrd="0" presId="urn:microsoft.com/office/officeart/2005/8/layout/orgChart1"/>
    <dgm:cxn modelId="{C59F3ADE-F672-4462-8572-1AA732065136}" type="presParOf" srcId="{30CF48B8-E5F2-4A7B-980E-9D32B95D9691}" destId="{D3A51304-2F2E-4F27-BEBF-EAE698EA56B8}" srcOrd="1" destOrd="0" presId="urn:microsoft.com/office/officeart/2005/8/layout/orgChart1"/>
    <dgm:cxn modelId="{6CF92A88-B3D7-483F-B7EC-38C1636EB3DA}" type="presParOf" srcId="{30CF48B8-E5F2-4A7B-980E-9D32B95D9691}" destId="{E9C691D4-464B-41C5-BF1A-9DDAF06FBC7D}" srcOrd="2" destOrd="0" presId="urn:microsoft.com/office/officeart/2005/8/layout/orgChart1"/>
    <dgm:cxn modelId="{4836E1D4-C591-4A5C-9EFD-5892AAAA9A00}" type="presParOf" srcId="{3D7B750E-C7F6-4861-95D7-BAF0C3AFF671}" destId="{FAF8279F-B7E4-47A7-AE6D-AD60B2687035}" srcOrd="2" destOrd="0" presId="urn:microsoft.com/office/officeart/2005/8/layout/orgChart1"/>
    <dgm:cxn modelId="{7BF1902A-BE44-4A0E-8A5F-5E9F745CF2DC}" type="presParOf" srcId="{3D7B750E-C7F6-4861-95D7-BAF0C3AFF671}" destId="{8D336554-32A3-4481-9DD3-5677B41C40A2}" srcOrd="3" destOrd="0" presId="urn:microsoft.com/office/officeart/2005/8/layout/orgChart1"/>
    <dgm:cxn modelId="{F2A10218-4335-4C49-BBD7-A98CE1122FDA}" type="presParOf" srcId="{8D336554-32A3-4481-9DD3-5677B41C40A2}" destId="{B7072C78-D351-4B89-AA46-461487B69870}" srcOrd="0" destOrd="0" presId="urn:microsoft.com/office/officeart/2005/8/layout/orgChart1"/>
    <dgm:cxn modelId="{22F5B888-A1EA-4235-B604-DDED2BFF2838}" type="presParOf" srcId="{B7072C78-D351-4B89-AA46-461487B69870}" destId="{71AC4EA3-6EE2-4EA0-9F1A-EE5AB19856B5}" srcOrd="0" destOrd="0" presId="urn:microsoft.com/office/officeart/2005/8/layout/orgChart1"/>
    <dgm:cxn modelId="{90FB0D04-F31C-4A88-B959-92E618C3EF17}" type="presParOf" srcId="{B7072C78-D351-4B89-AA46-461487B69870}" destId="{99138566-B98D-4C4C-AB85-2079A99FD506}" srcOrd="1" destOrd="0" presId="urn:microsoft.com/office/officeart/2005/8/layout/orgChart1"/>
    <dgm:cxn modelId="{B37C3C1A-4EDC-415C-A092-CFF92FB615F3}" type="presParOf" srcId="{8D336554-32A3-4481-9DD3-5677B41C40A2}" destId="{97BDB4AF-D9EE-4725-B815-86013969E284}" srcOrd="1" destOrd="0" presId="urn:microsoft.com/office/officeart/2005/8/layout/orgChart1"/>
    <dgm:cxn modelId="{C3281BA4-2643-4E4F-A71B-EE5FECF74903}" type="presParOf" srcId="{8D336554-32A3-4481-9DD3-5677B41C40A2}" destId="{02EA8618-3D8E-41B5-B594-F55B972E92A9}" srcOrd="2" destOrd="0" presId="urn:microsoft.com/office/officeart/2005/8/layout/orgChart1"/>
    <dgm:cxn modelId="{3CFA886C-B1B5-4D87-8E63-C54D79567952}" type="presParOf" srcId="{3D7B750E-C7F6-4861-95D7-BAF0C3AFF671}" destId="{3F11D9ED-85D4-46C8-93F7-A72E99B0E041}" srcOrd="4" destOrd="0" presId="urn:microsoft.com/office/officeart/2005/8/layout/orgChart1"/>
    <dgm:cxn modelId="{7C2FC38A-D801-450D-BB15-4165A6175380}" type="presParOf" srcId="{3D7B750E-C7F6-4861-95D7-BAF0C3AFF671}" destId="{9983EA7D-6283-4543-B598-175CDC466E52}" srcOrd="5" destOrd="0" presId="urn:microsoft.com/office/officeart/2005/8/layout/orgChart1"/>
    <dgm:cxn modelId="{A50DE600-1A77-4D55-8233-44ECE306B08D}" type="presParOf" srcId="{9983EA7D-6283-4543-B598-175CDC466E52}" destId="{C2585401-83B3-4CF5-9BD4-186E93B2A7E0}" srcOrd="0" destOrd="0" presId="urn:microsoft.com/office/officeart/2005/8/layout/orgChart1"/>
    <dgm:cxn modelId="{B22A07DD-4878-48A4-84DE-9646F4210D0A}" type="presParOf" srcId="{C2585401-83B3-4CF5-9BD4-186E93B2A7E0}" destId="{BEDCF586-2AB4-4CDB-A49B-BB183A6A2A6E}" srcOrd="0" destOrd="0" presId="urn:microsoft.com/office/officeart/2005/8/layout/orgChart1"/>
    <dgm:cxn modelId="{0CA814F9-58C2-4472-920A-DC8DAD1AE6F7}" type="presParOf" srcId="{C2585401-83B3-4CF5-9BD4-186E93B2A7E0}" destId="{67FFD2AF-8A18-48BA-81C5-47283247DFE5}" srcOrd="1" destOrd="0" presId="urn:microsoft.com/office/officeart/2005/8/layout/orgChart1"/>
    <dgm:cxn modelId="{F6721B7A-B174-4789-B28D-450A98F253F3}" type="presParOf" srcId="{9983EA7D-6283-4543-B598-175CDC466E52}" destId="{8BCDDD14-7689-4EFF-AEAE-8753C56D77D5}" srcOrd="1" destOrd="0" presId="urn:microsoft.com/office/officeart/2005/8/layout/orgChart1"/>
    <dgm:cxn modelId="{07752D03-DD54-407E-B1FF-E78B370D9A04}" type="presParOf" srcId="{9983EA7D-6283-4543-B598-175CDC466E52}" destId="{FF6E4D66-21AB-4F29-97AF-CFFD58EFF539}" srcOrd="2" destOrd="0" presId="urn:microsoft.com/office/officeart/2005/8/layout/orgChart1"/>
    <dgm:cxn modelId="{AA256FE7-C51C-4BAA-A5BC-0DB7FF426A63}" type="presParOf" srcId="{3D7B750E-C7F6-4861-95D7-BAF0C3AFF671}" destId="{D5CA80FA-F302-4A25-9B9A-6890BF652449}" srcOrd="6" destOrd="0" presId="urn:microsoft.com/office/officeart/2005/8/layout/orgChart1"/>
    <dgm:cxn modelId="{3A8FEE1F-8260-4315-8380-6293A27BAC82}" type="presParOf" srcId="{3D7B750E-C7F6-4861-95D7-BAF0C3AFF671}" destId="{76FAD12F-C2C4-4799-958E-5A4E8C1E9E8F}" srcOrd="7" destOrd="0" presId="urn:microsoft.com/office/officeart/2005/8/layout/orgChart1"/>
    <dgm:cxn modelId="{A8C9D250-916D-45EB-A259-F64FA0980DAB}" type="presParOf" srcId="{76FAD12F-C2C4-4799-958E-5A4E8C1E9E8F}" destId="{EACF6429-1AC8-4E02-A316-F2D5075FE8ED}" srcOrd="0" destOrd="0" presId="urn:microsoft.com/office/officeart/2005/8/layout/orgChart1"/>
    <dgm:cxn modelId="{A457FDA7-724C-4F2D-A3BA-7A95509C4130}" type="presParOf" srcId="{EACF6429-1AC8-4E02-A316-F2D5075FE8ED}" destId="{51D16844-5DD5-4EF9-811B-E68508D07901}" srcOrd="0" destOrd="0" presId="urn:microsoft.com/office/officeart/2005/8/layout/orgChart1"/>
    <dgm:cxn modelId="{B483D036-2FEF-4B8A-83AD-592ABC560C14}" type="presParOf" srcId="{EACF6429-1AC8-4E02-A316-F2D5075FE8ED}" destId="{41FE417F-F434-42AE-8D90-8C49986A7CD2}" srcOrd="1" destOrd="0" presId="urn:microsoft.com/office/officeart/2005/8/layout/orgChart1"/>
    <dgm:cxn modelId="{D2248A9E-7B40-4797-A909-407F9813B112}" type="presParOf" srcId="{76FAD12F-C2C4-4799-958E-5A4E8C1E9E8F}" destId="{40E2912C-40BC-49A3-8C3A-5B86DEA9F678}" srcOrd="1" destOrd="0" presId="urn:microsoft.com/office/officeart/2005/8/layout/orgChart1"/>
    <dgm:cxn modelId="{FD2525A4-BAC0-41BC-83C0-9A2F3925C413}" type="presParOf" srcId="{76FAD12F-C2C4-4799-958E-5A4E8C1E9E8F}" destId="{3C776B8F-F373-4CBE-A188-4D3651360253}" srcOrd="2" destOrd="0" presId="urn:microsoft.com/office/officeart/2005/8/layout/orgChart1"/>
    <dgm:cxn modelId="{A4F33B5F-2305-4777-8916-EF557588F2A4}" type="presParOf" srcId="{3D7B750E-C7F6-4861-95D7-BAF0C3AFF671}" destId="{CBEB6EA9-0F3D-4763-B71B-A67F9BE1CCE9}" srcOrd="8" destOrd="0" presId="urn:microsoft.com/office/officeart/2005/8/layout/orgChart1"/>
    <dgm:cxn modelId="{AD7DFA6F-BEF9-4DF8-9972-793AA1C7C231}" type="presParOf" srcId="{3D7B750E-C7F6-4861-95D7-BAF0C3AFF671}" destId="{B34C4A13-FC9A-44BB-A095-CC934A26DD30}" srcOrd="9" destOrd="0" presId="urn:microsoft.com/office/officeart/2005/8/layout/orgChart1"/>
    <dgm:cxn modelId="{87E1664D-A561-42FD-88C2-F36D2CC7BE52}" type="presParOf" srcId="{B34C4A13-FC9A-44BB-A095-CC934A26DD30}" destId="{72968834-B7B2-4454-B66B-1E422CDE64C8}" srcOrd="0" destOrd="0" presId="urn:microsoft.com/office/officeart/2005/8/layout/orgChart1"/>
    <dgm:cxn modelId="{73384725-EE10-4DFD-A98A-BFB0506747A0}" type="presParOf" srcId="{72968834-B7B2-4454-B66B-1E422CDE64C8}" destId="{7258DB9A-1776-4B83-87B3-BB693C401FEF}" srcOrd="0" destOrd="0" presId="urn:microsoft.com/office/officeart/2005/8/layout/orgChart1"/>
    <dgm:cxn modelId="{B5E3AA29-5F19-43F6-95CA-3798C4FCB5F2}" type="presParOf" srcId="{72968834-B7B2-4454-B66B-1E422CDE64C8}" destId="{D77D3078-B484-494B-8C5F-E95BD7745882}" srcOrd="1" destOrd="0" presId="urn:microsoft.com/office/officeart/2005/8/layout/orgChart1"/>
    <dgm:cxn modelId="{651F9875-7E81-49AC-8EFB-D08074B4E58A}" type="presParOf" srcId="{B34C4A13-FC9A-44BB-A095-CC934A26DD30}" destId="{3FBAD72E-DAF7-4CF9-A34C-B6FF979674A9}" srcOrd="1" destOrd="0" presId="urn:microsoft.com/office/officeart/2005/8/layout/orgChart1"/>
    <dgm:cxn modelId="{8E35438F-3A04-48BB-8C4E-3AA8115810AE}" type="presParOf" srcId="{B34C4A13-FC9A-44BB-A095-CC934A26DD30}" destId="{8487F9D3-9C8E-450D-9C71-3052CE85C39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10091-0C05-44EA-8F3B-1FA4924A29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0B2CC93-0E58-4AA2-BD56-2C5C754F3D8E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sz="2200" b="1" dirty="0" smtClean="0"/>
            <a:t>CIVIL</a:t>
          </a:r>
          <a:endParaRPr lang="pt-BR" sz="2200" dirty="0"/>
        </a:p>
      </dgm:t>
    </dgm:pt>
    <dgm:pt modelId="{690BCD60-3D2F-47B1-8EC6-ED1A47AAE3EB}" type="parTrans" cxnId="{290C03DA-C867-490F-BF66-3AA0B0A491ED}">
      <dgm:prSet/>
      <dgm:spPr/>
      <dgm:t>
        <a:bodyPr/>
        <a:lstStyle/>
        <a:p>
          <a:endParaRPr lang="pt-BR"/>
        </a:p>
      </dgm:t>
    </dgm:pt>
    <dgm:pt modelId="{9F21E671-C238-4E34-B58E-144923558095}" type="sibTrans" cxnId="{290C03DA-C867-490F-BF66-3AA0B0A491ED}">
      <dgm:prSet/>
      <dgm:spPr/>
      <dgm:t>
        <a:bodyPr/>
        <a:lstStyle/>
        <a:p>
          <a:endParaRPr lang="pt-BR"/>
        </a:p>
      </dgm:t>
    </dgm:pt>
    <dgm:pt modelId="{2A1CD8C1-900A-442A-B633-5E96F4973F7F}" type="pres">
      <dgm:prSet presAssocID="{D7910091-0C05-44EA-8F3B-1FA4924A29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5C57732-BA42-4DD6-A436-9D0002239369}" type="pres">
      <dgm:prSet presAssocID="{00B2CC93-0E58-4AA2-BD56-2C5C754F3D8E}" presName="parentText" presStyleLbl="node1" presStyleIdx="0" presStyleCnt="1" custLinFactNeighborX="4726" custLinFactNeighborY="-286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1A1EB8C-45E3-4F1A-980E-CF2D974B86EA}" type="presOf" srcId="{00B2CC93-0E58-4AA2-BD56-2C5C754F3D8E}" destId="{55C57732-BA42-4DD6-A436-9D0002239369}" srcOrd="0" destOrd="0" presId="urn:microsoft.com/office/officeart/2005/8/layout/vList2"/>
    <dgm:cxn modelId="{290C03DA-C867-490F-BF66-3AA0B0A491ED}" srcId="{D7910091-0C05-44EA-8F3B-1FA4924A290C}" destId="{00B2CC93-0E58-4AA2-BD56-2C5C754F3D8E}" srcOrd="0" destOrd="0" parTransId="{690BCD60-3D2F-47B1-8EC6-ED1A47AAE3EB}" sibTransId="{9F21E671-C238-4E34-B58E-144923558095}"/>
    <dgm:cxn modelId="{47002F7F-9609-4243-A262-E7986B81B747}" type="presOf" srcId="{D7910091-0C05-44EA-8F3B-1FA4924A290C}" destId="{2A1CD8C1-900A-442A-B633-5E96F4973F7F}" srcOrd="0" destOrd="0" presId="urn:microsoft.com/office/officeart/2005/8/layout/vList2"/>
    <dgm:cxn modelId="{4975ED7C-8260-4511-B1B6-901A3F2069DC}" type="presParOf" srcId="{2A1CD8C1-900A-442A-B633-5E96F4973F7F}" destId="{55C57732-BA42-4DD6-A436-9D000223936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D87701-9044-41E4-BA7E-C6EA1132CA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8BC1DC9-C291-43D7-B19A-70FB3F65EEFA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b="1" dirty="0" smtClean="0"/>
            <a:t>ADMINISTRATIVA</a:t>
          </a:r>
          <a:endParaRPr lang="pt-BR" dirty="0"/>
        </a:p>
      </dgm:t>
    </dgm:pt>
    <dgm:pt modelId="{D5421150-F5A1-4064-9098-36B0949A2F66}" type="parTrans" cxnId="{D23B8C51-B0BA-4D88-9E56-FD7082F6A520}">
      <dgm:prSet/>
      <dgm:spPr/>
      <dgm:t>
        <a:bodyPr/>
        <a:lstStyle/>
        <a:p>
          <a:endParaRPr lang="pt-BR"/>
        </a:p>
      </dgm:t>
    </dgm:pt>
    <dgm:pt modelId="{4CDCF1F3-C15F-4C7E-8F63-9E02A9C5B011}" type="sibTrans" cxnId="{D23B8C51-B0BA-4D88-9E56-FD7082F6A520}">
      <dgm:prSet/>
      <dgm:spPr/>
      <dgm:t>
        <a:bodyPr/>
        <a:lstStyle/>
        <a:p>
          <a:endParaRPr lang="pt-BR"/>
        </a:p>
      </dgm:t>
    </dgm:pt>
    <dgm:pt modelId="{93FA80DC-16EC-4999-851A-5F0A1AC31554}" type="pres">
      <dgm:prSet presAssocID="{D6D87701-9044-41E4-BA7E-C6EA1132CA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6A22FD1-0206-4977-AEC1-60FCFFC2F610}" type="pres">
      <dgm:prSet presAssocID="{38BC1DC9-C291-43D7-B19A-70FB3F65EEFA}" presName="parentText" presStyleLbl="node1" presStyleIdx="0" presStyleCnt="1" custScaleY="90909" custLinFactNeighborX="-2998" custLinFactNeighborY="-1143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C22A1EA-F073-414B-BB1D-5A7644ABCD70}" type="presOf" srcId="{38BC1DC9-C291-43D7-B19A-70FB3F65EEFA}" destId="{36A22FD1-0206-4977-AEC1-60FCFFC2F610}" srcOrd="0" destOrd="0" presId="urn:microsoft.com/office/officeart/2005/8/layout/vList2"/>
    <dgm:cxn modelId="{C5DD6848-1F37-4EE5-970F-259A43183C18}" type="presOf" srcId="{D6D87701-9044-41E4-BA7E-C6EA1132CAED}" destId="{93FA80DC-16EC-4999-851A-5F0A1AC31554}" srcOrd="0" destOrd="0" presId="urn:microsoft.com/office/officeart/2005/8/layout/vList2"/>
    <dgm:cxn modelId="{D23B8C51-B0BA-4D88-9E56-FD7082F6A520}" srcId="{D6D87701-9044-41E4-BA7E-C6EA1132CAED}" destId="{38BC1DC9-C291-43D7-B19A-70FB3F65EEFA}" srcOrd="0" destOrd="0" parTransId="{D5421150-F5A1-4064-9098-36B0949A2F66}" sibTransId="{4CDCF1F3-C15F-4C7E-8F63-9E02A9C5B011}"/>
    <dgm:cxn modelId="{57EFF6B1-87CE-4F74-85F5-C3F00358F050}" type="presParOf" srcId="{93FA80DC-16EC-4999-851A-5F0A1AC31554}" destId="{36A22FD1-0206-4977-AEC1-60FCFFC2F61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D388A8-419B-4B44-AEDF-39FEF9A7B8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060362F-15B7-4C5E-A6FA-E44E335C8241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sz="2200" b="1" dirty="0" smtClean="0"/>
            <a:t>CRIMINAL</a:t>
          </a:r>
          <a:endParaRPr lang="pt-BR" sz="2200" dirty="0"/>
        </a:p>
      </dgm:t>
    </dgm:pt>
    <dgm:pt modelId="{D3C4D3EA-50FE-4F10-929B-8077BFE88766}" type="parTrans" cxnId="{BDFD6B7E-8D9A-4865-B809-5F15D3BD54FC}">
      <dgm:prSet/>
      <dgm:spPr/>
      <dgm:t>
        <a:bodyPr/>
        <a:lstStyle/>
        <a:p>
          <a:endParaRPr lang="pt-BR" sz="2200"/>
        </a:p>
      </dgm:t>
    </dgm:pt>
    <dgm:pt modelId="{D1E590A2-97E2-4F50-BD0D-814D8894D22F}" type="sibTrans" cxnId="{BDFD6B7E-8D9A-4865-B809-5F15D3BD54FC}">
      <dgm:prSet/>
      <dgm:spPr/>
      <dgm:t>
        <a:bodyPr/>
        <a:lstStyle/>
        <a:p>
          <a:endParaRPr lang="pt-BR" sz="2200"/>
        </a:p>
      </dgm:t>
    </dgm:pt>
    <dgm:pt modelId="{21A5BEF1-F47B-46F2-B74B-E77C0B021E57}" type="pres">
      <dgm:prSet presAssocID="{5ED388A8-419B-4B44-AEDF-39FEF9A7B8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DA4D813-795C-4A4C-BBD2-985127F2F49F}" type="pres">
      <dgm:prSet presAssocID="{E060362F-15B7-4C5E-A6FA-E44E335C8241}" presName="parentText" presStyleLbl="node1" presStyleIdx="0" presStyleCnt="1" custLinFactNeighborX="-4520" custLinFactNeighborY="483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1841E2D-A956-4344-A3FA-B3BDC6A32E34}" type="presOf" srcId="{5ED388A8-419B-4B44-AEDF-39FEF9A7B87B}" destId="{21A5BEF1-F47B-46F2-B74B-E77C0B021E57}" srcOrd="0" destOrd="0" presId="urn:microsoft.com/office/officeart/2005/8/layout/vList2"/>
    <dgm:cxn modelId="{2FFF3CCD-2148-4F26-A668-B2C776C93345}" type="presOf" srcId="{E060362F-15B7-4C5E-A6FA-E44E335C8241}" destId="{5DA4D813-795C-4A4C-BBD2-985127F2F49F}" srcOrd="0" destOrd="0" presId="urn:microsoft.com/office/officeart/2005/8/layout/vList2"/>
    <dgm:cxn modelId="{BDFD6B7E-8D9A-4865-B809-5F15D3BD54FC}" srcId="{5ED388A8-419B-4B44-AEDF-39FEF9A7B87B}" destId="{E060362F-15B7-4C5E-A6FA-E44E335C8241}" srcOrd="0" destOrd="0" parTransId="{D3C4D3EA-50FE-4F10-929B-8077BFE88766}" sibTransId="{D1E590A2-97E2-4F50-BD0D-814D8894D22F}"/>
    <dgm:cxn modelId="{59FF3D2B-C32D-4FFF-ACDA-7F6CB5372798}" type="presParOf" srcId="{21A5BEF1-F47B-46F2-B74B-E77C0B021E57}" destId="{5DA4D813-795C-4A4C-BBD2-985127F2F4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435948-6AAE-4C69-BC21-543F6E529B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F28DD33-17E2-4070-B5A7-5CB4D87AD2D4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sz="2200" b="1" dirty="0" smtClean="0"/>
            <a:t>TÉCNICA</a:t>
          </a:r>
          <a:endParaRPr lang="pt-BR" sz="2200" dirty="0"/>
        </a:p>
      </dgm:t>
    </dgm:pt>
    <dgm:pt modelId="{21BB50EB-7C4A-4BBE-8CE5-B2EA853A3E1F}" type="parTrans" cxnId="{1383A162-C1BF-4FE7-A0DF-0FE250075993}">
      <dgm:prSet/>
      <dgm:spPr/>
      <dgm:t>
        <a:bodyPr/>
        <a:lstStyle/>
        <a:p>
          <a:endParaRPr lang="pt-BR"/>
        </a:p>
      </dgm:t>
    </dgm:pt>
    <dgm:pt modelId="{032A7EC6-0A57-437E-8132-B541227679B5}" type="sibTrans" cxnId="{1383A162-C1BF-4FE7-A0DF-0FE250075993}">
      <dgm:prSet/>
      <dgm:spPr/>
      <dgm:t>
        <a:bodyPr/>
        <a:lstStyle/>
        <a:p>
          <a:endParaRPr lang="pt-BR"/>
        </a:p>
      </dgm:t>
    </dgm:pt>
    <dgm:pt modelId="{45BD1DAE-AE1F-4593-9221-66A05C25670A}" type="pres">
      <dgm:prSet presAssocID="{9A435948-6AAE-4C69-BC21-543F6E529B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5DC2EA9-72FC-4573-8973-012AF528651B}" type="pres">
      <dgm:prSet presAssocID="{3F28DD33-17E2-4070-B5A7-5CB4D87AD2D4}" presName="parentText" presStyleLbl="node1" presStyleIdx="0" presStyleCnt="1" custLinFactNeighborX="-22491" custLinFactNeighborY="-8891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383A162-C1BF-4FE7-A0DF-0FE250075993}" srcId="{9A435948-6AAE-4C69-BC21-543F6E529BA0}" destId="{3F28DD33-17E2-4070-B5A7-5CB4D87AD2D4}" srcOrd="0" destOrd="0" parTransId="{21BB50EB-7C4A-4BBE-8CE5-B2EA853A3E1F}" sibTransId="{032A7EC6-0A57-437E-8132-B541227679B5}"/>
    <dgm:cxn modelId="{6E23F0C6-1DE4-46F1-B68E-2A40B544F80F}" type="presOf" srcId="{3F28DD33-17E2-4070-B5A7-5CB4D87AD2D4}" destId="{45DC2EA9-72FC-4573-8973-012AF528651B}" srcOrd="0" destOrd="0" presId="urn:microsoft.com/office/officeart/2005/8/layout/vList2"/>
    <dgm:cxn modelId="{A688DC7A-9DD7-4C9D-8FF4-26E746925D93}" type="presOf" srcId="{9A435948-6AAE-4C69-BC21-543F6E529BA0}" destId="{45BD1DAE-AE1F-4593-9221-66A05C25670A}" srcOrd="0" destOrd="0" presId="urn:microsoft.com/office/officeart/2005/8/layout/vList2"/>
    <dgm:cxn modelId="{A429AEE9-B5EA-40B2-B357-003319A6FAA6}" type="presParOf" srcId="{45BD1DAE-AE1F-4593-9221-66A05C25670A}" destId="{45DC2EA9-72FC-4573-8973-012AF52865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6ED7DE-417D-4BCC-A2F6-46F7717C4E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234DA29-1496-4D76-9C55-4FC4CC43AEFE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b="1" dirty="0" smtClean="0"/>
            <a:t>TRABALHISTA</a:t>
          </a:r>
          <a:endParaRPr lang="pt-BR" dirty="0"/>
        </a:p>
      </dgm:t>
    </dgm:pt>
    <dgm:pt modelId="{5CC01F89-8B89-488B-BC74-1595CFFEA525}" type="parTrans" cxnId="{17B4072F-9124-4703-AF92-A1803D7F9061}">
      <dgm:prSet/>
      <dgm:spPr/>
      <dgm:t>
        <a:bodyPr/>
        <a:lstStyle/>
        <a:p>
          <a:endParaRPr lang="pt-BR"/>
        </a:p>
      </dgm:t>
    </dgm:pt>
    <dgm:pt modelId="{3DB84E8B-7753-4883-A255-682DC9603048}" type="sibTrans" cxnId="{17B4072F-9124-4703-AF92-A1803D7F9061}">
      <dgm:prSet/>
      <dgm:spPr/>
      <dgm:t>
        <a:bodyPr/>
        <a:lstStyle/>
        <a:p>
          <a:endParaRPr lang="pt-BR"/>
        </a:p>
      </dgm:t>
    </dgm:pt>
    <dgm:pt modelId="{749B20F1-7275-41DB-AAB3-431DB5DF37B2}" type="pres">
      <dgm:prSet presAssocID="{886ED7DE-417D-4BCC-A2F6-46F7717C4E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CE67B5F-2707-41CF-9FCB-5E4B12CC03A6}" type="pres">
      <dgm:prSet presAssocID="{3234DA29-1496-4D76-9C55-4FC4CC43AEFE}" presName="parentText" presStyleLbl="node1" presStyleIdx="0" presStyleCnt="1" custScaleY="82645" custLinFactNeighborX="-3468" custLinFactNeighborY="-26276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BC45530-219B-473E-B002-C4A1BBD1E9BC}" type="presOf" srcId="{886ED7DE-417D-4BCC-A2F6-46F7717C4EC2}" destId="{749B20F1-7275-41DB-AAB3-431DB5DF37B2}" srcOrd="0" destOrd="0" presId="urn:microsoft.com/office/officeart/2005/8/layout/vList2"/>
    <dgm:cxn modelId="{17B4072F-9124-4703-AF92-A1803D7F9061}" srcId="{886ED7DE-417D-4BCC-A2F6-46F7717C4EC2}" destId="{3234DA29-1496-4D76-9C55-4FC4CC43AEFE}" srcOrd="0" destOrd="0" parTransId="{5CC01F89-8B89-488B-BC74-1595CFFEA525}" sibTransId="{3DB84E8B-7753-4883-A255-682DC9603048}"/>
    <dgm:cxn modelId="{41BE05B8-667C-494F-8CE6-1A7ECC71FF52}" type="presOf" srcId="{3234DA29-1496-4D76-9C55-4FC4CC43AEFE}" destId="{ACE67B5F-2707-41CF-9FCB-5E4B12CC03A6}" srcOrd="0" destOrd="0" presId="urn:microsoft.com/office/officeart/2005/8/layout/vList2"/>
    <dgm:cxn modelId="{E438084C-3FAD-4BDA-9D62-CFDDE2B7F5CC}" type="presParOf" srcId="{749B20F1-7275-41DB-AAB3-431DB5DF37B2}" destId="{ACE67B5F-2707-41CF-9FCB-5E4B12CC03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DBF3BC5-1536-47FE-A4D1-48237E787753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301AEB68-AAF8-4C1E-81E5-CCF25B819A9B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b="1" dirty="0" smtClean="0">
              <a:solidFill>
                <a:schemeClr val="bg1"/>
              </a:solidFill>
            </a:rPr>
            <a:t>ÉTICA</a:t>
          </a:r>
          <a:endParaRPr lang="pt-BR" dirty="0">
            <a:solidFill>
              <a:schemeClr val="bg1"/>
            </a:solidFill>
          </a:endParaRPr>
        </a:p>
      </dgm:t>
    </dgm:pt>
    <dgm:pt modelId="{53346604-28ED-471D-8513-BE169955FC2E}" type="parTrans" cxnId="{786AC7E2-AAEB-4F65-8A7F-477FCCCF514F}">
      <dgm:prSet/>
      <dgm:spPr/>
      <dgm:t>
        <a:bodyPr/>
        <a:lstStyle/>
        <a:p>
          <a:endParaRPr lang="pt-BR"/>
        </a:p>
      </dgm:t>
    </dgm:pt>
    <dgm:pt modelId="{1542DAC1-CD3D-4B73-8FDB-C0793D2EA741}" type="sibTrans" cxnId="{786AC7E2-AAEB-4F65-8A7F-477FCCCF514F}">
      <dgm:prSet/>
      <dgm:spPr/>
      <dgm:t>
        <a:bodyPr/>
        <a:lstStyle/>
        <a:p>
          <a:endParaRPr lang="pt-BR"/>
        </a:p>
      </dgm:t>
    </dgm:pt>
    <dgm:pt modelId="{BB4499B8-31CF-45B7-89F1-D9A0821410F9}" type="pres">
      <dgm:prSet presAssocID="{EDBF3BC5-1536-47FE-A4D1-48237E7877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A57DC0B-188C-44B5-A8AD-C1C0F2C80BE2}" type="pres">
      <dgm:prSet presAssocID="{301AEB68-AAF8-4C1E-81E5-CCF25B819A9B}" presName="parentText" presStyleLbl="node1" presStyleIdx="0" presStyleCnt="1" custLinFactNeighborX="5766" custLinFactNeighborY="-546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3EEB949-C8F6-419E-BA1D-D424B48A6D84}" type="presOf" srcId="{EDBF3BC5-1536-47FE-A4D1-48237E787753}" destId="{BB4499B8-31CF-45B7-89F1-D9A0821410F9}" srcOrd="0" destOrd="0" presId="urn:microsoft.com/office/officeart/2005/8/layout/vList2"/>
    <dgm:cxn modelId="{786AC7E2-AAEB-4F65-8A7F-477FCCCF514F}" srcId="{EDBF3BC5-1536-47FE-A4D1-48237E787753}" destId="{301AEB68-AAF8-4C1E-81E5-CCF25B819A9B}" srcOrd="0" destOrd="0" parTransId="{53346604-28ED-471D-8513-BE169955FC2E}" sibTransId="{1542DAC1-CD3D-4B73-8FDB-C0793D2EA741}"/>
    <dgm:cxn modelId="{66942168-3436-421C-914C-CFD0111D8138}" type="presOf" srcId="{301AEB68-AAF8-4C1E-81E5-CCF25B819A9B}" destId="{2A57DC0B-188C-44B5-A8AD-C1C0F2C80BE2}" srcOrd="0" destOrd="0" presId="urn:microsoft.com/office/officeart/2005/8/layout/vList2"/>
    <dgm:cxn modelId="{58B827E7-E594-4116-9805-BD048E4A61A8}" type="presParOf" srcId="{BB4499B8-31CF-45B7-89F1-D9A0821410F9}" destId="{2A57DC0B-188C-44B5-A8AD-C1C0F2C80B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B6EA9-0F3D-4763-B71B-A67F9BE1CCE9}">
      <dsp:nvSpPr>
        <dsp:cNvPr id="0" name=""/>
        <dsp:cNvSpPr/>
      </dsp:nvSpPr>
      <dsp:spPr>
        <a:xfrm>
          <a:off x="2212574" y="756457"/>
          <a:ext cx="1027785" cy="1800815"/>
        </a:xfrm>
        <a:custGeom>
          <a:avLst/>
          <a:gdLst/>
          <a:ahLst/>
          <a:cxnLst/>
          <a:rect l="0" t="0" r="0" b="0"/>
          <a:pathLst>
            <a:path>
              <a:moveTo>
                <a:pt x="1027785" y="0"/>
              </a:moveTo>
              <a:lnTo>
                <a:pt x="1027785" y="1800815"/>
              </a:lnTo>
              <a:lnTo>
                <a:pt x="0" y="18008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A80FA-F302-4A25-9B9A-6890BF652449}">
      <dsp:nvSpPr>
        <dsp:cNvPr id="0" name=""/>
        <dsp:cNvSpPr/>
      </dsp:nvSpPr>
      <dsp:spPr>
        <a:xfrm>
          <a:off x="3240360" y="756457"/>
          <a:ext cx="884231" cy="1300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0346"/>
              </a:lnTo>
              <a:lnTo>
                <a:pt x="884231" y="13003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11D9ED-85D4-46C8-93F7-A72E99B0E041}">
      <dsp:nvSpPr>
        <dsp:cNvPr id="0" name=""/>
        <dsp:cNvSpPr/>
      </dsp:nvSpPr>
      <dsp:spPr>
        <a:xfrm>
          <a:off x="3240360" y="756457"/>
          <a:ext cx="900106" cy="2158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8282"/>
              </a:lnTo>
              <a:lnTo>
                <a:pt x="900106" y="21582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F8279F-B7E4-47A7-AE6D-AD60B2687035}">
      <dsp:nvSpPr>
        <dsp:cNvPr id="0" name=""/>
        <dsp:cNvSpPr/>
      </dsp:nvSpPr>
      <dsp:spPr>
        <a:xfrm>
          <a:off x="3240360" y="756457"/>
          <a:ext cx="884231" cy="456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53"/>
              </a:lnTo>
              <a:lnTo>
                <a:pt x="884231" y="456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4A060-B207-45B4-83B3-9421FEE8CF18}">
      <dsp:nvSpPr>
        <dsp:cNvPr id="0" name=""/>
        <dsp:cNvSpPr/>
      </dsp:nvSpPr>
      <dsp:spPr>
        <a:xfrm>
          <a:off x="2212574" y="756457"/>
          <a:ext cx="1027785" cy="735455"/>
        </a:xfrm>
        <a:custGeom>
          <a:avLst/>
          <a:gdLst/>
          <a:ahLst/>
          <a:cxnLst/>
          <a:rect l="0" t="0" r="0" b="0"/>
          <a:pathLst>
            <a:path>
              <a:moveTo>
                <a:pt x="1027785" y="0"/>
              </a:moveTo>
              <a:lnTo>
                <a:pt x="1027785" y="735455"/>
              </a:lnTo>
              <a:lnTo>
                <a:pt x="0" y="7354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16916E-15E1-4637-BA0F-5268C3B911B2}">
      <dsp:nvSpPr>
        <dsp:cNvPr id="0" name=""/>
        <dsp:cNvSpPr/>
      </dsp:nvSpPr>
      <dsp:spPr>
        <a:xfrm>
          <a:off x="2135674" y="1942"/>
          <a:ext cx="2209370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Presidência</a:t>
          </a:r>
          <a:r>
            <a:rPr lang="en-GB" sz="1800" b="1" kern="1200" dirty="0" smtClean="0">
              <a:solidFill>
                <a:schemeClr val="tx1"/>
              </a:solidFill>
            </a:rPr>
            <a:t> e </a:t>
          </a:r>
          <a:r>
            <a:rPr lang="en-GB" sz="1800" b="1" kern="1200" dirty="0" err="1" smtClean="0">
              <a:solidFill>
                <a:schemeClr val="tx1"/>
              </a:solidFill>
            </a:rPr>
            <a:t>Diretoria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2135674" y="1942"/>
        <a:ext cx="2209370" cy="754514"/>
      </dsp:txXfrm>
    </dsp:sp>
    <dsp:sp modelId="{A836756C-BC97-4FBB-A25B-8F3659D1119E}">
      <dsp:nvSpPr>
        <dsp:cNvPr id="0" name=""/>
        <dsp:cNvSpPr/>
      </dsp:nvSpPr>
      <dsp:spPr>
        <a:xfrm>
          <a:off x="386648" y="1114656"/>
          <a:ext cx="1825926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Câmaras</a:t>
          </a:r>
          <a:r>
            <a:rPr lang="en-GB" sz="1800" b="1" kern="1200" dirty="0" smtClean="0">
              <a:solidFill>
                <a:schemeClr val="tx1"/>
              </a:solidFill>
            </a:rPr>
            <a:t> </a:t>
          </a:r>
          <a:r>
            <a:rPr lang="en-GB" sz="1800" b="1" kern="1200" dirty="0" err="1" smtClean="0">
              <a:solidFill>
                <a:schemeClr val="tx1"/>
              </a:solidFill>
            </a:rPr>
            <a:t>Especializadas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386648" y="1114656"/>
        <a:ext cx="1825926" cy="754514"/>
      </dsp:txXfrm>
    </dsp:sp>
    <dsp:sp modelId="{71AC4EA3-6EE2-4EA0-9F1A-EE5AB19856B5}">
      <dsp:nvSpPr>
        <dsp:cNvPr id="0" name=""/>
        <dsp:cNvSpPr/>
      </dsp:nvSpPr>
      <dsp:spPr>
        <a:xfrm>
          <a:off x="4124591" y="835953"/>
          <a:ext cx="2185497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Comissões</a:t>
          </a:r>
          <a:r>
            <a:rPr lang="en-GB" sz="1800" b="1" kern="1200" dirty="0" smtClean="0">
              <a:solidFill>
                <a:schemeClr val="tx1"/>
              </a:solidFill>
            </a:rPr>
            <a:t> </a:t>
          </a:r>
          <a:r>
            <a:rPr lang="en-GB" sz="1800" b="1" kern="1200" dirty="0" err="1" smtClean="0">
              <a:solidFill>
                <a:schemeClr val="tx1"/>
              </a:solidFill>
            </a:rPr>
            <a:t>Permanentes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4124591" y="835953"/>
        <a:ext cx="2185497" cy="754514"/>
      </dsp:txXfrm>
    </dsp:sp>
    <dsp:sp modelId="{BEDCF586-2AB4-4CDB-A49B-BB183A6A2A6E}">
      <dsp:nvSpPr>
        <dsp:cNvPr id="0" name=""/>
        <dsp:cNvSpPr/>
      </dsp:nvSpPr>
      <dsp:spPr>
        <a:xfrm>
          <a:off x="4140466" y="2537482"/>
          <a:ext cx="2185497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Órgãos</a:t>
          </a:r>
          <a:r>
            <a:rPr lang="en-GB" sz="1800" b="1" kern="1200" dirty="0" smtClean="0">
              <a:solidFill>
                <a:schemeClr val="tx1"/>
              </a:solidFill>
            </a:rPr>
            <a:t> </a:t>
          </a:r>
          <a:r>
            <a:rPr lang="en-GB" sz="1800" b="1" kern="1200" dirty="0" err="1" smtClean="0">
              <a:solidFill>
                <a:schemeClr val="tx1"/>
              </a:solidFill>
            </a:rPr>
            <a:t>Auxiliares</a:t>
          </a:r>
          <a:r>
            <a:rPr lang="en-GB" sz="1800" b="1" kern="1200" dirty="0" smtClean="0">
              <a:solidFill>
                <a:schemeClr val="tx1"/>
              </a:solidFill>
            </a:rPr>
            <a:t> da </a:t>
          </a:r>
          <a:r>
            <a:rPr lang="en-GB" sz="1800" b="1" kern="1200" dirty="0" err="1" smtClean="0">
              <a:solidFill>
                <a:schemeClr val="tx1"/>
              </a:solidFill>
            </a:rPr>
            <a:t>Administração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4140466" y="2537482"/>
        <a:ext cx="2185497" cy="754514"/>
      </dsp:txXfrm>
    </dsp:sp>
    <dsp:sp modelId="{51D16844-5DD5-4EF9-811B-E68508D07901}">
      <dsp:nvSpPr>
        <dsp:cNvPr id="0" name=""/>
        <dsp:cNvSpPr/>
      </dsp:nvSpPr>
      <dsp:spPr>
        <a:xfrm>
          <a:off x="4124591" y="1679546"/>
          <a:ext cx="2185497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Comissão</a:t>
          </a:r>
          <a:r>
            <a:rPr lang="en-GB" sz="1800" b="1" kern="1200" dirty="0" smtClean="0">
              <a:solidFill>
                <a:schemeClr val="tx1"/>
              </a:solidFill>
            </a:rPr>
            <a:t> </a:t>
          </a:r>
          <a:r>
            <a:rPr lang="en-GB" sz="1800" b="1" kern="1200" dirty="0" err="1" smtClean="0">
              <a:solidFill>
                <a:schemeClr val="tx1"/>
              </a:solidFill>
            </a:rPr>
            <a:t>Auxiliar</a:t>
          </a:r>
          <a:r>
            <a:rPr lang="en-GB" sz="1800" b="1" kern="1200" dirty="0" smtClean="0">
              <a:solidFill>
                <a:schemeClr val="tx1"/>
              </a:solidFill>
            </a:rPr>
            <a:t> de  </a:t>
          </a:r>
          <a:r>
            <a:rPr lang="en-GB" sz="1800" b="1" kern="1200" dirty="0" err="1" smtClean="0">
              <a:solidFill>
                <a:schemeClr val="tx1"/>
              </a:solidFill>
            </a:rPr>
            <a:t>Fiscalização</a:t>
          </a:r>
          <a:r>
            <a:rPr lang="en-GB" sz="1800" b="1" kern="1200" dirty="0" smtClean="0">
              <a:solidFill>
                <a:schemeClr val="tx1"/>
              </a:solidFill>
            </a:rPr>
            <a:t> – CAF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4124591" y="1679546"/>
        <a:ext cx="2185497" cy="754514"/>
      </dsp:txXfrm>
    </dsp:sp>
    <dsp:sp modelId="{7258DB9A-1776-4B83-87B3-BB693C401FEF}">
      <dsp:nvSpPr>
        <dsp:cNvPr id="0" name=""/>
        <dsp:cNvSpPr/>
      </dsp:nvSpPr>
      <dsp:spPr>
        <a:xfrm>
          <a:off x="386648" y="2180016"/>
          <a:ext cx="1825926" cy="75451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chemeClr val="tx1"/>
              </a:solidFill>
            </a:rPr>
            <a:t>Unidades</a:t>
          </a:r>
          <a:r>
            <a:rPr lang="en-GB" sz="1800" b="1" kern="1200" dirty="0" smtClean="0">
              <a:solidFill>
                <a:schemeClr val="tx1"/>
              </a:solidFill>
            </a:rPr>
            <a:t> de </a:t>
          </a:r>
          <a:r>
            <a:rPr lang="en-GB" sz="1800" b="1" kern="1200" dirty="0" err="1" smtClean="0">
              <a:solidFill>
                <a:schemeClr val="tx1"/>
              </a:solidFill>
            </a:rPr>
            <a:t>Gestão</a:t>
          </a:r>
          <a:r>
            <a:rPr lang="en-GB" sz="1800" b="1" kern="1200" dirty="0" smtClean="0">
              <a:solidFill>
                <a:schemeClr val="tx1"/>
              </a:solidFill>
            </a:rPr>
            <a:t> (UGI)‏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386648" y="2180016"/>
        <a:ext cx="1825926" cy="7545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57732-BA42-4DD6-A436-9D0002239369}">
      <dsp:nvSpPr>
        <dsp:cNvPr id="0" name=""/>
        <dsp:cNvSpPr/>
      </dsp:nvSpPr>
      <dsp:spPr>
        <a:xfrm>
          <a:off x="0" y="0"/>
          <a:ext cx="1842120" cy="507476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CIVIL</a:t>
          </a:r>
          <a:endParaRPr lang="pt-BR" sz="2200" kern="1200" dirty="0"/>
        </a:p>
      </dsp:txBody>
      <dsp:txXfrm>
        <a:off x="24773" y="24773"/>
        <a:ext cx="1792574" cy="457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2FD1-0206-4977-AEC1-60FCFFC2F610}">
      <dsp:nvSpPr>
        <dsp:cNvPr id="0" name=""/>
        <dsp:cNvSpPr/>
      </dsp:nvSpPr>
      <dsp:spPr>
        <a:xfrm>
          <a:off x="0" y="0"/>
          <a:ext cx="2402160" cy="501504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ADMINISTRATIVA</a:t>
          </a:r>
          <a:endParaRPr lang="pt-BR" sz="2000" kern="1200" dirty="0"/>
        </a:p>
      </dsp:txBody>
      <dsp:txXfrm>
        <a:off x="24481" y="24481"/>
        <a:ext cx="2353198" cy="4525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4D813-795C-4A4C-BBD2-985127F2F49F}">
      <dsp:nvSpPr>
        <dsp:cNvPr id="0" name=""/>
        <dsp:cNvSpPr/>
      </dsp:nvSpPr>
      <dsp:spPr>
        <a:xfrm>
          <a:off x="0" y="31"/>
          <a:ext cx="1750640" cy="493273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CRIMINAL</a:t>
          </a:r>
          <a:endParaRPr lang="pt-BR" sz="2200" kern="1200" dirty="0"/>
        </a:p>
      </dsp:txBody>
      <dsp:txXfrm>
        <a:off x="24080" y="24111"/>
        <a:ext cx="1702480" cy="4451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C2EA9-72FC-4573-8973-012AF528651B}">
      <dsp:nvSpPr>
        <dsp:cNvPr id="0" name=""/>
        <dsp:cNvSpPr/>
      </dsp:nvSpPr>
      <dsp:spPr>
        <a:xfrm>
          <a:off x="0" y="0"/>
          <a:ext cx="1831032" cy="45708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TÉCNICA</a:t>
          </a:r>
          <a:endParaRPr lang="pt-BR" sz="2200" kern="1200" dirty="0"/>
        </a:p>
      </dsp:txBody>
      <dsp:txXfrm>
        <a:off x="22313" y="22313"/>
        <a:ext cx="1786406" cy="4124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67B5F-2707-41CF-9FCB-5E4B12CC03A6}">
      <dsp:nvSpPr>
        <dsp:cNvPr id="0" name=""/>
        <dsp:cNvSpPr/>
      </dsp:nvSpPr>
      <dsp:spPr>
        <a:xfrm>
          <a:off x="0" y="30240"/>
          <a:ext cx="2076450" cy="495560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TRABALHISTA</a:t>
          </a:r>
          <a:endParaRPr lang="pt-BR" sz="2000" kern="1200" dirty="0"/>
        </a:p>
      </dsp:txBody>
      <dsp:txXfrm>
        <a:off x="24191" y="54431"/>
        <a:ext cx="2028068" cy="44717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7DC0B-188C-44B5-A8AD-C1C0F2C80BE2}">
      <dsp:nvSpPr>
        <dsp:cNvPr id="0" name=""/>
        <dsp:cNvSpPr/>
      </dsp:nvSpPr>
      <dsp:spPr>
        <a:xfrm>
          <a:off x="0" y="0"/>
          <a:ext cx="1714872" cy="69556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b="1" kern="1200" dirty="0" smtClean="0">
              <a:solidFill>
                <a:schemeClr val="bg1"/>
              </a:solidFill>
            </a:rPr>
            <a:t>ÉTICA</a:t>
          </a:r>
          <a:endParaRPr lang="pt-BR" sz="2900" kern="1200" dirty="0">
            <a:solidFill>
              <a:schemeClr val="bg1"/>
            </a:solidFill>
          </a:endParaRPr>
        </a:p>
      </dsp:txBody>
      <dsp:txXfrm>
        <a:off x="33955" y="33955"/>
        <a:ext cx="1646962" cy="62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70C77D5-F4D1-4BD0-82D5-640486C0D887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61ED6EB-6F6F-4C79-AA70-54B1A729B30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177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A57BFDA-66EF-431B-980D-BB885191A288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441C637-C6E2-4F74-928A-46A7304833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412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5BE3B40-6975-48EB-849B-E78BD717CF9B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44312E9-5270-4D3F-AC18-9F0408A5ADE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374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6212920-279A-462C-B538-0B64B7332CB7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B9DBFE1-1AA9-417C-A627-886903AA9A4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901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471E664-552C-49BB-BBF3-32D54FD2598B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D560092-1031-4236-96C6-4C8348B1941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22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EE10A39-1B9D-4F75-9BBC-80E80B142BA6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D2080E4-BA5B-4425-B197-55828A5290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930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83E32E-320B-4024-9DCD-16A14A04943D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EEBB7A8-54EA-4F92-B188-B248A2C567E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534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96CED93-2983-4C41-9727-C54CA728339D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0412F35-3F70-4B00-A0C2-CE5178E885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085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D72ED77-BDC4-4394-8550-D46972192631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4B51F58-EBF3-4BAE-A0B1-DCECE749C7E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015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7D2A6D2-B079-4563-8420-BFD115788DE9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D87-1048-4684-84FF-276E506E2E4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816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911C7D1-062B-417C-B5E8-41958E2B791F}" type="datetimeFigureOut">
              <a:rPr lang="pt-BR"/>
              <a:pPr>
                <a:defRPr/>
              </a:pPr>
              <a:t>15/05/2017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78692E6-FF72-4665-B796-5504271D589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1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68199"/>
            <a:ext cx="1464599" cy="10285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a%20L&#250;cia\Documents\res%201025\1025-09anexos.pd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2996952"/>
            <a:ext cx="9144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Sistema </a:t>
            </a:r>
            <a:r>
              <a:rPr lang="pt-BR" sz="6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6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1042988" y="4013200"/>
            <a:ext cx="70580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>
          <a:xfrm>
            <a:off x="1042988" y="2997200"/>
            <a:ext cx="70580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No Brasil, existem profissões: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39750" y="2636838"/>
            <a:ext cx="7993063" cy="37379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 Regulamentadas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 Não regulamentadas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>
              <a:latin typeface="+mn-lt"/>
              <a:cs typeface="+mn-cs"/>
            </a:endParaRP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pt-BR" sz="2000" dirty="0">
                <a:latin typeface="+mn-lt"/>
                <a:cs typeface="+mn-cs"/>
              </a:rPr>
              <a:t>O Estado regulamenta uma profissão se entender que seu exercício indiscriminado coloca em risco a sociedade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sz="2000" dirty="0"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solidFill>
                  <a:srgbClr val="C00000"/>
                </a:solidFill>
                <a:latin typeface="+mn-lt"/>
                <a:cs typeface="+mn-cs"/>
              </a:rPr>
              <a:t>Lei 5.194/1966 - </a:t>
            </a:r>
            <a:r>
              <a:rPr lang="pt-BR" sz="2000" dirty="0">
                <a:latin typeface="+mn-lt"/>
                <a:cs typeface="+mn-cs"/>
              </a:rPr>
              <a:t>Regula o exercício das profissões de Engenheiro e Engenheiro-Agrônomo, e dá outras providências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Lei 5.194/66 </a:t>
            </a:r>
            <a:r>
              <a:rPr lang="pt-BR" sz="28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Fiscalização do exercício profissional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556" name="CaixaDeTexto 5"/>
          <p:cNvSpPr txBox="1">
            <a:spLocks noChangeArrowheads="1"/>
          </p:cNvSpPr>
          <p:nvPr/>
        </p:nvSpPr>
        <p:spPr bwMode="auto">
          <a:xfrm>
            <a:off x="576263" y="2636838"/>
            <a:ext cx="7812087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F0AD00"/>
              </a:buClr>
            </a:pPr>
            <a:r>
              <a:rPr lang="pt-BR" altLang="pt-BR" sz="2200" b="1" dirty="0">
                <a:solidFill>
                  <a:schemeClr val="tx2"/>
                </a:solidFill>
              </a:rPr>
              <a:t>Da Fiscalização do Exercício das Profissões</a:t>
            </a:r>
          </a:p>
          <a:p>
            <a:pPr eaLnBrk="1" hangingPunct="1">
              <a:lnSpc>
                <a:spcPct val="150000"/>
              </a:lnSpc>
              <a:buClr>
                <a:srgbClr val="F0AD00"/>
              </a:buClr>
            </a:pPr>
            <a:r>
              <a:rPr lang="pt-BR" altLang="pt-BR" sz="2200" b="1" dirty="0">
                <a:solidFill>
                  <a:srgbClr val="000000"/>
                </a:solidFill>
              </a:rPr>
              <a:t>Artigo 24:</a:t>
            </a:r>
          </a:p>
          <a:p>
            <a:pPr eaLnBrk="1" hangingPunct="1">
              <a:lnSpc>
                <a:spcPct val="150000"/>
              </a:lnSpc>
              <a:buClr>
                <a:srgbClr val="F0AD00"/>
              </a:buClr>
            </a:pPr>
            <a:endParaRPr lang="pt-BR" altLang="pt-BR" sz="2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F0AD00"/>
              </a:buClr>
            </a:pPr>
            <a:r>
              <a:rPr lang="pt-BR" altLang="pt-BR" sz="2200" dirty="0">
                <a:solidFill>
                  <a:srgbClr val="000000"/>
                </a:solidFill>
              </a:rPr>
              <a:t>A aplicação do que dispõe esta lei, a verificação e fiscalização do exercício e atividades das profissões nela regulada serão exercidas por um Conselho Federal de Engenharia e Agronomia (CONFEA) e Conselhos Regionais de Engenharia e Agronomia (CREA).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Composição do Sistema </a:t>
            </a: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580" name="CaixaDeTexto 3"/>
          <p:cNvSpPr txBox="1">
            <a:spLocks noChangeArrowheads="1"/>
          </p:cNvSpPr>
          <p:nvPr/>
        </p:nvSpPr>
        <p:spPr bwMode="auto">
          <a:xfrm>
            <a:off x="576263" y="2708275"/>
            <a:ext cx="7991475" cy="283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pt-BR" altLang="pt-BR" sz="2200" dirty="0"/>
              <a:t>Engenheiros representantes de grupos profissionais das diversas modalidades de engenharia (civil, elétrica, mecânica, agronomia, química, etc.)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pt-BR" altLang="pt-BR" sz="2200" dirty="0"/>
              <a:t>Engenheiros representantes de escolas de engenharia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pt-BR" altLang="pt-BR" sz="2200" dirty="0"/>
              <a:t>Mandato de 3 anos, com renovação anual de 1/3 dos membros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Plenário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96851227"/>
              </p:ext>
            </p:extLst>
          </p:nvPr>
        </p:nvGraphicFramePr>
        <p:xfrm>
          <a:off x="1331640" y="2780928"/>
          <a:ext cx="6480720" cy="3972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Plenário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628" name="CaixaDeTexto 3"/>
          <p:cNvSpPr txBox="1">
            <a:spLocks noChangeArrowheads="1"/>
          </p:cNvSpPr>
          <p:nvPr/>
        </p:nvSpPr>
        <p:spPr bwMode="auto">
          <a:xfrm>
            <a:off x="576263" y="2693988"/>
            <a:ext cx="7991475" cy="378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747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695325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GB" altLang="pt-BR" dirty="0" err="1"/>
              <a:t>Órgão</a:t>
            </a:r>
            <a:r>
              <a:rPr lang="en-GB" altLang="pt-BR" dirty="0"/>
              <a:t> </a:t>
            </a:r>
            <a:r>
              <a:rPr lang="en-GB" altLang="pt-BR" dirty="0" err="1"/>
              <a:t>máximo</a:t>
            </a:r>
            <a:r>
              <a:rPr lang="en-GB" altLang="pt-BR" dirty="0"/>
              <a:t>, </a:t>
            </a:r>
            <a:r>
              <a:rPr lang="en-GB" altLang="pt-BR" dirty="0" err="1"/>
              <a:t>composto</a:t>
            </a:r>
            <a:r>
              <a:rPr lang="en-GB" altLang="pt-BR" dirty="0"/>
              <a:t> </a:t>
            </a:r>
            <a:r>
              <a:rPr lang="en-GB" altLang="pt-BR" dirty="0" err="1"/>
              <a:t>por</a:t>
            </a:r>
            <a:r>
              <a:rPr lang="en-GB" altLang="pt-BR" dirty="0"/>
              <a:t> </a:t>
            </a:r>
            <a:r>
              <a:rPr lang="en-GB" altLang="pt-BR" dirty="0" err="1"/>
              <a:t>Conselheiros</a:t>
            </a:r>
            <a:r>
              <a:rPr lang="en-GB" altLang="pt-BR" dirty="0"/>
              <a:t> </a:t>
            </a:r>
            <a:r>
              <a:rPr lang="en-GB" altLang="pt-BR" dirty="0" err="1"/>
              <a:t>indicados</a:t>
            </a:r>
            <a:r>
              <a:rPr lang="en-GB" altLang="pt-BR" dirty="0"/>
              <a:t> </a:t>
            </a:r>
            <a:r>
              <a:rPr lang="en-GB" altLang="pt-BR" dirty="0" err="1"/>
              <a:t>por</a:t>
            </a:r>
            <a:r>
              <a:rPr lang="en-GB" altLang="pt-BR" dirty="0"/>
              <a:t> </a:t>
            </a:r>
            <a:r>
              <a:rPr lang="en-GB" altLang="pt-BR" dirty="0" err="1"/>
              <a:t>Associações</a:t>
            </a:r>
            <a:r>
              <a:rPr lang="en-GB" altLang="pt-BR" dirty="0"/>
              <a:t> de </a:t>
            </a:r>
            <a:r>
              <a:rPr lang="en-GB" altLang="pt-BR" dirty="0" err="1"/>
              <a:t>Classe</a:t>
            </a:r>
            <a:r>
              <a:rPr lang="en-GB" altLang="pt-BR" dirty="0"/>
              <a:t>,  </a:t>
            </a:r>
            <a:r>
              <a:rPr lang="en-GB" altLang="pt-BR" dirty="0" err="1"/>
              <a:t>Instituições</a:t>
            </a:r>
            <a:r>
              <a:rPr lang="en-GB" altLang="pt-BR" dirty="0"/>
              <a:t> de </a:t>
            </a:r>
            <a:r>
              <a:rPr lang="en-GB" altLang="pt-BR" dirty="0" err="1"/>
              <a:t>Ensino</a:t>
            </a:r>
            <a:r>
              <a:rPr lang="en-GB" altLang="pt-BR" dirty="0"/>
              <a:t> e </a:t>
            </a:r>
            <a:r>
              <a:rPr lang="en-GB" altLang="pt-BR" dirty="0" err="1"/>
              <a:t>Sindicatos</a:t>
            </a:r>
            <a:endParaRPr lang="en-GB" altLang="pt-BR" dirty="0"/>
          </a:p>
          <a:p>
            <a:pPr eaLnBrk="1" hangingPunct="1">
              <a:lnSpc>
                <a:spcPct val="150000"/>
              </a:lnSpc>
            </a:pPr>
            <a:r>
              <a:rPr lang="pt-BR" altLang="pt-BR" b="1" dirty="0"/>
              <a:t>Competências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Fixação do número de membros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Instituição de Câmaras Especializadas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Julgamento de processos e recursos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Criação de Inspetorias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Programa de atividades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Orçamento anual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Câmaras Especializadas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652" name="CaixaDeTexto 3"/>
          <p:cNvSpPr txBox="1">
            <a:spLocks noChangeArrowheads="1"/>
          </p:cNvSpPr>
          <p:nvPr/>
        </p:nvSpPr>
        <p:spPr bwMode="auto">
          <a:xfrm>
            <a:off x="576263" y="2566827"/>
            <a:ext cx="7991475" cy="410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03225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Agronomia – CEA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Civil – CEEC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de Agrimensura – CEEA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Elétrica – CEEE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Mecânica e Metalúrgica – CEEMM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Química – CEEQ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Engenharia de Segurança do Trabalho – CEEST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Geologia e Engenharia de Minas – CAGE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Atividades do Sistema </a:t>
            </a: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676" name="CaixaDeTexto 3"/>
          <p:cNvSpPr txBox="1">
            <a:spLocks noChangeArrowheads="1"/>
          </p:cNvSpPr>
          <p:nvPr/>
        </p:nvSpPr>
        <p:spPr bwMode="auto">
          <a:xfrm>
            <a:off x="576263" y="2708920"/>
            <a:ext cx="8027987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Fixação de atribuições profissionais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2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Fiscalização do exercício e da atividade profissional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2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Julgamento de processos de imposição de penalidades e multas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Fiscalização do Exercício Profissional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636838"/>
            <a:ext cx="7991475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rgbClr val="C00000"/>
                </a:solidFill>
                <a:latin typeface="+mn-lt"/>
                <a:cs typeface="+mn-cs"/>
              </a:rPr>
              <a:t>Objetivo: </a:t>
            </a:r>
            <a:r>
              <a:rPr lang="pt-BR" sz="2400" dirty="0">
                <a:latin typeface="+mn-lt"/>
                <a:cs typeface="+mn-cs"/>
              </a:rPr>
              <a:t>defender a sociedade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latin typeface="+mn-lt"/>
                <a:cs typeface="+mn-cs"/>
              </a:rPr>
              <a:t>		</a:t>
            </a: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ORIENTAÇÃO x PUNIÇÃO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dirty="0"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dirty="0">
                <a:latin typeface="+mn-lt"/>
                <a:cs typeface="+mn-cs"/>
              </a:rPr>
              <a:t>Verificação de registro e indicação de responsável técnico: </a:t>
            </a:r>
            <a:r>
              <a:rPr lang="pt-BR" sz="2800" b="1" dirty="0">
                <a:solidFill>
                  <a:srgbClr val="C00000"/>
                </a:solidFill>
                <a:latin typeface="+mn-lt"/>
                <a:cs typeface="+mn-cs"/>
              </a:rPr>
              <a:t>ART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Como funciona a fiscalização?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0724" name="Group 1"/>
          <p:cNvGrpSpPr>
            <a:grpSpLocks/>
          </p:cNvGrpSpPr>
          <p:nvPr/>
        </p:nvGrpSpPr>
        <p:grpSpPr bwMode="auto">
          <a:xfrm>
            <a:off x="1120775" y="2781300"/>
            <a:ext cx="6975475" cy="3619500"/>
            <a:chOff x="210" y="1311"/>
            <a:chExt cx="4893" cy="2688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239" y="1551"/>
              <a:ext cx="1590" cy="33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Registro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no CREA</a:t>
              </a:r>
            </a:p>
          </p:txBody>
        </p:sp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833" y="1311"/>
              <a:ext cx="3270" cy="816"/>
            </a:xfrm>
            <a:prstGeom prst="leftArrowCallout">
              <a:avLst>
                <a:gd name="adj1" fmla="val 22796"/>
                <a:gd name="adj2" fmla="val 25000"/>
                <a:gd name="adj3" fmla="val 55043"/>
                <a:gd name="adj4" fmla="val 77787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dirty="0">
                  <a:solidFill>
                    <a:srgbClr val="002060"/>
                  </a:solidFill>
                  <a:latin typeface="Arial" charset="0"/>
                </a:rPr>
                <a:t>- </a:t>
              </a:r>
              <a:r>
                <a:rPr lang="en-GB" b="1" dirty="0" err="1">
                  <a:solidFill>
                    <a:srgbClr val="002060"/>
                  </a:solidFill>
                </a:rPr>
                <a:t>Profissionais</a:t>
              </a:r>
              <a:r>
                <a:rPr lang="en-GB" dirty="0">
                  <a:solidFill>
                    <a:srgbClr val="002060"/>
                  </a:solidFill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</a:rPr>
                <a:t>- </a:t>
              </a:r>
              <a:r>
                <a:rPr lang="en-GB" b="1" dirty="0" err="1">
                  <a:solidFill>
                    <a:srgbClr val="002060"/>
                  </a:solidFill>
                </a:rPr>
                <a:t>Empresas</a:t>
              </a:r>
              <a:r>
                <a:rPr lang="en-GB" b="1" dirty="0">
                  <a:solidFill>
                    <a:srgbClr val="002060"/>
                  </a:solidFill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</a:rPr>
                <a:t>- </a:t>
              </a:r>
              <a:r>
                <a:rPr lang="en-GB" b="1" dirty="0" err="1">
                  <a:solidFill>
                    <a:srgbClr val="002060"/>
                  </a:solidFill>
                </a:rPr>
                <a:t>Instituição</a:t>
              </a:r>
              <a:r>
                <a:rPr lang="en-GB" b="1" dirty="0">
                  <a:solidFill>
                    <a:srgbClr val="002060"/>
                  </a:solidFill>
                </a:rPr>
                <a:t>  de </a:t>
              </a:r>
              <a:r>
                <a:rPr lang="en-GB" b="1" dirty="0" err="1">
                  <a:solidFill>
                    <a:srgbClr val="002060"/>
                  </a:solidFill>
                </a:rPr>
                <a:t>Ensino</a:t>
              </a:r>
              <a:r>
                <a:rPr lang="en-GB" b="1" dirty="0">
                  <a:solidFill>
                    <a:srgbClr val="002060"/>
                  </a:solidFill>
                </a:rPr>
                <a:t> / </a:t>
              </a:r>
              <a:r>
                <a:rPr lang="en-GB" b="1" dirty="0" err="1">
                  <a:solidFill>
                    <a:srgbClr val="002060"/>
                  </a:solidFill>
                </a:rPr>
                <a:t>Escolas</a:t>
              </a:r>
              <a:endParaRPr lang="en-GB" b="1" dirty="0">
                <a:solidFill>
                  <a:srgbClr val="002060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</a:rPr>
                <a:t>- </a:t>
              </a:r>
              <a:r>
                <a:rPr lang="en-GB" b="1" dirty="0" err="1">
                  <a:solidFill>
                    <a:srgbClr val="002060"/>
                  </a:solidFill>
                </a:rPr>
                <a:t>Entidades</a:t>
              </a:r>
              <a:r>
                <a:rPr lang="en-GB" b="1" dirty="0">
                  <a:solidFill>
                    <a:srgbClr val="002060"/>
                  </a:solidFill>
                </a:rPr>
                <a:t>  de Classes</a:t>
              </a:r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884" y="2079"/>
              <a:ext cx="442" cy="480"/>
            </a:xfrm>
            <a:prstGeom prst="downArrow">
              <a:avLst>
                <a:gd name="adj1" fmla="val 50000"/>
                <a:gd name="adj2" fmla="val 27149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AEAEA"/>
                </a:buClr>
                <a:buSzPct val="100000"/>
                <a:buFont typeface="Times New Roman" pitchFamily="16" charset="0"/>
                <a:buNone/>
                <a:defRPr/>
              </a:pPr>
              <a:endParaRPr lang="pt-BR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261" y="2678"/>
              <a:ext cx="1591" cy="3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FISCALIZAÇÃO</a:t>
              </a: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1868" y="2319"/>
              <a:ext cx="3235" cy="996"/>
            </a:xfrm>
            <a:prstGeom prst="leftArrowCallout">
              <a:avLst>
                <a:gd name="adj1" fmla="val 28019"/>
                <a:gd name="adj2" fmla="val 25000"/>
                <a:gd name="adj3" fmla="val 39314"/>
                <a:gd name="adj4" fmla="val 79903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lang="en-GB" b="1" dirty="0">
                <a:solidFill>
                  <a:srgbClr val="002060"/>
                </a:solidFill>
                <a:latin typeface="Arial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Tx/>
                <a:buChar char="-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Coibir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o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exercício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ilegal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das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Tx/>
                <a:buChar char="-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profissões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Tx/>
                <a:buChar char="-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-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Verificar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 a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necessidade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de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registro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de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empresas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e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indicação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de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responsável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</a:t>
              </a: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técnico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lang="en-GB" b="1" dirty="0">
                <a:solidFill>
                  <a:srgbClr val="002060"/>
                </a:solidFill>
                <a:latin typeface="Arial" charset="0"/>
              </a:endParaRPr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 flipV="1">
              <a:off x="884" y="3134"/>
              <a:ext cx="439" cy="384"/>
            </a:xfrm>
            <a:prstGeom prst="downArrow">
              <a:avLst>
                <a:gd name="adj1" fmla="val 50000"/>
                <a:gd name="adj2" fmla="val 25000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AEAEA"/>
                </a:buClr>
                <a:buSzPct val="100000"/>
                <a:buFont typeface="Times New Roman" pitchFamily="16" charset="0"/>
                <a:buNone/>
                <a:defRPr/>
              </a:pPr>
              <a:endParaRPr lang="pt-BR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10" y="3567"/>
              <a:ext cx="1758" cy="43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Agentes</a:t>
              </a:r>
              <a:r>
                <a:rPr lang="en-GB" b="1" dirty="0">
                  <a:solidFill>
                    <a:srgbClr val="002060"/>
                  </a:solidFill>
                  <a:latin typeface="+mj-lt"/>
                </a:rPr>
                <a:t> de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1" dirty="0" err="1">
                  <a:solidFill>
                    <a:srgbClr val="002060"/>
                  </a:solidFill>
                  <a:latin typeface="+mj-lt"/>
                </a:rPr>
                <a:t>Fiscalização</a:t>
              </a:r>
              <a:endParaRPr lang="en-GB" b="1" dirty="0">
                <a:solidFill>
                  <a:srgbClr val="002060"/>
                </a:solidFill>
                <a:latin typeface="+mj-lt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Registro no Sistema </a:t>
            </a: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748" name="CaixaDeTexto 3"/>
          <p:cNvSpPr txBox="1">
            <a:spLocks noChangeArrowheads="1"/>
          </p:cNvSpPr>
          <p:nvPr/>
        </p:nvSpPr>
        <p:spPr bwMode="auto">
          <a:xfrm>
            <a:off x="576263" y="2781300"/>
            <a:ext cx="7991475" cy="225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747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GB" altLang="pt-BR" sz="2400" b="1" dirty="0" err="1">
                <a:solidFill>
                  <a:srgbClr val="C00000"/>
                </a:solidFill>
              </a:rPr>
              <a:t>Artigo</a:t>
            </a:r>
            <a:r>
              <a:rPr lang="en-GB" altLang="pt-BR" sz="2400" b="1" dirty="0">
                <a:solidFill>
                  <a:srgbClr val="C00000"/>
                </a:solidFill>
              </a:rPr>
              <a:t> 55, Lei </a:t>
            </a:r>
            <a:r>
              <a:rPr lang="pt-BR" altLang="pt-BR" sz="2400" b="1" dirty="0">
                <a:solidFill>
                  <a:srgbClr val="C00000"/>
                </a:solidFill>
              </a:rPr>
              <a:t>5.194/66</a:t>
            </a:r>
            <a:endParaRPr lang="en-GB" altLang="pt-BR" sz="2400" dirty="0"/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GB" altLang="pt-BR" sz="2400" dirty="0"/>
              <a:t>Os </a:t>
            </a:r>
            <a:r>
              <a:rPr lang="en-GB" altLang="pt-BR" sz="2400" dirty="0" err="1"/>
              <a:t>profissionais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habilitados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na</a:t>
            </a:r>
            <a:r>
              <a:rPr lang="en-GB" altLang="pt-BR" sz="2400" dirty="0"/>
              <a:t> forma </a:t>
            </a:r>
            <a:r>
              <a:rPr lang="en-GB" altLang="pt-BR" sz="2400" dirty="0" err="1"/>
              <a:t>estabelecida</a:t>
            </a:r>
            <a:r>
              <a:rPr lang="en-GB" altLang="pt-BR" sz="2400" dirty="0"/>
              <a:t> </a:t>
            </a:r>
            <a:r>
              <a:rPr lang="en-GB" altLang="pt-BR" sz="2400" dirty="0" err="1"/>
              <a:t>nesta</a:t>
            </a:r>
            <a:r>
              <a:rPr lang="en-GB" altLang="pt-BR" sz="2400" dirty="0"/>
              <a:t> lei </a:t>
            </a:r>
            <a:r>
              <a:rPr lang="en-GB" altLang="pt-BR" sz="2400" dirty="0" err="1"/>
              <a:t>só</a:t>
            </a:r>
            <a:r>
              <a:rPr lang="en-GB" altLang="pt-BR" sz="2400" dirty="0"/>
              <a:t> </a:t>
            </a:r>
            <a:r>
              <a:rPr lang="en-GB" altLang="pt-BR" sz="2400" dirty="0" err="1"/>
              <a:t>poderão</a:t>
            </a:r>
            <a:r>
              <a:rPr lang="en-GB" altLang="pt-BR" sz="2400" dirty="0"/>
              <a:t> </a:t>
            </a:r>
            <a:r>
              <a:rPr lang="en-GB" altLang="pt-BR" sz="2400" dirty="0" err="1"/>
              <a:t>exercer</a:t>
            </a:r>
            <a:r>
              <a:rPr lang="en-GB" altLang="pt-BR" sz="2400" dirty="0"/>
              <a:t> a </a:t>
            </a:r>
            <a:r>
              <a:rPr lang="en-GB" altLang="pt-BR" sz="2400" dirty="0" err="1"/>
              <a:t>profissão</a:t>
            </a:r>
            <a:r>
              <a:rPr lang="en-GB" altLang="pt-BR" sz="2400" dirty="0"/>
              <a:t> </a:t>
            </a:r>
            <a:r>
              <a:rPr lang="en-GB" altLang="pt-BR" sz="2400" dirty="0" err="1"/>
              <a:t>após</a:t>
            </a:r>
            <a:r>
              <a:rPr lang="en-GB" altLang="pt-BR" sz="2400" dirty="0"/>
              <a:t>  o </a:t>
            </a:r>
            <a:r>
              <a:rPr lang="en-GB" altLang="pt-BR" sz="2400" dirty="0" err="1"/>
              <a:t>registro</a:t>
            </a:r>
            <a:r>
              <a:rPr lang="en-GB" altLang="pt-BR" sz="2400" dirty="0"/>
              <a:t> no </a:t>
            </a:r>
            <a:r>
              <a:rPr lang="en-GB" altLang="pt-BR" sz="2400" dirty="0" err="1"/>
              <a:t>Conselho</a:t>
            </a:r>
            <a:r>
              <a:rPr lang="en-GB" altLang="pt-BR" sz="2400" dirty="0"/>
              <a:t> Regional, </a:t>
            </a:r>
            <a:r>
              <a:rPr lang="en-GB" altLang="pt-BR" sz="2400" dirty="0" err="1"/>
              <a:t>na</a:t>
            </a:r>
            <a:r>
              <a:rPr lang="en-GB" altLang="pt-BR" sz="2400" dirty="0"/>
              <a:t> </a:t>
            </a:r>
            <a:r>
              <a:rPr lang="en-GB" altLang="pt-BR" sz="2400" dirty="0" err="1"/>
              <a:t>jurisdição</a:t>
            </a:r>
            <a:r>
              <a:rPr lang="en-GB" altLang="pt-BR" sz="2400" dirty="0"/>
              <a:t> (</a:t>
            </a:r>
            <a:r>
              <a:rPr lang="en-GB" altLang="pt-BR" sz="2400" dirty="0" err="1"/>
              <a:t>estado</a:t>
            </a:r>
            <a:r>
              <a:rPr lang="en-GB" altLang="pt-BR" sz="2400" dirty="0"/>
              <a:t>) de </a:t>
            </a:r>
            <a:r>
              <a:rPr lang="en-GB" altLang="pt-BR" sz="2400" dirty="0" err="1"/>
              <a:t>sua</a:t>
            </a:r>
            <a:r>
              <a:rPr lang="en-GB" altLang="pt-BR" sz="2400" dirty="0"/>
              <a:t> </a:t>
            </a:r>
            <a:r>
              <a:rPr lang="en-GB" altLang="pt-BR" sz="2400" dirty="0" err="1"/>
              <a:t>atividade</a:t>
            </a:r>
            <a:r>
              <a:rPr lang="en-GB" altLang="pt-BR" sz="2400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Sistema </a:t>
            </a: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</a:t>
            </a:r>
          </a:p>
        </p:txBody>
      </p:sp>
      <p:cxnSp>
        <p:nvCxnSpPr>
          <p:cNvPr id="6" name="Conector reto 5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576263" y="2747963"/>
            <a:ext cx="7991475" cy="35496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tx2"/>
                </a:solidFill>
                <a:latin typeface="+mn-lt"/>
                <a:cs typeface="+mn-cs"/>
              </a:rPr>
              <a:t>CONFEA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pt-BR" sz="2400" b="1" dirty="0">
                <a:latin typeface="+mn-lt"/>
                <a:cs typeface="+mn-cs"/>
              </a:rPr>
              <a:t>CONSELHO FEDERAL DE ENGENHARIA E AGRONOMIA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endParaRPr lang="pt-BR" b="1" dirty="0">
              <a:latin typeface="+mn-lt"/>
              <a:cs typeface="+mn-cs"/>
            </a:endParaRP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tx2"/>
                </a:solidFill>
                <a:latin typeface="+mn-lt"/>
                <a:cs typeface="+mn-cs"/>
              </a:rPr>
              <a:t>CREA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pt-BR" sz="2400" b="1" dirty="0">
                <a:latin typeface="+mn-lt"/>
                <a:cs typeface="+mn-cs"/>
              </a:rPr>
              <a:t>CONSELHO REGIONAL DE ENGENHARIA E AGRONOMIA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endParaRPr lang="pt-BR" sz="1200" dirty="0">
              <a:solidFill>
                <a:schemeClr val="accent1">
                  <a:satMod val="1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endParaRPr lang="pt-BR" sz="1200" dirty="0">
              <a:solidFill>
                <a:schemeClr val="accent1">
                  <a:satMod val="1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pt-BR" sz="2400" dirty="0">
                <a:latin typeface="+mn-lt"/>
                <a:cs typeface="+mn-cs"/>
              </a:rPr>
              <a:t>*criado pela Lei 5.194 de 24/12/1966</a:t>
            </a:r>
            <a:endParaRPr lang="pt-BR" sz="2400" b="1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Habilitação Profissional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2772" name="Group 2"/>
          <p:cNvGrpSpPr>
            <a:grpSpLocks/>
          </p:cNvGrpSpPr>
          <p:nvPr/>
        </p:nvGrpSpPr>
        <p:grpSpPr bwMode="auto">
          <a:xfrm>
            <a:off x="1060450" y="2757488"/>
            <a:ext cx="7023100" cy="3685360"/>
            <a:chOff x="192" y="1152"/>
            <a:chExt cx="5376" cy="282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920" y="1152"/>
              <a:ext cx="1920" cy="33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2000" b="1" dirty="0" err="1">
                  <a:solidFill>
                    <a:srgbClr val="002060"/>
                  </a:solidFill>
                  <a:latin typeface="+mj-lt"/>
                </a:rPr>
                <a:t>Estudante</a:t>
              </a:r>
              <a:endParaRPr lang="en-GB" sz="2000" b="1" dirty="0">
                <a:solidFill>
                  <a:srgbClr val="002060"/>
                </a:solidFill>
                <a:latin typeface="+mj-lt"/>
              </a:endParaRPr>
            </a:p>
          </p:txBody>
        </p:sp>
        <p:grpSp>
          <p:nvGrpSpPr>
            <p:cNvPr id="32779" name="Group 4"/>
            <p:cNvGrpSpPr>
              <a:grpSpLocks/>
            </p:cNvGrpSpPr>
            <p:nvPr/>
          </p:nvGrpSpPr>
          <p:grpSpPr bwMode="auto">
            <a:xfrm>
              <a:off x="192" y="1598"/>
              <a:ext cx="5376" cy="2376"/>
              <a:chOff x="192" y="1598"/>
              <a:chExt cx="5376" cy="237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1920" y="2064"/>
                <a:ext cx="1920" cy="81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Qualificado</a:t>
                </a:r>
                <a:endParaRPr lang="en-GB" sz="2000" b="1" dirty="0">
                  <a:solidFill>
                    <a:srgbClr val="002060"/>
                  </a:solidFill>
                  <a:latin typeface="+mj-lt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(</a:t>
                </a: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Conhecimento</a:t>
                </a: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Profissional</a:t>
                </a: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)‏</a:t>
                </a:r>
              </a:p>
            </p:txBody>
          </p:sp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>
                <a:off x="2789" y="1616"/>
                <a:ext cx="181" cy="392"/>
              </a:xfrm>
              <a:prstGeom prst="downArrow">
                <a:avLst>
                  <a:gd name="adj1" fmla="val 50000"/>
                  <a:gd name="adj2" fmla="val 68750"/>
                </a:avLst>
              </a:pr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endParaRPr lang="pt-BR" sz="2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3744" y="2854"/>
                <a:ext cx="1680" cy="480"/>
              </a:xfrm>
              <a:prstGeom prst="leftArrowCallout">
                <a:avLst>
                  <a:gd name="adj1" fmla="val 25000"/>
                  <a:gd name="adj2" fmla="val 25000"/>
                  <a:gd name="adj3" fmla="val 58333"/>
                  <a:gd name="adj4" fmla="val 66667"/>
                </a:avLst>
              </a:pr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Registro</a:t>
                </a: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 no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Conselho</a:t>
                </a:r>
                <a:endParaRPr lang="en-GB" sz="2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auto">
              <a:xfrm flipH="1">
                <a:off x="336" y="1598"/>
                <a:ext cx="2064" cy="384"/>
              </a:xfrm>
              <a:prstGeom prst="leftArrowCallout">
                <a:avLst>
                  <a:gd name="adj1" fmla="val 25000"/>
                  <a:gd name="adj2" fmla="val 25000"/>
                  <a:gd name="adj3" fmla="val 89583"/>
                  <a:gd name="adj4" fmla="val 66667"/>
                </a:avLst>
              </a:pr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b="1" dirty="0" err="1">
                    <a:solidFill>
                      <a:srgbClr val="002060"/>
                    </a:solidFill>
                    <a:latin typeface="+mj-lt"/>
                  </a:rPr>
                  <a:t>Formatura</a:t>
                </a:r>
                <a:r>
                  <a:rPr lang="en-GB" b="1" dirty="0">
                    <a:solidFill>
                      <a:srgbClr val="002060"/>
                    </a:solidFill>
                    <a:latin typeface="+mj-lt"/>
                  </a:rPr>
                  <a:t>/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b="1" dirty="0">
                    <a:solidFill>
                      <a:srgbClr val="002060"/>
                    </a:solidFill>
                    <a:latin typeface="+mj-lt"/>
                  </a:rPr>
                  <a:t>Diploma</a:t>
                </a: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128" y="3430"/>
                <a:ext cx="1440" cy="54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90000" tIns="46800" rIns="90000" bIns="4680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O </a:t>
                </a: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conselho</a:t>
                </a: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u="sng" dirty="0" err="1">
                    <a:solidFill>
                      <a:srgbClr val="002060"/>
                    </a:solidFill>
                    <a:latin typeface="+mj-lt"/>
                  </a:rPr>
                  <a:t>habilita</a:t>
                </a:r>
                <a:endParaRPr lang="en-GB" sz="2000" b="1" u="sng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12" name="AutoShape 10"/>
              <p:cNvSpPr>
                <a:spLocks noChangeArrowheads="1"/>
              </p:cNvSpPr>
              <p:nvPr/>
            </p:nvSpPr>
            <p:spPr bwMode="auto">
              <a:xfrm>
                <a:off x="2767" y="2928"/>
                <a:ext cx="192" cy="384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ln>
                <a:headEnd/>
                <a:tailEnd/>
              </a:ln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endParaRPr lang="pt-BR" sz="2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192" y="2207"/>
                <a:ext cx="1638" cy="54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0000" tIns="46800" rIns="90000" bIns="46800" anchor="ctr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A </a:t>
                </a: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escola</a:t>
                </a:r>
                <a:r>
                  <a:rPr lang="en-GB" sz="2000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100000"/>
                  <a:buFont typeface="Times New Roman" pitchFamily="16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GB" sz="2000" b="1" dirty="0" err="1">
                    <a:solidFill>
                      <a:srgbClr val="002060"/>
                    </a:solidFill>
                    <a:latin typeface="+mj-lt"/>
                  </a:rPr>
                  <a:t>qualifica</a:t>
                </a:r>
                <a:endParaRPr lang="en-GB" sz="2000" b="1" dirty="0">
                  <a:solidFill>
                    <a:srgbClr val="002060"/>
                  </a:solidFill>
                  <a:latin typeface="+mj-lt"/>
                </a:endParaRPr>
              </a:p>
            </p:txBody>
          </p:sp>
        </p:grpSp>
      </p:grp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90289" y="5733256"/>
            <a:ext cx="2519009" cy="674849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err="1">
                <a:solidFill>
                  <a:srgbClr val="002060"/>
                </a:solidFill>
                <a:latin typeface="+mj-lt"/>
              </a:rPr>
              <a:t>Habilitado</a:t>
            </a:r>
            <a:endParaRPr lang="en-GB" b="1" dirty="0">
              <a:solidFill>
                <a:srgbClr val="002060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>
                <a:solidFill>
                  <a:srgbClr val="002060"/>
                </a:solidFill>
                <a:latin typeface="+mj-lt"/>
              </a:rPr>
              <a:t>(</a:t>
            </a:r>
            <a:r>
              <a:rPr lang="en-GB" b="1" dirty="0" err="1">
                <a:solidFill>
                  <a:srgbClr val="002060"/>
                </a:solidFill>
                <a:latin typeface="+mj-lt"/>
              </a:rPr>
              <a:t>para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+mj-lt"/>
              </a:rPr>
              <a:t>exercer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 a </a:t>
            </a:r>
            <a:r>
              <a:rPr lang="en-GB" b="1" dirty="0" err="1">
                <a:solidFill>
                  <a:srgbClr val="002060"/>
                </a:solidFill>
                <a:latin typeface="+mj-lt"/>
              </a:rPr>
              <a:t>profissão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‏)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Registro no Crea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636838"/>
            <a:ext cx="7991475" cy="37379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Profissionais graduados: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pt-BR" sz="2000" dirty="0">
                <a:latin typeface="+mn-lt"/>
                <a:cs typeface="+mn-cs"/>
              </a:rPr>
              <a:t>Provisório (sem diploma)‏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pt-BR" sz="2000" dirty="0">
                <a:latin typeface="+mn-lt"/>
                <a:cs typeface="+mn-cs"/>
              </a:rPr>
              <a:t>Definitivo (com diploma)‏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Deverá solicitar “VISTO” em outros </a:t>
            </a:r>
            <a:r>
              <a:rPr lang="pt-BR" sz="2000" dirty="0" err="1">
                <a:latin typeface="+mn-lt"/>
                <a:cs typeface="+mn-cs"/>
              </a:rPr>
              <a:t>CREAs</a:t>
            </a:r>
            <a:r>
              <a:rPr lang="pt-BR" sz="2000" dirty="0">
                <a:latin typeface="+mn-lt"/>
                <a:cs typeface="+mn-cs"/>
              </a:rPr>
              <a:t> ao atuar em outros estados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Empresas que desenvolvam atividades afetas a área de atuação dos profissionais do Conselho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Exercício ilegal da profissão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564904"/>
            <a:ext cx="7991475" cy="41226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8912" indent="-32004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Artigo 6º, Lei 5.194/66</a:t>
            </a:r>
          </a:p>
          <a:p>
            <a:pPr marL="404622" indent="-28575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A pessoa física ou jurídica que realizar atos ou prestar serviços públicos ou privados, sem registro no Conselho</a:t>
            </a:r>
          </a:p>
          <a:p>
            <a:pPr marL="404622" indent="-28575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Atividades não previstas nas atribuições</a:t>
            </a:r>
          </a:p>
          <a:p>
            <a:pPr marL="404622" indent="-28575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Empréstimo de nome</a:t>
            </a:r>
          </a:p>
          <a:p>
            <a:pPr marL="404622" indent="-28575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Continuidade de atividade após suspensão</a:t>
            </a:r>
          </a:p>
          <a:p>
            <a:pPr marL="404622" indent="-28575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A firma, organização ou sociedade não habilitadas que </a:t>
            </a:r>
            <a:r>
              <a:rPr lang="pt-BR" sz="2000" dirty="0"/>
              <a:t>exercem as atividades reservadas</a:t>
            </a:r>
            <a:r>
              <a:rPr lang="pt-BR" sz="2000" dirty="0">
                <a:latin typeface="+mn-lt"/>
                <a:cs typeface="+mn-cs"/>
              </a:rPr>
              <a:t> aos profissionais da área tecnológica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Responsabilidades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Oval 14"/>
          <p:cNvSpPr>
            <a:spLocks noChangeArrowheads="1"/>
          </p:cNvSpPr>
          <p:nvPr/>
        </p:nvSpPr>
        <p:spPr bwMode="auto">
          <a:xfrm>
            <a:off x="2051050" y="3457575"/>
            <a:ext cx="4876800" cy="2463800"/>
          </a:xfrm>
          <a:prstGeom prst="ellipse">
            <a:avLst/>
          </a:prstGeom>
          <a:noFill/>
          <a:ln w="57240">
            <a:solidFill>
              <a:srgbClr val="0070C0"/>
            </a:solidFill>
            <a:prstDash val="dashDot"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n>
                <a:solidFill>
                  <a:schemeClr val="tx1"/>
                </a:solidFill>
                <a:prstDash val="solid"/>
              </a:ln>
              <a:latin typeface="Times New Roman" pitchFamily="16" charset="0"/>
              <a:cs typeface="Lucida Sans Unicode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6576666"/>
              </p:ext>
            </p:extLst>
          </p:nvPr>
        </p:nvGraphicFramePr>
        <p:xfrm>
          <a:off x="3563888" y="2758530"/>
          <a:ext cx="1842120" cy="507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1403648" y="6063575"/>
          <a:ext cx="2402160" cy="627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105474953"/>
              </p:ext>
            </p:extLst>
          </p:nvPr>
        </p:nvGraphicFramePr>
        <p:xfrm>
          <a:off x="6932945" y="3765112"/>
          <a:ext cx="1750640" cy="493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859072796"/>
              </p:ext>
            </p:extLst>
          </p:nvPr>
        </p:nvGraphicFramePr>
        <p:xfrm>
          <a:off x="251520" y="3763677"/>
          <a:ext cx="1831032" cy="457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2205038" y="3000375"/>
            <a:ext cx="1143000" cy="498475"/>
          </a:xfrm>
          <a:prstGeom prst="line">
            <a:avLst/>
          </a:prstGeom>
          <a:noFill/>
          <a:ln w="50760">
            <a:solidFill>
              <a:srgbClr val="0070C0"/>
            </a:solidFill>
            <a:miter lim="800000"/>
            <a:headEnd type="triangle" w="med" len="med"/>
            <a:tailEnd type="triangl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atin typeface="Times New Roman" pitchFamily="16" charset="0"/>
              <a:cs typeface="Lucida Sans Unicode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934841843"/>
              </p:ext>
            </p:extLst>
          </p:nvPr>
        </p:nvGraphicFramePr>
        <p:xfrm>
          <a:off x="5508104" y="5991046"/>
          <a:ext cx="2076450" cy="871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670050" y="4894263"/>
            <a:ext cx="381000" cy="755650"/>
          </a:xfrm>
          <a:prstGeom prst="line">
            <a:avLst/>
          </a:prstGeom>
          <a:noFill/>
          <a:ln w="50760">
            <a:solidFill>
              <a:srgbClr val="0070C0"/>
            </a:solidFill>
            <a:miter lim="800000"/>
            <a:headEnd type="triangle" w="med" len="med"/>
            <a:tailEnd type="triangl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786438" y="3079750"/>
            <a:ext cx="1066800" cy="377825"/>
          </a:xfrm>
          <a:prstGeom prst="line">
            <a:avLst/>
          </a:prstGeom>
          <a:noFill/>
          <a:ln w="50760">
            <a:solidFill>
              <a:srgbClr val="0070C0"/>
            </a:solidFill>
            <a:miter lim="800000"/>
            <a:headEnd type="triangle" w="med" len="med"/>
            <a:tailEnd type="triangl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000500" y="6376988"/>
            <a:ext cx="1219200" cy="1587"/>
          </a:xfrm>
          <a:prstGeom prst="line">
            <a:avLst/>
          </a:prstGeom>
          <a:noFill/>
          <a:ln w="50760">
            <a:solidFill>
              <a:srgbClr val="0070C0"/>
            </a:solidFill>
            <a:miter lim="800000"/>
            <a:headEnd type="triangle" w="med" len="med"/>
            <a:tailEnd type="triangl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7019925" y="4711700"/>
            <a:ext cx="228600" cy="949325"/>
          </a:xfrm>
          <a:prstGeom prst="line">
            <a:avLst/>
          </a:prstGeom>
          <a:noFill/>
          <a:ln w="50760">
            <a:solidFill>
              <a:srgbClr val="0070C0"/>
            </a:solidFill>
            <a:miter lim="800000"/>
            <a:headEnd type="triangle" w="med" len="med"/>
            <a:tailEnd type="triangl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defRPr/>
            </a:pPr>
            <a:endParaRPr lang="pt-BR">
              <a:latin typeface="Times New Roman" pitchFamily="16" charset="0"/>
              <a:cs typeface="Lucida Sans Unicode" charset="0"/>
            </a:endParaRPr>
          </a:p>
        </p:txBody>
      </p:sp>
      <p:graphicFrame>
        <p:nvGraphicFramePr>
          <p:cNvPr id="15" name="Diagrama 14"/>
          <p:cNvGraphicFramePr/>
          <p:nvPr/>
        </p:nvGraphicFramePr>
        <p:xfrm>
          <a:off x="3721224" y="4290899"/>
          <a:ext cx="1714872" cy="700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49263" y="1556792"/>
            <a:ext cx="8316912" cy="51181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b="1" dirty="0">
                <a:latin typeface="+mn-lt"/>
                <a:cs typeface="+mn-cs"/>
              </a:rPr>
              <a:t>Responsabilidade Técnica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Obediência às normas vigentes, atendo-se aos limites de suas atribuições e saber profissionais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sz="2200" dirty="0"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b="1" dirty="0">
                <a:latin typeface="+mn-lt"/>
                <a:cs typeface="+mn-cs"/>
              </a:rPr>
              <a:t>Responsabilidade  Civil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Contratual; Danos a Terceiros; Segurança; Meio Ambiente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sz="2200" dirty="0"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b="1" dirty="0">
                <a:latin typeface="+mn-lt"/>
                <a:cs typeface="+mn-cs"/>
              </a:rPr>
              <a:t>Responsabilidade Criminal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Desabamento; Explosão; Incêndio; Intoxicação; Contaminação; Meio Ambiente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aixaDeTexto 1"/>
          <p:cNvSpPr txBox="1">
            <a:spLocks noChangeArrowheads="1"/>
          </p:cNvSpPr>
          <p:nvPr/>
        </p:nvSpPr>
        <p:spPr bwMode="auto">
          <a:xfrm>
            <a:off x="468313" y="1844824"/>
            <a:ext cx="4032250" cy="281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747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t-BR" altLang="pt-BR" sz="2000" b="1" dirty="0"/>
              <a:t>Responsabilidade Administrativa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Normas em relação ao Meio Ambiente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Normas Técnicas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Metas e Objetivos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Plano Diretor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492625" y="1844824"/>
            <a:ext cx="403225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Responsabilidade Ética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Contrariar a boa conduta moral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Código de ética profissional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  <a:cs typeface="+mn-cs"/>
            </a:endParaRPr>
          </a:p>
        </p:txBody>
      </p:sp>
      <p:sp>
        <p:nvSpPr>
          <p:cNvPr id="37892" name="CaixaDeTexto 3"/>
          <p:cNvSpPr txBox="1">
            <a:spLocks noChangeArrowheads="1"/>
          </p:cNvSpPr>
          <p:nvPr/>
        </p:nvSpPr>
        <p:spPr bwMode="auto">
          <a:xfrm>
            <a:off x="611560" y="5023714"/>
            <a:ext cx="7921625" cy="142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747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t-BR" altLang="pt-BR" sz="2000" b="1" dirty="0"/>
              <a:t>Responsabilidade Trabalhista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Regulamentada por leis trabalhistas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000" dirty="0"/>
              <a:t>Contrato com empregados como empregador ou preposto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Código de Ética Profissional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708275"/>
            <a:ext cx="7883525" cy="335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  <a:latin typeface="+mn-lt"/>
                <a:cs typeface="+mn-cs"/>
              </a:rPr>
              <a:t>Artigo 1º da Resolução 1002  de 26/11/2002</a:t>
            </a:r>
            <a:endParaRPr lang="pt-BR" sz="2400" dirty="0"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dirty="0">
                <a:latin typeface="+mn-lt"/>
                <a:cs typeface="+mn-cs"/>
              </a:rPr>
              <a:t>O  Código de Ética Profissional enuncia os fundamentos éticos e as condutas necessárias à boa e honesta prática das profissões da Engenharia, da Agronomia, da Geologia, da Geografia e da Meteorologia e relaciona direitos e deveres de seus profissionais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Princípios Éticos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940" name="CaixaDeTexto 3"/>
          <p:cNvSpPr txBox="1">
            <a:spLocks noChangeArrowheads="1"/>
          </p:cNvSpPr>
          <p:nvPr/>
        </p:nvSpPr>
        <p:spPr bwMode="auto">
          <a:xfrm>
            <a:off x="611188" y="2566827"/>
            <a:ext cx="7956550" cy="410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8150" indent="-319088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t-BR" altLang="pt-BR" sz="2200" b="1" dirty="0">
                <a:solidFill>
                  <a:schemeClr val="tx2"/>
                </a:solidFill>
              </a:rPr>
              <a:t>Artigo 8º  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Objetivo da profissão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Natureza da profissão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Honradez da profissão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Eficácia profissional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Relacionamento profissional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Intervenção profissional sobre o meio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 Liberdade e segurança profissionais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Anuidades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964" name="CaixaDeTexto 3"/>
          <p:cNvSpPr txBox="1">
            <a:spLocks noChangeArrowheads="1"/>
          </p:cNvSpPr>
          <p:nvPr/>
        </p:nvSpPr>
        <p:spPr bwMode="auto">
          <a:xfrm>
            <a:off x="576263" y="2852738"/>
            <a:ext cx="79914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8150" indent="-319088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Recolher a anuidade ao Conselho de sua jurisdição, ou na jurisdição em que esteja trabalhando 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O registro é cancelado após dois anos consecutivos de inadimplência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Pode-se requerer a reabilitação do registro profissional a qualquer momento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Penalidades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988" name="Espaço Reservado para Conteúdo 2"/>
          <p:cNvSpPr txBox="1">
            <a:spLocks/>
          </p:cNvSpPr>
          <p:nvPr/>
        </p:nvSpPr>
        <p:spPr bwMode="auto">
          <a:xfrm>
            <a:off x="528638" y="2781300"/>
            <a:ext cx="8229600" cy="36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03225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 Multa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Advertência reservada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 Censura pública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 Suspensão temporária do exercício profissional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400" dirty="0"/>
              <a:t> Cancelamento definitivo do registro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1"/>
          <p:cNvSpPr>
            <a:spLocks noChangeArrowheads="1"/>
          </p:cNvSpPr>
          <p:nvPr/>
        </p:nvSpPr>
        <p:spPr bwMode="auto">
          <a:xfrm>
            <a:off x="284163" y="549275"/>
            <a:ext cx="6591300" cy="6048375"/>
          </a:xfrm>
          <a:custGeom>
            <a:avLst/>
            <a:gdLst>
              <a:gd name="T0" fmla="*/ 2147483647 w 4657"/>
              <a:gd name="T1" fmla="*/ 2147483647 h 4273"/>
              <a:gd name="T2" fmla="*/ 2147483647 w 4657"/>
              <a:gd name="T3" fmla="*/ 2147483647 h 4273"/>
              <a:gd name="T4" fmla="*/ 0 w 4657"/>
              <a:gd name="T5" fmla="*/ 2147483647 h 4273"/>
              <a:gd name="T6" fmla="*/ 2147483647 w 4657"/>
              <a:gd name="T7" fmla="*/ 2147483647 h 4273"/>
              <a:gd name="T8" fmla="*/ 2147483647 w 4657"/>
              <a:gd name="T9" fmla="*/ 2147483647 h 4273"/>
              <a:gd name="T10" fmla="*/ 2147483647 w 4657"/>
              <a:gd name="T11" fmla="*/ 2147483647 h 4273"/>
              <a:gd name="T12" fmla="*/ 2147483647 w 4657"/>
              <a:gd name="T13" fmla="*/ 2147483647 h 4273"/>
              <a:gd name="T14" fmla="*/ 2147483647 w 4657"/>
              <a:gd name="T15" fmla="*/ 2147483647 h 4273"/>
              <a:gd name="T16" fmla="*/ 2147483647 w 4657"/>
              <a:gd name="T17" fmla="*/ 2147483647 h 4273"/>
              <a:gd name="T18" fmla="*/ 2147483647 w 4657"/>
              <a:gd name="T19" fmla="*/ 2147483647 h 4273"/>
              <a:gd name="T20" fmla="*/ 2147483647 w 4657"/>
              <a:gd name="T21" fmla="*/ 2147483647 h 4273"/>
              <a:gd name="T22" fmla="*/ 2147483647 w 4657"/>
              <a:gd name="T23" fmla="*/ 2147483647 h 4273"/>
              <a:gd name="T24" fmla="*/ 2147483647 w 4657"/>
              <a:gd name="T25" fmla="*/ 2147483647 h 4273"/>
              <a:gd name="T26" fmla="*/ 2147483647 w 4657"/>
              <a:gd name="T27" fmla="*/ 2147483647 h 4273"/>
              <a:gd name="T28" fmla="*/ 2147483647 w 4657"/>
              <a:gd name="T29" fmla="*/ 2147483647 h 4273"/>
              <a:gd name="T30" fmla="*/ 2147483647 w 4657"/>
              <a:gd name="T31" fmla="*/ 2147483647 h 4273"/>
              <a:gd name="T32" fmla="*/ 2147483647 w 4657"/>
              <a:gd name="T33" fmla="*/ 2147483647 h 4273"/>
              <a:gd name="T34" fmla="*/ 2147483647 w 4657"/>
              <a:gd name="T35" fmla="*/ 2147483647 h 4273"/>
              <a:gd name="T36" fmla="*/ 2147483647 w 4657"/>
              <a:gd name="T37" fmla="*/ 2147483647 h 4273"/>
              <a:gd name="T38" fmla="*/ 2147483647 w 4657"/>
              <a:gd name="T39" fmla="*/ 2147483647 h 4273"/>
              <a:gd name="T40" fmla="*/ 2147483647 w 4657"/>
              <a:gd name="T41" fmla="*/ 2147483647 h 4273"/>
              <a:gd name="T42" fmla="*/ 2147483647 w 4657"/>
              <a:gd name="T43" fmla="*/ 2147483647 h 4273"/>
              <a:gd name="T44" fmla="*/ 2147483647 w 4657"/>
              <a:gd name="T45" fmla="*/ 2147483647 h 4273"/>
              <a:gd name="T46" fmla="*/ 2147483647 w 4657"/>
              <a:gd name="T47" fmla="*/ 2147483647 h 4273"/>
              <a:gd name="T48" fmla="*/ 2147483647 w 4657"/>
              <a:gd name="T49" fmla="*/ 2147483647 h 4273"/>
              <a:gd name="T50" fmla="*/ 2147483647 w 4657"/>
              <a:gd name="T51" fmla="*/ 2147483647 h 4273"/>
              <a:gd name="T52" fmla="*/ 2147483647 w 4657"/>
              <a:gd name="T53" fmla="*/ 2147483647 h 4273"/>
              <a:gd name="T54" fmla="*/ 2147483647 w 4657"/>
              <a:gd name="T55" fmla="*/ 2147483647 h 4273"/>
              <a:gd name="T56" fmla="*/ 2147483647 w 4657"/>
              <a:gd name="T57" fmla="*/ 2147483647 h 4273"/>
              <a:gd name="T58" fmla="*/ 2147483647 w 4657"/>
              <a:gd name="T59" fmla="*/ 2147483647 h 4273"/>
              <a:gd name="T60" fmla="*/ 2147483647 w 4657"/>
              <a:gd name="T61" fmla="*/ 2147483647 h 4273"/>
              <a:gd name="T62" fmla="*/ 2147483647 w 4657"/>
              <a:gd name="T63" fmla="*/ 2147483647 h 4273"/>
              <a:gd name="T64" fmla="*/ 2147483647 w 4657"/>
              <a:gd name="T65" fmla="*/ 2147483647 h 4273"/>
              <a:gd name="T66" fmla="*/ 2147483647 w 4657"/>
              <a:gd name="T67" fmla="*/ 2147483647 h 4273"/>
              <a:gd name="T68" fmla="*/ 2147483647 w 4657"/>
              <a:gd name="T69" fmla="*/ 2147483647 h 4273"/>
              <a:gd name="T70" fmla="*/ 2147483647 w 4657"/>
              <a:gd name="T71" fmla="*/ 2147483647 h 4273"/>
              <a:gd name="T72" fmla="*/ 2147483647 w 4657"/>
              <a:gd name="T73" fmla="*/ 2147483647 h 4273"/>
              <a:gd name="T74" fmla="*/ 2147483647 w 4657"/>
              <a:gd name="T75" fmla="*/ 2147483647 h 4273"/>
              <a:gd name="T76" fmla="*/ 2147483647 w 4657"/>
              <a:gd name="T77" fmla="*/ 2147483647 h 4273"/>
              <a:gd name="T78" fmla="*/ 2147483647 w 4657"/>
              <a:gd name="T79" fmla="*/ 2147483647 h 4273"/>
              <a:gd name="T80" fmla="*/ 2147483647 w 4657"/>
              <a:gd name="T81" fmla="*/ 2147483647 h 4273"/>
              <a:gd name="T82" fmla="*/ 2147483647 w 4657"/>
              <a:gd name="T83" fmla="*/ 2147483647 h 4273"/>
              <a:gd name="T84" fmla="*/ 2147483647 w 4657"/>
              <a:gd name="T85" fmla="*/ 2147483647 h 4273"/>
              <a:gd name="T86" fmla="*/ 2147483647 w 4657"/>
              <a:gd name="T87" fmla="*/ 2147483647 h 4273"/>
              <a:gd name="T88" fmla="*/ 2147483647 w 4657"/>
              <a:gd name="T89" fmla="*/ 2147483647 h 4273"/>
              <a:gd name="T90" fmla="*/ 2147483647 w 4657"/>
              <a:gd name="T91" fmla="*/ 2147483647 h 4273"/>
              <a:gd name="T92" fmla="*/ 2147483647 w 4657"/>
              <a:gd name="T93" fmla="*/ 2147483647 h 4273"/>
              <a:gd name="T94" fmla="*/ 2147483647 w 4657"/>
              <a:gd name="T95" fmla="*/ 2147483647 h 4273"/>
              <a:gd name="T96" fmla="*/ 2147483647 w 4657"/>
              <a:gd name="T97" fmla="*/ 2147483647 h 4273"/>
              <a:gd name="T98" fmla="*/ 2147483647 w 4657"/>
              <a:gd name="T99" fmla="*/ 2147483647 h 4273"/>
              <a:gd name="T100" fmla="*/ 2147483647 w 4657"/>
              <a:gd name="T101" fmla="*/ 2147483647 h 4273"/>
              <a:gd name="T102" fmla="*/ 2147483647 w 4657"/>
              <a:gd name="T103" fmla="*/ 2147483647 h 4273"/>
              <a:gd name="T104" fmla="*/ 2147483647 w 4657"/>
              <a:gd name="T105" fmla="*/ 2147483647 h 4273"/>
              <a:gd name="T106" fmla="*/ 2147483647 w 4657"/>
              <a:gd name="T107" fmla="*/ 2147483647 h 4273"/>
              <a:gd name="T108" fmla="*/ 2147483647 w 4657"/>
              <a:gd name="T109" fmla="*/ 2147483647 h 4273"/>
              <a:gd name="T110" fmla="*/ 2147483647 w 4657"/>
              <a:gd name="T111" fmla="*/ 2147483647 h 4273"/>
              <a:gd name="T112" fmla="*/ 2147483647 w 4657"/>
              <a:gd name="T113" fmla="*/ 2147483647 h 4273"/>
              <a:gd name="T114" fmla="*/ 2147483647 w 4657"/>
              <a:gd name="T115" fmla="*/ 2147483647 h 4273"/>
              <a:gd name="T116" fmla="*/ 2147483647 w 4657"/>
              <a:gd name="T117" fmla="*/ 2147483647 h 42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657"/>
              <a:gd name="T178" fmla="*/ 0 h 4273"/>
              <a:gd name="T179" fmla="*/ 4657 w 4657"/>
              <a:gd name="T180" fmla="*/ 4273 h 427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657" h="4273">
                <a:moveTo>
                  <a:pt x="439" y="642"/>
                </a:moveTo>
                <a:lnTo>
                  <a:pt x="425" y="963"/>
                </a:lnTo>
                <a:lnTo>
                  <a:pt x="416" y="999"/>
                </a:lnTo>
                <a:lnTo>
                  <a:pt x="397" y="1026"/>
                </a:lnTo>
                <a:lnTo>
                  <a:pt x="230" y="1075"/>
                </a:lnTo>
                <a:lnTo>
                  <a:pt x="115" y="1134"/>
                </a:lnTo>
                <a:lnTo>
                  <a:pt x="56" y="1240"/>
                </a:lnTo>
                <a:lnTo>
                  <a:pt x="63" y="1307"/>
                </a:lnTo>
                <a:lnTo>
                  <a:pt x="0" y="1377"/>
                </a:lnTo>
                <a:lnTo>
                  <a:pt x="0" y="1460"/>
                </a:lnTo>
                <a:lnTo>
                  <a:pt x="56" y="1506"/>
                </a:lnTo>
                <a:lnTo>
                  <a:pt x="84" y="1576"/>
                </a:lnTo>
                <a:lnTo>
                  <a:pt x="84" y="1644"/>
                </a:lnTo>
                <a:lnTo>
                  <a:pt x="167" y="1611"/>
                </a:lnTo>
                <a:lnTo>
                  <a:pt x="214" y="1671"/>
                </a:lnTo>
                <a:lnTo>
                  <a:pt x="293" y="1671"/>
                </a:lnTo>
                <a:lnTo>
                  <a:pt x="367" y="1616"/>
                </a:lnTo>
                <a:lnTo>
                  <a:pt x="423" y="1810"/>
                </a:lnTo>
                <a:lnTo>
                  <a:pt x="510" y="1829"/>
                </a:lnTo>
                <a:lnTo>
                  <a:pt x="690" y="1781"/>
                </a:lnTo>
                <a:lnTo>
                  <a:pt x="842" y="1711"/>
                </a:lnTo>
                <a:lnTo>
                  <a:pt x="956" y="1616"/>
                </a:lnTo>
                <a:lnTo>
                  <a:pt x="1048" y="1719"/>
                </a:lnTo>
                <a:lnTo>
                  <a:pt x="1066" y="1810"/>
                </a:lnTo>
                <a:lnTo>
                  <a:pt x="1066" y="1882"/>
                </a:lnTo>
                <a:lnTo>
                  <a:pt x="1210" y="1950"/>
                </a:lnTo>
                <a:lnTo>
                  <a:pt x="1305" y="1944"/>
                </a:lnTo>
                <a:lnTo>
                  <a:pt x="1435" y="2025"/>
                </a:lnTo>
                <a:lnTo>
                  <a:pt x="1576" y="2068"/>
                </a:lnTo>
                <a:lnTo>
                  <a:pt x="1664" y="2156"/>
                </a:lnTo>
                <a:lnTo>
                  <a:pt x="1650" y="2370"/>
                </a:lnTo>
                <a:lnTo>
                  <a:pt x="1878" y="2370"/>
                </a:lnTo>
                <a:lnTo>
                  <a:pt x="1896" y="2484"/>
                </a:lnTo>
                <a:lnTo>
                  <a:pt x="1934" y="2547"/>
                </a:lnTo>
                <a:lnTo>
                  <a:pt x="1934" y="2666"/>
                </a:lnTo>
                <a:lnTo>
                  <a:pt x="1887" y="2766"/>
                </a:lnTo>
                <a:lnTo>
                  <a:pt x="1939" y="2864"/>
                </a:lnTo>
                <a:lnTo>
                  <a:pt x="1939" y="2964"/>
                </a:lnTo>
                <a:lnTo>
                  <a:pt x="1930" y="3066"/>
                </a:lnTo>
                <a:lnTo>
                  <a:pt x="2017" y="3066"/>
                </a:lnTo>
                <a:lnTo>
                  <a:pt x="2139" y="3072"/>
                </a:lnTo>
                <a:lnTo>
                  <a:pt x="2174" y="3086"/>
                </a:lnTo>
                <a:lnTo>
                  <a:pt x="2230" y="3130"/>
                </a:lnTo>
                <a:lnTo>
                  <a:pt x="2262" y="3252"/>
                </a:lnTo>
                <a:lnTo>
                  <a:pt x="2305" y="3233"/>
                </a:lnTo>
                <a:lnTo>
                  <a:pt x="2338" y="3447"/>
                </a:lnTo>
                <a:lnTo>
                  <a:pt x="2354" y="3468"/>
                </a:lnTo>
                <a:lnTo>
                  <a:pt x="2371" y="3472"/>
                </a:lnTo>
                <a:lnTo>
                  <a:pt x="2406" y="3548"/>
                </a:lnTo>
                <a:lnTo>
                  <a:pt x="2375" y="3631"/>
                </a:lnTo>
                <a:lnTo>
                  <a:pt x="2245" y="3694"/>
                </a:lnTo>
                <a:lnTo>
                  <a:pt x="2109" y="3808"/>
                </a:lnTo>
                <a:lnTo>
                  <a:pt x="2044" y="3867"/>
                </a:lnTo>
                <a:lnTo>
                  <a:pt x="2044" y="3981"/>
                </a:lnTo>
                <a:lnTo>
                  <a:pt x="2100" y="4025"/>
                </a:lnTo>
                <a:lnTo>
                  <a:pt x="2116" y="4102"/>
                </a:lnTo>
                <a:lnTo>
                  <a:pt x="2210" y="4092"/>
                </a:lnTo>
                <a:lnTo>
                  <a:pt x="2338" y="4163"/>
                </a:lnTo>
                <a:lnTo>
                  <a:pt x="2453" y="4272"/>
                </a:lnTo>
                <a:lnTo>
                  <a:pt x="2519" y="4239"/>
                </a:lnTo>
                <a:lnTo>
                  <a:pt x="2597" y="4171"/>
                </a:lnTo>
                <a:lnTo>
                  <a:pt x="2619" y="4061"/>
                </a:lnTo>
                <a:lnTo>
                  <a:pt x="2669" y="4021"/>
                </a:lnTo>
                <a:lnTo>
                  <a:pt x="2696" y="4006"/>
                </a:lnTo>
                <a:lnTo>
                  <a:pt x="2734" y="3953"/>
                </a:lnTo>
                <a:lnTo>
                  <a:pt x="2786" y="3915"/>
                </a:lnTo>
                <a:lnTo>
                  <a:pt x="2905" y="3782"/>
                </a:lnTo>
                <a:lnTo>
                  <a:pt x="2905" y="3556"/>
                </a:lnTo>
                <a:lnTo>
                  <a:pt x="2929" y="3500"/>
                </a:lnTo>
                <a:lnTo>
                  <a:pt x="2988" y="3451"/>
                </a:lnTo>
                <a:lnTo>
                  <a:pt x="3072" y="3451"/>
                </a:lnTo>
                <a:lnTo>
                  <a:pt x="3110" y="3398"/>
                </a:lnTo>
                <a:lnTo>
                  <a:pt x="3181" y="3398"/>
                </a:lnTo>
                <a:lnTo>
                  <a:pt x="3287" y="3331"/>
                </a:lnTo>
                <a:lnTo>
                  <a:pt x="3298" y="3315"/>
                </a:lnTo>
                <a:lnTo>
                  <a:pt x="3424" y="3280"/>
                </a:lnTo>
                <a:lnTo>
                  <a:pt x="3498" y="3261"/>
                </a:lnTo>
                <a:lnTo>
                  <a:pt x="3591" y="3315"/>
                </a:lnTo>
                <a:lnTo>
                  <a:pt x="3681" y="3252"/>
                </a:lnTo>
                <a:lnTo>
                  <a:pt x="3694" y="3195"/>
                </a:lnTo>
                <a:lnTo>
                  <a:pt x="3839" y="3072"/>
                </a:lnTo>
                <a:lnTo>
                  <a:pt x="3872" y="3005"/>
                </a:lnTo>
                <a:lnTo>
                  <a:pt x="3930" y="2966"/>
                </a:lnTo>
                <a:lnTo>
                  <a:pt x="3993" y="2929"/>
                </a:lnTo>
                <a:lnTo>
                  <a:pt x="3989" y="2856"/>
                </a:lnTo>
                <a:lnTo>
                  <a:pt x="4009" y="2746"/>
                </a:lnTo>
                <a:lnTo>
                  <a:pt x="4045" y="2719"/>
                </a:lnTo>
                <a:lnTo>
                  <a:pt x="4045" y="2662"/>
                </a:lnTo>
                <a:lnTo>
                  <a:pt x="4074" y="2572"/>
                </a:lnTo>
                <a:lnTo>
                  <a:pt x="4101" y="2450"/>
                </a:lnTo>
                <a:lnTo>
                  <a:pt x="4110" y="2364"/>
                </a:lnTo>
                <a:lnTo>
                  <a:pt x="4119" y="2272"/>
                </a:lnTo>
                <a:lnTo>
                  <a:pt x="4132" y="2193"/>
                </a:lnTo>
                <a:lnTo>
                  <a:pt x="4162" y="2156"/>
                </a:lnTo>
                <a:lnTo>
                  <a:pt x="4184" y="2156"/>
                </a:lnTo>
                <a:lnTo>
                  <a:pt x="4206" y="2184"/>
                </a:lnTo>
                <a:lnTo>
                  <a:pt x="4297" y="2025"/>
                </a:lnTo>
                <a:lnTo>
                  <a:pt x="4389" y="1950"/>
                </a:lnTo>
                <a:lnTo>
                  <a:pt x="4477" y="1878"/>
                </a:lnTo>
                <a:lnTo>
                  <a:pt x="4508" y="1823"/>
                </a:lnTo>
                <a:lnTo>
                  <a:pt x="4571" y="1760"/>
                </a:lnTo>
                <a:lnTo>
                  <a:pt x="4656" y="1673"/>
                </a:lnTo>
                <a:lnTo>
                  <a:pt x="4656" y="1497"/>
                </a:lnTo>
                <a:lnTo>
                  <a:pt x="4638" y="1444"/>
                </a:lnTo>
                <a:lnTo>
                  <a:pt x="4629" y="1371"/>
                </a:lnTo>
                <a:lnTo>
                  <a:pt x="4629" y="1348"/>
                </a:lnTo>
                <a:lnTo>
                  <a:pt x="4573" y="1307"/>
                </a:lnTo>
                <a:lnTo>
                  <a:pt x="4407" y="1236"/>
                </a:lnTo>
                <a:lnTo>
                  <a:pt x="4351" y="1212"/>
                </a:lnTo>
                <a:lnTo>
                  <a:pt x="4286" y="1160"/>
                </a:lnTo>
                <a:lnTo>
                  <a:pt x="4137" y="969"/>
                </a:lnTo>
                <a:lnTo>
                  <a:pt x="4009" y="969"/>
                </a:lnTo>
                <a:lnTo>
                  <a:pt x="3650" y="869"/>
                </a:lnTo>
                <a:lnTo>
                  <a:pt x="3613" y="893"/>
                </a:lnTo>
                <a:lnTo>
                  <a:pt x="3557" y="919"/>
                </a:lnTo>
                <a:lnTo>
                  <a:pt x="3498" y="895"/>
                </a:lnTo>
                <a:lnTo>
                  <a:pt x="3503" y="826"/>
                </a:lnTo>
                <a:lnTo>
                  <a:pt x="3537" y="779"/>
                </a:lnTo>
                <a:lnTo>
                  <a:pt x="3467" y="773"/>
                </a:lnTo>
                <a:lnTo>
                  <a:pt x="3444" y="724"/>
                </a:lnTo>
                <a:lnTo>
                  <a:pt x="3353" y="691"/>
                </a:lnTo>
                <a:lnTo>
                  <a:pt x="3261" y="663"/>
                </a:lnTo>
                <a:lnTo>
                  <a:pt x="3188" y="649"/>
                </a:lnTo>
                <a:lnTo>
                  <a:pt x="3114" y="704"/>
                </a:lnTo>
                <a:lnTo>
                  <a:pt x="3074" y="677"/>
                </a:lnTo>
                <a:lnTo>
                  <a:pt x="3110" y="594"/>
                </a:lnTo>
                <a:lnTo>
                  <a:pt x="2881" y="567"/>
                </a:lnTo>
                <a:lnTo>
                  <a:pt x="2849" y="594"/>
                </a:lnTo>
                <a:lnTo>
                  <a:pt x="2792" y="569"/>
                </a:lnTo>
                <a:lnTo>
                  <a:pt x="2649" y="624"/>
                </a:lnTo>
                <a:lnTo>
                  <a:pt x="2907" y="383"/>
                </a:lnTo>
                <a:lnTo>
                  <a:pt x="2792" y="279"/>
                </a:lnTo>
                <a:lnTo>
                  <a:pt x="2792" y="260"/>
                </a:lnTo>
                <a:lnTo>
                  <a:pt x="2770" y="163"/>
                </a:lnTo>
                <a:lnTo>
                  <a:pt x="2685" y="102"/>
                </a:lnTo>
                <a:lnTo>
                  <a:pt x="2597" y="163"/>
                </a:lnTo>
                <a:lnTo>
                  <a:pt x="2484" y="322"/>
                </a:lnTo>
                <a:lnTo>
                  <a:pt x="2406" y="342"/>
                </a:lnTo>
                <a:lnTo>
                  <a:pt x="2330" y="300"/>
                </a:lnTo>
                <a:lnTo>
                  <a:pt x="2221" y="300"/>
                </a:lnTo>
                <a:lnTo>
                  <a:pt x="2161" y="353"/>
                </a:lnTo>
                <a:lnTo>
                  <a:pt x="2065" y="353"/>
                </a:lnTo>
                <a:lnTo>
                  <a:pt x="2017" y="381"/>
                </a:lnTo>
                <a:lnTo>
                  <a:pt x="1900" y="383"/>
                </a:lnTo>
                <a:lnTo>
                  <a:pt x="1789" y="402"/>
                </a:lnTo>
                <a:lnTo>
                  <a:pt x="1752" y="442"/>
                </a:lnTo>
                <a:lnTo>
                  <a:pt x="1707" y="353"/>
                </a:lnTo>
                <a:lnTo>
                  <a:pt x="1707" y="129"/>
                </a:lnTo>
                <a:lnTo>
                  <a:pt x="1669" y="95"/>
                </a:lnTo>
                <a:lnTo>
                  <a:pt x="1613" y="43"/>
                </a:lnTo>
                <a:lnTo>
                  <a:pt x="1556" y="0"/>
                </a:lnTo>
                <a:lnTo>
                  <a:pt x="1513" y="53"/>
                </a:lnTo>
                <a:lnTo>
                  <a:pt x="1446" y="53"/>
                </a:lnTo>
                <a:lnTo>
                  <a:pt x="1359" y="83"/>
                </a:lnTo>
                <a:lnTo>
                  <a:pt x="1142" y="81"/>
                </a:lnTo>
                <a:lnTo>
                  <a:pt x="1096" y="65"/>
                </a:lnTo>
                <a:lnTo>
                  <a:pt x="1012" y="28"/>
                </a:lnTo>
                <a:lnTo>
                  <a:pt x="1031" y="87"/>
                </a:lnTo>
                <a:lnTo>
                  <a:pt x="1055" y="150"/>
                </a:lnTo>
                <a:lnTo>
                  <a:pt x="1109" y="232"/>
                </a:lnTo>
                <a:lnTo>
                  <a:pt x="1159" y="294"/>
                </a:lnTo>
                <a:lnTo>
                  <a:pt x="1086" y="357"/>
                </a:lnTo>
                <a:lnTo>
                  <a:pt x="1035" y="389"/>
                </a:lnTo>
                <a:lnTo>
                  <a:pt x="1025" y="418"/>
                </a:lnTo>
                <a:lnTo>
                  <a:pt x="985" y="450"/>
                </a:lnTo>
                <a:lnTo>
                  <a:pt x="942" y="457"/>
                </a:lnTo>
                <a:lnTo>
                  <a:pt x="803" y="410"/>
                </a:lnTo>
                <a:lnTo>
                  <a:pt x="697" y="336"/>
                </a:lnTo>
                <a:lnTo>
                  <a:pt x="675" y="292"/>
                </a:lnTo>
                <a:lnTo>
                  <a:pt x="638" y="330"/>
                </a:lnTo>
                <a:lnTo>
                  <a:pt x="612" y="300"/>
                </a:lnTo>
                <a:lnTo>
                  <a:pt x="436" y="389"/>
                </a:lnTo>
                <a:lnTo>
                  <a:pt x="450" y="429"/>
                </a:lnTo>
                <a:lnTo>
                  <a:pt x="553" y="490"/>
                </a:lnTo>
                <a:lnTo>
                  <a:pt x="412" y="495"/>
                </a:lnTo>
                <a:lnTo>
                  <a:pt x="384" y="615"/>
                </a:lnTo>
                <a:lnTo>
                  <a:pt x="439" y="642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337660" y="4809439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(SP)‏</a:t>
            </a: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4337659" y="4385904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(MG)‏</a:t>
            </a:r>
          </a:p>
        </p:txBody>
      </p:sp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6241291" y="4806679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(ES)‏</a:t>
            </a: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6241290" y="4385904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(RJ)‏</a:t>
            </a:r>
          </a:p>
        </p:txBody>
      </p:sp>
      <p:sp>
        <p:nvSpPr>
          <p:cNvPr id="38" name="Rectangle 22"/>
          <p:cNvSpPr>
            <a:spLocks noChangeArrowheads="1"/>
          </p:cNvSpPr>
          <p:nvPr/>
        </p:nvSpPr>
        <p:spPr bwMode="auto">
          <a:xfrm>
            <a:off x="3148003" y="6205239"/>
            <a:ext cx="1858963" cy="392113"/>
          </a:xfrm>
          <a:prstGeom prst="rect">
            <a:avLst/>
          </a:prstGeom>
          <a:solidFill>
            <a:schemeClr val="accent2"/>
          </a:solidFill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(RS)‏</a:t>
            </a: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3148005" y="5363690"/>
            <a:ext cx="1858963" cy="392113"/>
          </a:xfrm>
          <a:prstGeom prst="rect">
            <a:avLst/>
          </a:prstGeom>
          <a:solidFill>
            <a:schemeClr val="accent2"/>
          </a:solidFill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(PR)‏</a:t>
            </a: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3148004" y="5784465"/>
            <a:ext cx="1858963" cy="392113"/>
          </a:xfrm>
          <a:prstGeom prst="rect">
            <a:avLst/>
          </a:prstGeom>
          <a:solidFill>
            <a:schemeClr val="accent2"/>
          </a:solidFill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(SC)‏</a:t>
            </a: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359560" y="3985156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(MS)‏</a:t>
            </a:r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359560" y="4397297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(GO)‏</a:t>
            </a:r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359560" y="4809439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(MT)‏</a:t>
            </a:r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359560" y="3573015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(DF)‏</a:t>
            </a:r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auto">
          <a:xfrm>
            <a:off x="2280989" y="1672400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(TO)‏</a:t>
            </a: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2280989" y="2892871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(AP)‏</a:t>
            </a: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2280989" y="2079224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(PA)‏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2280989" y="2486048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(RR)‏</a:t>
            </a: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359560" y="2079223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(AM)‏</a:t>
            </a: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359560" y="2486048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(AC)‏</a:t>
            </a:r>
          </a:p>
        </p:txBody>
      </p:sp>
      <p:sp>
        <p:nvSpPr>
          <p:cNvPr id="51" name="Rectangle 15"/>
          <p:cNvSpPr>
            <a:spLocks noChangeArrowheads="1"/>
          </p:cNvSpPr>
          <p:nvPr/>
        </p:nvSpPr>
        <p:spPr bwMode="auto">
          <a:xfrm>
            <a:off x="359560" y="1676474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(RO)‏</a:t>
            </a:r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4370808" y="3315040"/>
            <a:ext cx="1855788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(BA)‏</a:t>
            </a: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4370808" y="2905397"/>
            <a:ext cx="1855788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(SE)‏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6289570" y="3315041"/>
            <a:ext cx="1855788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(AL)‏</a:t>
            </a: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4370808" y="2086115"/>
            <a:ext cx="1855788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(PE)‏</a:t>
            </a: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4369221" y="2495756"/>
            <a:ext cx="1858963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(PB)‏</a:t>
            </a:r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6290364" y="2500660"/>
            <a:ext cx="1857375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(MA)‏</a:t>
            </a:r>
          </a:p>
        </p:txBody>
      </p:sp>
      <p:sp>
        <p:nvSpPr>
          <p:cNvPr id="58" name="Rectangle 27"/>
          <p:cNvSpPr>
            <a:spLocks noChangeArrowheads="1"/>
          </p:cNvSpPr>
          <p:nvPr/>
        </p:nvSpPr>
        <p:spPr bwMode="auto">
          <a:xfrm>
            <a:off x="6289570" y="2086115"/>
            <a:ext cx="1858963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(RN)‏</a:t>
            </a: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4370808" y="1676474"/>
            <a:ext cx="1855788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(CE)‏</a:t>
            </a:r>
          </a:p>
        </p:txBody>
      </p:sp>
      <p:sp>
        <p:nvSpPr>
          <p:cNvPr id="60" name="Rectangle 29"/>
          <p:cNvSpPr>
            <a:spLocks noChangeArrowheads="1"/>
          </p:cNvSpPr>
          <p:nvPr/>
        </p:nvSpPr>
        <p:spPr bwMode="auto">
          <a:xfrm>
            <a:off x="6289570" y="2915205"/>
            <a:ext cx="1858963" cy="392113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CREA (PI)‏</a:t>
            </a:r>
          </a:p>
        </p:txBody>
      </p:sp>
      <p:sp>
        <p:nvSpPr>
          <p:cNvPr id="61" name="Rectangle 19"/>
          <p:cNvSpPr>
            <a:spLocks noChangeArrowheads="1"/>
          </p:cNvSpPr>
          <p:nvPr/>
        </p:nvSpPr>
        <p:spPr bwMode="auto">
          <a:xfrm>
            <a:off x="2280989" y="3593047"/>
            <a:ext cx="1858963" cy="39211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CONFEA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ART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012" name="CaixaDeTexto 3"/>
          <p:cNvSpPr txBox="1">
            <a:spLocks noChangeArrowheads="1"/>
          </p:cNvSpPr>
          <p:nvPr/>
        </p:nvSpPr>
        <p:spPr bwMode="auto">
          <a:xfrm>
            <a:off x="576263" y="2636912"/>
            <a:ext cx="799147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8150" indent="-319088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ART - Anotação de Responsabilidade Técnica - Lei 6.496  de 07/12/1977</a:t>
            </a:r>
            <a:r>
              <a:rPr lang="ar-SA" altLang="pt-BR" sz="2200" dirty="0"/>
              <a:t>‏</a:t>
            </a:r>
            <a:endParaRPr lang="pt-BR" altLang="pt-BR" sz="2200" dirty="0"/>
          </a:p>
          <a:p>
            <a:pPr eaLnBrk="1" hangingPunct="1">
              <a:buFont typeface="Arial" charset="0"/>
              <a:buChar char="•"/>
            </a:pPr>
            <a:endParaRPr lang="pt-BR" altLang="pt-BR" sz="22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É uma súmula do contrato firmado entre o profissional e seu cliente ou seu empregador, para a execução de obra ou serviço, com cadastro no CREA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200" dirty="0"/>
          </a:p>
          <a:p>
            <a:pPr eaLnBrk="1" hangingPunct="1">
              <a:buFont typeface="Arial" charset="0"/>
              <a:buChar char="•"/>
            </a:pPr>
            <a:r>
              <a:rPr lang="pt-BR" altLang="pt-BR" sz="2200" dirty="0"/>
              <a:t>Tipos de ART existentes (Lei 6.496/77):</a:t>
            </a:r>
          </a:p>
          <a:p>
            <a:pPr eaLnBrk="1" hangingPunct="1">
              <a:buFont typeface="Arial" charset="0"/>
              <a:buChar char="•"/>
            </a:pPr>
            <a:endParaRPr lang="pt-BR" altLang="pt-BR" sz="2200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pt-BR" altLang="pt-BR" sz="2200" dirty="0"/>
              <a:t>ART de obras/serviços;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altLang="pt-BR" sz="2200" dirty="0"/>
              <a:t>ART de desempenho de cargo e função; e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pt-BR" altLang="pt-BR" sz="2200" dirty="0"/>
              <a:t>ART múltipla mensal.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Finalidades ART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036" name="CaixaDeTexto 3"/>
          <p:cNvSpPr txBox="1">
            <a:spLocks noChangeArrowheads="1"/>
          </p:cNvSpPr>
          <p:nvPr/>
        </p:nvSpPr>
        <p:spPr bwMode="auto">
          <a:xfrm>
            <a:off x="576263" y="2492896"/>
            <a:ext cx="8027987" cy="410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GB" altLang="pt-BR" sz="2200" dirty="0"/>
              <a:t>É um </a:t>
            </a:r>
            <a:r>
              <a:rPr lang="pt-BR" altLang="pt-BR" sz="2200" dirty="0"/>
              <a:t>documento</a:t>
            </a:r>
            <a:r>
              <a:rPr lang="en-GB" altLang="pt-BR" sz="2200" dirty="0"/>
              <a:t> </a:t>
            </a:r>
            <a:r>
              <a:rPr lang="pt-BR" altLang="pt-BR" sz="2200" dirty="0"/>
              <a:t>que</a:t>
            </a:r>
            <a:r>
              <a:rPr lang="en-GB" altLang="pt-BR" sz="2200" dirty="0"/>
              <a:t> tem </a:t>
            </a:r>
            <a:r>
              <a:rPr lang="pt-BR" altLang="pt-BR" sz="2200" dirty="0"/>
              <a:t>fé pública, válido como garantia dos serviços prestados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Limita</a:t>
            </a:r>
            <a:r>
              <a:rPr lang="en-GB" altLang="pt-BR" sz="2200" dirty="0"/>
              <a:t> a </a:t>
            </a:r>
            <a:r>
              <a:rPr lang="pt-BR" altLang="pt-BR" sz="2200" dirty="0"/>
              <a:t>responsabilidade</a:t>
            </a:r>
            <a:r>
              <a:rPr lang="en-GB" altLang="pt-BR" sz="2200" dirty="0"/>
              <a:t> entre as </a:t>
            </a:r>
            <a:r>
              <a:rPr lang="pt-BR" altLang="pt-BR" sz="2200" dirty="0"/>
              <a:t>partes</a:t>
            </a:r>
            <a:endParaRPr lang="en-GB" altLang="pt-BR" sz="2200" dirty="0"/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Alimenta</a:t>
            </a:r>
            <a:r>
              <a:rPr lang="en-GB" altLang="pt-BR" sz="2200" dirty="0"/>
              <a:t> o </a:t>
            </a:r>
            <a:r>
              <a:rPr lang="pt-BR" altLang="pt-BR" sz="2200" dirty="0"/>
              <a:t>Acervo</a:t>
            </a:r>
            <a:r>
              <a:rPr lang="en-GB" altLang="pt-BR" sz="2200" dirty="0"/>
              <a:t> </a:t>
            </a:r>
            <a:r>
              <a:rPr lang="pt-BR" altLang="pt-BR" sz="2200" dirty="0"/>
              <a:t>Técnico</a:t>
            </a:r>
            <a:r>
              <a:rPr lang="en-GB" altLang="pt-BR" sz="2200" dirty="0"/>
              <a:t> do </a:t>
            </a:r>
            <a:r>
              <a:rPr lang="pt-BR" altLang="pt-BR" sz="2200" dirty="0"/>
              <a:t>Profissional</a:t>
            </a:r>
            <a:r>
              <a:rPr lang="en-GB" altLang="pt-BR" sz="2200" dirty="0"/>
              <a:t> e é </a:t>
            </a:r>
            <a:r>
              <a:rPr lang="pt-BR" altLang="pt-BR" sz="2200" dirty="0"/>
              <a:t>imprescindível</a:t>
            </a:r>
            <a:r>
              <a:rPr lang="en-GB" altLang="pt-BR" sz="2200" dirty="0"/>
              <a:t> </a:t>
            </a:r>
            <a:r>
              <a:rPr lang="pt-BR" altLang="pt-BR" sz="2200" dirty="0"/>
              <a:t>para</a:t>
            </a:r>
            <a:r>
              <a:rPr lang="en-GB" altLang="pt-BR" sz="2200" dirty="0"/>
              <a:t> </a:t>
            </a:r>
            <a:r>
              <a:rPr lang="pt-BR" altLang="pt-BR" sz="2200" dirty="0"/>
              <a:t>emissão</a:t>
            </a:r>
            <a:r>
              <a:rPr lang="en-GB" altLang="pt-BR" sz="2200" dirty="0"/>
              <a:t> de </a:t>
            </a:r>
            <a:r>
              <a:rPr lang="pt-BR" altLang="pt-BR" sz="2200" dirty="0"/>
              <a:t>Certidão</a:t>
            </a:r>
            <a:r>
              <a:rPr lang="en-GB" altLang="pt-BR" sz="2200" dirty="0"/>
              <a:t> de </a:t>
            </a:r>
            <a:r>
              <a:rPr lang="pt-BR" altLang="pt-BR" sz="2200" dirty="0"/>
              <a:t>Acervo Técnico - CAT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Garante Certidão</a:t>
            </a:r>
            <a:r>
              <a:rPr lang="en-GB" altLang="pt-BR" sz="2200" dirty="0"/>
              <a:t> de </a:t>
            </a:r>
            <a:r>
              <a:rPr lang="pt-BR" altLang="pt-BR" sz="2200" dirty="0"/>
              <a:t>Direitos Autorais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Instrumento para fiscalização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Atualização de cadastro de profissionais, empresas e atividades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918918"/>
              </p:ext>
            </p:extLst>
          </p:nvPr>
        </p:nvGraphicFramePr>
        <p:xfrm>
          <a:off x="395288" y="493713"/>
          <a:ext cx="4260850" cy="603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5" name="Acrobat Document" r:id="rId3" imgW="0" imgH="0" progId="AcroExch.Document.7">
                  <p:link updateAutomatic="1"/>
                </p:oleObj>
              </mc:Choice>
              <mc:Fallback>
                <p:oleObj name="Acrobat Document" r:id="rId3" imgW="0" imgH="0" progId="AcroExch.Document.7">
                  <p:link updateAutomatic="1"/>
                  <p:pic>
                    <p:nvPicPr>
                      <p:cNvPr id="0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93713"/>
                        <a:ext cx="4260850" cy="6030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003800" y="3027363"/>
            <a:ext cx="3744913" cy="83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AEAEA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AEAEA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AEAEA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EAEAEA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Times New Roman" pitchFamily="16" charset="0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ART on-line </a:t>
            </a:r>
            <a:r>
              <a:rPr lang="en-GB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disponível</a:t>
            </a: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00000"/>
              <a:buFont typeface="Times New Roman" pitchFamily="16" charset="0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site do </a:t>
            </a:r>
            <a:r>
              <a:rPr lang="en-GB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Crea-SP</a:t>
            </a:r>
            <a:r>
              <a:rPr lang="en-GB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endParaRPr lang="en-GB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004048" y="4174863"/>
            <a:ext cx="3744416" cy="4062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2"/>
                </a:solidFill>
              </a:rPr>
              <a:t>www.creasp.org.br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Resolução 1025/09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676525"/>
            <a:ext cx="7991475" cy="33733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latin typeface="+mn-lt"/>
                <a:cs typeface="+mn-cs"/>
              </a:rPr>
              <a:t>Sistema: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Registro de Acervo Técnico – RAT</a:t>
            </a:r>
          </a:p>
          <a:p>
            <a:pPr marL="742950" lvl="1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Certidão de Acervo Técnico – CAT</a:t>
            </a:r>
          </a:p>
          <a:p>
            <a:pPr marL="1200150" lvl="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pt-BR" dirty="0">
                <a:latin typeface="+mn-lt"/>
                <a:cs typeface="+mn-cs"/>
              </a:rPr>
              <a:t>Importância do Acervo para o profissional: Experiência Profissional;</a:t>
            </a:r>
          </a:p>
          <a:p>
            <a:pPr marL="1200150" lvl="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pt-BR" dirty="0">
                <a:latin typeface="+mn-lt"/>
                <a:cs typeface="+mn-cs"/>
              </a:rPr>
              <a:t>O Acervo pertence ao profissional e não à empresa.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dirty="0">
              <a:latin typeface="+mn-lt"/>
              <a:cs typeface="+mn-cs"/>
            </a:endParaRPr>
          </a:p>
          <a:p>
            <a:pPr marL="441325" indent="-3238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latin typeface="+mn-lt"/>
                <a:cs typeface="+mn-cs"/>
              </a:rPr>
              <a:t>CAT - É o documento fornecido pelo CREA, com base nas </a:t>
            </a:r>
            <a:r>
              <a:rPr lang="pt-BR" dirty="0" err="1">
                <a:latin typeface="+mn-lt"/>
                <a:cs typeface="+mn-cs"/>
              </a:rPr>
              <a:t>ARTs</a:t>
            </a:r>
            <a:r>
              <a:rPr lang="pt-BR" dirty="0">
                <a:latin typeface="+mn-lt"/>
                <a:cs typeface="+mn-cs"/>
              </a:rPr>
              <a:t> devidamente registradas, para comprovação de capacidade técnica (concorrências)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Atribuições Profissionais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108" name="CaixaDeTexto 3"/>
          <p:cNvSpPr txBox="1">
            <a:spLocks noChangeArrowheads="1"/>
          </p:cNvSpPr>
          <p:nvPr/>
        </p:nvSpPr>
        <p:spPr bwMode="auto">
          <a:xfrm>
            <a:off x="576263" y="2852738"/>
            <a:ext cx="8027987" cy="335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dirty="0"/>
              <a:t>Conjunto de atividades e competências que um profissional do sistema CONFEA/CREA recebe no momento que efetua seu registro no Conselho;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dirty="0"/>
              <a:t>Todas as atividades que um profissional pode desenvolver no exercício de sua profissão.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Conteúdo 2"/>
          <p:cNvSpPr txBox="1">
            <a:spLocks/>
          </p:cNvSpPr>
          <p:nvPr/>
        </p:nvSpPr>
        <p:spPr bwMode="auto">
          <a:xfrm>
            <a:off x="457200" y="1850822"/>
            <a:ext cx="8229600" cy="459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03225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dirty="0"/>
              <a:t>As </a:t>
            </a:r>
            <a:r>
              <a:rPr lang="pt-BR" altLang="pt-BR" sz="2400" b="1" dirty="0"/>
              <a:t>atribuições iniciais </a:t>
            </a:r>
            <a:r>
              <a:rPr lang="pt-BR" altLang="pt-BR" sz="2400" dirty="0"/>
              <a:t>são concedidas para todos os egressos de cursos devidamente cadastrados, em conformidade com a estrutura curricular de cada curso (correspondente às disciplinas e atividades desenvolvidas na graduação)</a:t>
            </a:r>
            <a:r>
              <a:rPr lang="ar-SA" altLang="pt-BR" sz="2400" dirty="0"/>
              <a:t>‏</a:t>
            </a:r>
            <a:endParaRPr lang="pt-BR" altLang="pt-BR" sz="2400" dirty="0"/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endParaRPr lang="pt-BR" altLang="pt-BR" sz="2400" dirty="0"/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b="1" dirty="0"/>
              <a:t>Extensões de atribuição </a:t>
            </a:r>
            <a:r>
              <a:rPr lang="pt-BR" altLang="pt-BR" sz="2400" dirty="0"/>
              <a:t>são concedidas caso a caso, individualmente, em função de outras atividades desenvolvidas pelo profissional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endParaRPr lang="pt-BR" altLang="pt-BR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Título Profissional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156" name="CaixaDeTexto 3"/>
          <p:cNvSpPr txBox="1">
            <a:spLocks noChangeArrowheads="1"/>
          </p:cNvSpPr>
          <p:nvPr/>
        </p:nvSpPr>
        <p:spPr bwMode="auto">
          <a:xfrm>
            <a:off x="576263" y="2718393"/>
            <a:ext cx="8027987" cy="308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03225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Título atribuído ao portador de diploma expedido por instituições de ensino, correlacionado com o respectivo campo de atuação profissional, </a:t>
            </a:r>
            <a:r>
              <a:rPr lang="pt-BR" altLang="pt-BR" sz="2200" b="1" dirty="0"/>
              <a:t>em função do perfil de formação do egresso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endParaRPr lang="pt-BR" altLang="pt-BR" sz="2200" dirty="0"/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200" dirty="0"/>
              <a:t>Não há obrigatoriedade de identidade entre Título Acadêmico e  Título Profissional a ser concedido pelo Sistema CONFEA/CREA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088" y="2205038"/>
            <a:ext cx="7416800" cy="335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  <a:latin typeface="+mn-lt"/>
                <a:cs typeface="+mn-cs"/>
              </a:rPr>
              <a:t>Campo de Atuação Profissional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dirty="0">
                <a:latin typeface="+mn-lt"/>
                <a:cs typeface="+mn-cs"/>
              </a:rPr>
              <a:t>Área em que o profissional exerce sua profissão, em função de competências adquiridas em sua formação</a:t>
            </a:r>
          </a:p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pt-BR" sz="2400" dirty="0"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  <a:latin typeface="+mn-lt"/>
                <a:cs typeface="+mn-cs"/>
              </a:rPr>
              <a:t>Atividade Profissional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dirty="0">
                <a:latin typeface="+mn-lt"/>
                <a:cs typeface="+mn-cs"/>
              </a:rPr>
              <a:t>Ação característica da profissão, exercida regularmente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Atividades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1204" name="CaixaDeTexto 3"/>
          <p:cNvSpPr txBox="1">
            <a:spLocks noChangeArrowheads="1"/>
          </p:cNvSpPr>
          <p:nvPr/>
        </p:nvSpPr>
        <p:spPr bwMode="auto">
          <a:xfrm>
            <a:off x="576263" y="2541757"/>
            <a:ext cx="7991475" cy="41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01 </a:t>
            </a:r>
            <a:r>
              <a:rPr lang="pt-BR" altLang="pt-BR" sz="2000" dirty="0"/>
              <a:t>- Supervisão, coordenação e orientação técnica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02 </a:t>
            </a:r>
            <a:r>
              <a:rPr lang="pt-BR" altLang="pt-BR" sz="2000" dirty="0"/>
              <a:t>- Estudo, planejamento, projeto e especificação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03 </a:t>
            </a:r>
            <a:r>
              <a:rPr lang="pt-BR" altLang="pt-BR" sz="2000" dirty="0"/>
              <a:t>- Estudo de viabilidade técnico-econômica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04 </a:t>
            </a:r>
            <a:r>
              <a:rPr lang="pt-BR" altLang="pt-BR" sz="2000" dirty="0"/>
              <a:t>- Assistência, assessoria e consultoria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05 </a:t>
            </a:r>
            <a:r>
              <a:rPr lang="pt-BR" altLang="pt-BR" sz="2000" dirty="0"/>
              <a:t>- Direção de obra e serviço técnico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06</a:t>
            </a:r>
            <a:r>
              <a:rPr lang="pt-BR" altLang="pt-BR" sz="2000" dirty="0"/>
              <a:t> - Vistoria, perícia, avaliação, laudo e parecer técnico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07 </a:t>
            </a:r>
            <a:r>
              <a:rPr lang="pt-BR" altLang="pt-BR" sz="2000" dirty="0"/>
              <a:t>- Desempenho de cargo e função técnica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08 </a:t>
            </a:r>
            <a:r>
              <a:rPr lang="pt-BR" altLang="pt-BR" sz="2000" dirty="0"/>
              <a:t>- Ensino, pesquisa, análise, experimentação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09 </a:t>
            </a:r>
            <a:r>
              <a:rPr lang="pt-BR" altLang="pt-BR" sz="2000" dirty="0"/>
              <a:t>- Elaboração de orçamento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Atividades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228" name="CaixaDeTexto 3"/>
          <p:cNvSpPr txBox="1">
            <a:spLocks noChangeArrowheads="1"/>
          </p:cNvSpPr>
          <p:nvPr/>
        </p:nvSpPr>
        <p:spPr bwMode="auto">
          <a:xfrm>
            <a:off x="576263" y="2541757"/>
            <a:ext cx="7991475" cy="41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10 </a:t>
            </a:r>
            <a:r>
              <a:rPr lang="pt-BR" altLang="pt-BR" sz="2000" dirty="0"/>
              <a:t>- Padronização, mensuração e controle de qualidade;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11 </a:t>
            </a:r>
            <a:r>
              <a:rPr lang="pt-BR" altLang="pt-BR" sz="2000" dirty="0"/>
              <a:t>- Execução de obra e serviço técnico;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12 </a:t>
            </a:r>
            <a:r>
              <a:rPr lang="pt-BR" altLang="pt-BR" sz="2000" dirty="0"/>
              <a:t>- Fiscalização de obra e serviço técnico;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13 </a:t>
            </a:r>
            <a:r>
              <a:rPr lang="pt-BR" altLang="pt-BR" sz="2000" dirty="0"/>
              <a:t>- Produção técnica e especializada;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14 </a:t>
            </a:r>
            <a:r>
              <a:rPr lang="pt-BR" altLang="pt-BR" sz="2000" dirty="0"/>
              <a:t>- Condução de trabalho técnico;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15 </a:t>
            </a:r>
            <a:r>
              <a:rPr lang="pt-BR" altLang="pt-BR" sz="2000" dirty="0"/>
              <a:t>- Condução de equipe de instalação, montagem, reparo;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16 </a:t>
            </a:r>
            <a:r>
              <a:rPr lang="pt-BR" altLang="pt-BR" sz="2000" dirty="0"/>
              <a:t>- Execução de instalação, montagem e reparo;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17 </a:t>
            </a:r>
            <a:r>
              <a:rPr lang="pt-BR" altLang="pt-BR" sz="2000" dirty="0"/>
              <a:t>- Operação e manutenção de equipamento e instalação;</a:t>
            </a:r>
          </a:p>
          <a:p>
            <a:pPr eaLnBrk="1" hangingPunct="1">
              <a:lnSpc>
                <a:spcPct val="150000"/>
              </a:lnSpc>
              <a:buClr>
                <a:srgbClr val="EAEAEA"/>
              </a:buClr>
              <a:buSzPct val="100000"/>
              <a:buFont typeface="Times New Roman" pitchFamily="18" charset="0"/>
              <a:buNone/>
            </a:pPr>
            <a:r>
              <a:rPr lang="pt-BR" altLang="pt-BR" sz="2000" b="1" dirty="0"/>
              <a:t>18 </a:t>
            </a:r>
            <a:r>
              <a:rPr lang="pt-BR" altLang="pt-BR" sz="2000" dirty="0"/>
              <a:t>- Execução de desenho técnico.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O que é o Sistema </a:t>
            </a: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/Crea?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388" name="CaixaDeTexto 5"/>
          <p:cNvSpPr txBox="1">
            <a:spLocks noChangeArrowheads="1"/>
          </p:cNvSpPr>
          <p:nvPr/>
        </p:nvSpPr>
        <p:spPr bwMode="auto">
          <a:xfrm>
            <a:off x="576263" y="2611438"/>
            <a:ext cx="7524750" cy="28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pt-BR" altLang="pt-BR" sz="2400" dirty="0"/>
              <a:t>Autarquia Federal, criada por Lei, com personalidade jurídica, patrimônio e receita próprios, com a função de executar atividades típicas da administração pública, que requeiram, para seu melhor funcionamento, gestão administrativa e financeira descentralizada.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Competência Profissional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252" name="CaixaDeTexto 3"/>
          <p:cNvSpPr txBox="1">
            <a:spLocks noChangeArrowheads="1"/>
          </p:cNvSpPr>
          <p:nvPr/>
        </p:nvSpPr>
        <p:spPr bwMode="auto">
          <a:xfrm>
            <a:off x="576263" y="2781300"/>
            <a:ext cx="7991475" cy="225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GB" altLang="pt-BR" sz="2400" dirty="0" err="1"/>
              <a:t>Capacidade</a:t>
            </a:r>
            <a:r>
              <a:rPr lang="en-GB" altLang="pt-BR" sz="2400" dirty="0"/>
              <a:t> de </a:t>
            </a:r>
            <a:r>
              <a:rPr lang="en-GB" altLang="pt-BR" sz="2400" dirty="0" err="1"/>
              <a:t>utilização</a:t>
            </a:r>
            <a:r>
              <a:rPr lang="en-GB" altLang="pt-BR" sz="2400" dirty="0"/>
              <a:t> de </a:t>
            </a:r>
            <a:r>
              <a:rPr lang="en-GB" altLang="pt-BR" sz="2400" dirty="0" err="1"/>
              <a:t>conhecimentos</a:t>
            </a:r>
            <a:r>
              <a:rPr lang="en-GB" altLang="pt-BR" sz="2400" dirty="0"/>
              <a:t>, </a:t>
            </a:r>
            <a:r>
              <a:rPr lang="en-GB" altLang="pt-BR" sz="2400" dirty="0" err="1"/>
              <a:t>habilidades</a:t>
            </a:r>
            <a:r>
              <a:rPr lang="en-GB" altLang="pt-BR" sz="2400" dirty="0"/>
              <a:t> e </a:t>
            </a:r>
            <a:r>
              <a:rPr lang="en-GB" altLang="pt-BR" sz="2400" dirty="0" err="1"/>
              <a:t>atitudes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necessários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ao</a:t>
            </a:r>
            <a:r>
              <a:rPr lang="en-GB" altLang="pt-BR" sz="2400" dirty="0"/>
              <a:t> </a:t>
            </a:r>
            <a:r>
              <a:rPr lang="en-GB" altLang="pt-BR" sz="2400" dirty="0" err="1"/>
              <a:t>desempenho</a:t>
            </a:r>
            <a:r>
              <a:rPr lang="en-GB" altLang="pt-BR" sz="2400" dirty="0"/>
              <a:t> de </a:t>
            </a:r>
            <a:r>
              <a:rPr lang="en-GB" altLang="pt-BR" sz="2400" dirty="0" err="1"/>
              <a:t>atividades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em</a:t>
            </a:r>
            <a:r>
              <a:rPr lang="en-GB" altLang="pt-BR" sz="2400" dirty="0"/>
              <a:t> </a:t>
            </a:r>
            <a:r>
              <a:rPr lang="en-GB" altLang="pt-BR" sz="2400" dirty="0" err="1"/>
              <a:t>campos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profissionais</a:t>
            </a:r>
            <a:r>
              <a:rPr lang="en-GB" altLang="pt-BR" sz="2400" dirty="0"/>
              <a:t> </a:t>
            </a:r>
            <a:r>
              <a:rPr lang="en-GB" altLang="pt-BR" sz="2400" dirty="0" err="1"/>
              <a:t>específicos</a:t>
            </a:r>
            <a:r>
              <a:rPr lang="en-GB" altLang="pt-BR" sz="2400" dirty="0"/>
              <a:t>, </a:t>
            </a:r>
            <a:r>
              <a:rPr lang="en-GB" altLang="pt-BR" sz="2400" dirty="0" err="1"/>
              <a:t>obedecendo</a:t>
            </a:r>
            <a:r>
              <a:rPr lang="en-GB" altLang="pt-BR" sz="2400" dirty="0"/>
              <a:t> a </a:t>
            </a:r>
            <a:r>
              <a:rPr lang="en-GB" altLang="pt-BR" sz="2400" dirty="0" err="1"/>
              <a:t>padrões</a:t>
            </a:r>
            <a:r>
              <a:rPr lang="en-GB" altLang="pt-BR" sz="2400" dirty="0"/>
              <a:t> de </a:t>
            </a:r>
            <a:r>
              <a:rPr lang="en-GB" altLang="pt-BR" sz="2400" dirty="0" err="1"/>
              <a:t>qualidade</a:t>
            </a:r>
            <a:r>
              <a:rPr lang="en-GB" altLang="pt-BR" sz="2400" dirty="0"/>
              <a:t> e </a:t>
            </a:r>
            <a:r>
              <a:rPr lang="en-GB" altLang="pt-BR" sz="2400" dirty="0" err="1"/>
              <a:t>produtividade</a:t>
            </a:r>
            <a:r>
              <a:rPr lang="en-GB" altLang="pt-BR" sz="2400" dirty="0"/>
              <a:t>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Papel dos Conselhos Profissionais 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576263" y="2673350"/>
            <a:ext cx="7991475" cy="392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8912" indent="-32004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latin typeface="+mn-lt"/>
                <a:cs typeface="+mn-cs"/>
              </a:rPr>
              <a:t>Parecer CNE/CES n° 20/2002</a:t>
            </a: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11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Não cabe ao órgão profissional definir condições de funcionamento de cursos e de programas educacionais. 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11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Competência Conselhos - definir as atribuições profissionais correspondentes a partir da respectiva lei de regulamentação da profissão, considerando o diploma expedido e registrado por escolas autorizadas e supervisionadas pelos órgãos próprios do sistema educacional, como determinam as próprias leis referentes à regulamentação das profissões.”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Mútua-SP</a:t>
            </a:r>
            <a:endParaRPr lang="pt-BR" sz="4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564904"/>
            <a:ext cx="8027987" cy="41996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41325" indent="-3222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Caixa de Assistência Profissional</a:t>
            </a:r>
          </a:p>
          <a:p>
            <a:pPr marL="441325" indent="-3222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Lei Federal  6.496/77 – Cria a Mútua de Assistência dos Profissionais da Engenharia e Agronomia)</a:t>
            </a:r>
          </a:p>
          <a:p>
            <a:pPr marL="441325" indent="-3222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Braço  Social e Assistencial do Sistema </a:t>
            </a:r>
            <a:r>
              <a:rPr lang="pt-BR" sz="2000" b="1" dirty="0">
                <a:latin typeface="+mn-lt"/>
                <a:cs typeface="+mn-cs"/>
              </a:rPr>
              <a:t>CONFEA/CREA</a:t>
            </a:r>
            <a:endParaRPr lang="pt-BR" sz="2000" dirty="0">
              <a:latin typeface="+mn-lt"/>
              <a:cs typeface="+mn-cs"/>
            </a:endParaRPr>
          </a:p>
          <a:p>
            <a:pPr marL="441325" indent="-3222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pt-BR" sz="2000" b="1" dirty="0">
              <a:latin typeface="+mn-lt"/>
              <a:cs typeface="+mn-cs"/>
            </a:endParaRPr>
          </a:p>
          <a:p>
            <a:pPr marL="441325" indent="-3222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000" b="1" dirty="0">
                <a:latin typeface="+mn-lt"/>
                <a:cs typeface="+mn-cs"/>
              </a:rPr>
              <a:t>Filiação  Voluntária</a:t>
            </a:r>
          </a:p>
          <a:p>
            <a:pPr marL="40481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 Sócio RT Corporativo</a:t>
            </a:r>
          </a:p>
          <a:p>
            <a:pPr marL="40481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 Sócio Institucional</a:t>
            </a:r>
          </a:p>
          <a:p>
            <a:pPr marL="40481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 Sócio Contribuinte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Benefícios da Mútua - SP 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CaixaDeTexto 3"/>
          <p:cNvSpPr txBox="1"/>
          <p:nvPr/>
        </p:nvSpPr>
        <p:spPr>
          <a:xfrm>
            <a:off x="576263" y="2781300"/>
            <a:ext cx="403225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b="1" dirty="0">
                <a:latin typeface="+mn-lt"/>
                <a:cs typeface="+mn-cs"/>
              </a:rPr>
              <a:t>Benefícios sociais: 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Pecúlios por morte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Auxílio funeral e pecuniário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Benefícios reembolsáveis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Auxílio pecuniário por falta eventual de trabalho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Assistência médica e odontológica 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Aquisição de equipamentos e livros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891088" y="3213100"/>
            <a:ext cx="3671887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Plano de férias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Auxílios natalidade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Aquisição de materiais de construção</a:t>
            </a:r>
          </a:p>
          <a:p>
            <a:pPr marL="404622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dirty="0">
                <a:latin typeface="+mn-lt"/>
                <a:cs typeface="+mn-cs"/>
              </a:rPr>
              <a:t>Educação continuada e Capacitação Profissional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Crea-SP</a:t>
            </a: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Jovem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412" y="2996952"/>
            <a:ext cx="5671175" cy="1505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7349" name="CaixaDeTexto 3"/>
          <p:cNvSpPr txBox="1">
            <a:spLocks noChangeArrowheads="1"/>
          </p:cNvSpPr>
          <p:nvPr/>
        </p:nvSpPr>
        <p:spPr bwMode="auto">
          <a:xfrm>
            <a:off x="576263" y="5157788"/>
            <a:ext cx="79914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altLang="pt-BR" sz="2400" b="1">
                <a:solidFill>
                  <a:schemeClr val="tx2"/>
                </a:solidFill>
              </a:rPr>
              <a:t>www.creasp.org.br/creajovem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Comissões Permanentes</a:t>
            </a: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8372" name="CaixaDeTexto 3"/>
          <p:cNvSpPr txBox="1">
            <a:spLocks noChangeArrowheads="1"/>
          </p:cNvSpPr>
          <p:nvPr/>
        </p:nvSpPr>
        <p:spPr bwMode="auto">
          <a:xfrm>
            <a:off x="576263" y="2636838"/>
            <a:ext cx="7991475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ÉTICA PROFISSIONAL – (CPEP)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RENOVAÇÃO DO TERÇO – (CRT)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LEGISLAÇÃO E NORMAS – (CLN)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ORÇAMENTO E TOMADA DE CONTAS – (CPOTC)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RELAÇÕES PÚBLICAS – (CRP)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EDUCAÇÃO E ATRIBUIÇÃO PROFISSIONAL – (CEAP)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MEIO AMBIENTE – (CMA)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CREA-SP JOVEM – (CPJC)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dirty="0"/>
              <a:t>COMISSÃO PERMANENTE DE ACESSIBILIDADE – (CPA)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42988" y="1988840"/>
            <a:ext cx="7058025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b="1" dirty="0">
                <a:solidFill>
                  <a:schemeClr val="tx2"/>
                </a:solidFill>
                <a:latin typeface="+mn-lt"/>
                <a:cs typeface="+mn-cs"/>
              </a:rPr>
              <a:t>Profissionais, </a:t>
            </a: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b="1" dirty="0">
                <a:solidFill>
                  <a:schemeClr val="tx2"/>
                </a:solidFill>
                <a:latin typeface="+mn-lt"/>
                <a:cs typeface="+mn-cs"/>
              </a:rPr>
              <a:t>bem-vindos ao Sistema CONFEA / CREA.</a:t>
            </a:r>
            <a:endParaRPr lang="pt-BR" sz="2400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1188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pt-BR" dirty="0">
              <a:latin typeface="+mn-lt"/>
              <a:cs typeface="+mn-cs"/>
            </a:endParaRP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www.creasp.org.br</a:t>
            </a: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dirty="0">
                <a:latin typeface="+mn-lt"/>
                <a:cs typeface="+mn-cs"/>
              </a:rPr>
              <a:t>Atendimento: 0800 17 18 11</a:t>
            </a: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pt-BR" b="1" dirty="0">
              <a:latin typeface="+mn-lt"/>
              <a:cs typeface="+mn-cs"/>
            </a:endParaRP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b="1" dirty="0">
                <a:latin typeface="+mn-lt"/>
                <a:cs typeface="+mn-cs"/>
              </a:rPr>
              <a:t>Comissão Permanente de Relações Públicas</a:t>
            </a:r>
          </a:p>
          <a:p>
            <a:pPr marL="11887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400" b="1" dirty="0">
                <a:latin typeface="+mn-lt"/>
                <a:cs typeface="+mn-cs"/>
              </a:rPr>
              <a:t>2014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Eleições do Sistema </a:t>
            </a:r>
            <a:r>
              <a:rPr lang="pt-BR" sz="3600" b="1" dirty="0" err="1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Confea</a:t>
            </a:r>
            <a:r>
              <a:rPr lang="pt-BR" sz="36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/Crea/Mútua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412" name="CaixaDeTexto 5"/>
          <p:cNvSpPr txBox="1">
            <a:spLocks noChangeArrowheads="1"/>
          </p:cNvSpPr>
          <p:nvPr/>
        </p:nvSpPr>
        <p:spPr bwMode="auto">
          <a:xfrm>
            <a:off x="576263" y="2611438"/>
            <a:ext cx="7524750" cy="114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dirty="0"/>
              <a:t>Eleições diretas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dirty="0"/>
              <a:t>Trienais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Legislação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36" name="CaixaDeTexto 5"/>
          <p:cNvSpPr txBox="1">
            <a:spLocks noChangeArrowheads="1"/>
          </p:cNvSpPr>
          <p:nvPr/>
        </p:nvSpPr>
        <p:spPr bwMode="auto">
          <a:xfrm>
            <a:off x="576263" y="2636838"/>
            <a:ext cx="8027987" cy="391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b="1" dirty="0">
                <a:solidFill>
                  <a:srgbClr val="C00000"/>
                </a:solidFill>
              </a:rPr>
              <a:t>Constituição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b="1" dirty="0">
                <a:solidFill>
                  <a:srgbClr val="C00000"/>
                </a:solidFill>
              </a:rPr>
              <a:t>Congresso Nacional – </a:t>
            </a:r>
            <a:r>
              <a:rPr lang="pt-BR" altLang="pt-BR" sz="2400" dirty="0"/>
              <a:t>composição: Deputados  Federais e  Senadores - Elaboram e aprovam as leis federais 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b="1" dirty="0">
                <a:solidFill>
                  <a:srgbClr val="C00000"/>
                </a:solidFill>
              </a:rPr>
              <a:t>Assembleia Legislativa (Estado) – </a:t>
            </a:r>
            <a:r>
              <a:rPr lang="pt-BR" altLang="pt-BR" sz="2400" dirty="0"/>
              <a:t>composição: Deputados Estaduais - Elaboram e aprovam as leis estaduais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</a:pPr>
            <a:r>
              <a:rPr lang="pt-BR" altLang="pt-BR" sz="2400" b="1" dirty="0">
                <a:solidFill>
                  <a:srgbClr val="C00000"/>
                </a:solidFill>
              </a:rPr>
              <a:t>Câmara Municipal – </a:t>
            </a:r>
            <a:r>
              <a:rPr lang="pt-BR" altLang="pt-BR" sz="2400" dirty="0"/>
              <a:t>composição: Vereadores - Elaboram e aprovam as leis municipais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Legislação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76263" y="2636838"/>
            <a:ext cx="7991475" cy="35947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dirty="0">
                <a:latin typeface="+mn-lt"/>
                <a:cs typeface="+mn-cs"/>
              </a:rPr>
              <a:t>Com base nas Leis, o Poder Executivo elabora</a:t>
            </a:r>
            <a:r>
              <a:rPr lang="pt-BR" sz="2200" dirty="0" smtClean="0">
                <a:latin typeface="+mn-lt"/>
                <a:cs typeface="+mn-cs"/>
              </a:rPr>
              <a:t>,</a:t>
            </a:r>
            <a:endParaRPr lang="pt-BR" sz="22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b="1" dirty="0">
                <a:solidFill>
                  <a:srgbClr val="C00000"/>
                </a:solidFill>
                <a:latin typeface="+mn-lt"/>
                <a:cs typeface="+mn-cs"/>
              </a:rPr>
              <a:t>Presidente da República - </a:t>
            </a:r>
            <a:r>
              <a:rPr lang="pt-BR" sz="2200" dirty="0">
                <a:latin typeface="+mn-lt"/>
                <a:cs typeface="+mn-cs"/>
              </a:rPr>
              <a:t>promulga Decretos Federais; Ministros e colaboradores - elaboram Portarias, Normas,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b="1" dirty="0">
                <a:solidFill>
                  <a:srgbClr val="C00000"/>
                </a:solidFill>
                <a:latin typeface="+mn-lt"/>
                <a:cs typeface="+mn-cs"/>
              </a:rPr>
              <a:t>Governadores de Estado - </a:t>
            </a:r>
            <a:r>
              <a:rPr lang="pt-BR" sz="2200" dirty="0">
                <a:latin typeface="+mn-lt"/>
                <a:cs typeface="+mn-cs"/>
              </a:rPr>
              <a:t>promulgam decretos estaduais; Secretários de Estado e colaboradores - Elaboram Portarias,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b="1" dirty="0">
                <a:solidFill>
                  <a:srgbClr val="C00000"/>
                </a:solidFill>
                <a:latin typeface="+mn-lt"/>
                <a:cs typeface="+mn-cs"/>
              </a:rPr>
              <a:t>Prefeitos - </a:t>
            </a:r>
            <a:r>
              <a:rPr lang="pt-BR" sz="2200" dirty="0">
                <a:latin typeface="+mn-lt"/>
                <a:cs typeface="+mn-cs"/>
              </a:rPr>
              <a:t>promulgam Decretos Municipais; Secretários Municipais e colaboradores - Elaboram Portarias,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Legislação</a:t>
            </a: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76263" y="2708275"/>
            <a:ext cx="8027987" cy="3086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dirty="0">
                <a:latin typeface="+mn-lt"/>
                <a:cs typeface="+mn-cs"/>
              </a:rPr>
              <a:t>A  legislação é composta de: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Lei Federal, Decreto Federal, Portarias Federais,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Lei Estadual, Decreto Estadual, Portarias Estaduais,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200" dirty="0">
                <a:latin typeface="+mn-lt"/>
                <a:cs typeface="+mn-cs"/>
              </a:rPr>
              <a:t>Lei Municipal, Decreto Municipal, Portarias Municipais,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200" dirty="0"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dirty="0">
                <a:latin typeface="+mn-lt"/>
                <a:cs typeface="+mn-cs"/>
              </a:rPr>
              <a:t>Outros órgãos oficiais elaboram:  Resoluções,  Atos Normativos, </a:t>
            </a:r>
            <a:r>
              <a:rPr lang="pt-BR" sz="2200" dirty="0" err="1">
                <a:latin typeface="+mn-lt"/>
                <a:cs typeface="+mn-cs"/>
              </a:rPr>
              <a:t>etc</a:t>
            </a:r>
            <a:endParaRPr lang="pt-BR" sz="22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2725832" y="2564904"/>
            <a:ext cx="3784628" cy="25849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811740" y="3753905"/>
            <a:ext cx="4579400" cy="2843447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3801154" y="3779300"/>
            <a:ext cx="4579400" cy="2843447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688664" y="3022347"/>
            <a:ext cx="1858963" cy="62685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>
                <a:solidFill>
                  <a:srgbClr val="000000"/>
                </a:solidFill>
                <a:latin typeface="+mj-lt"/>
                <a:cs typeface="Arial" pitchFamily="34" charset="0"/>
              </a:rPr>
              <a:t>Conselhos</a:t>
            </a:r>
            <a:endParaRPr lang="en-GB" sz="20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(FISCALIZAR)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706260" y="5203806"/>
            <a:ext cx="1858963" cy="62685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>
                <a:solidFill>
                  <a:srgbClr val="000000"/>
                </a:solidFill>
                <a:latin typeface="+mj-lt"/>
                <a:cs typeface="Arial" pitchFamily="34" charset="0"/>
              </a:rPr>
              <a:t>Associações</a:t>
            </a:r>
            <a:endParaRPr lang="en-GB" sz="20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(VALORIZAR)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520129" y="5203806"/>
            <a:ext cx="1858963" cy="626853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160" tIns="46080" rIns="92160" bIns="4608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>
                <a:solidFill>
                  <a:srgbClr val="000000"/>
                </a:solidFill>
                <a:latin typeface="+mj-lt"/>
                <a:cs typeface="Arial" pitchFamily="34" charset="0"/>
              </a:rPr>
              <a:t>Sindicatos</a:t>
            </a:r>
            <a:endParaRPr lang="en-GB" sz="2000" b="1" dirty="0">
              <a:solidFill>
                <a:srgbClr val="000000"/>
              </a:solidFill>
              <a:latin typeface="+mj-lt"/>
              <a:cs typeface="Arial" pitchFamily="34" charset="0"/>
            </a:endParaRP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EAEAEA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rgbClr val="000000"/>
                </a:solidFill>
                <a:latin typeface="+mj-lt"/>
                <a:cs typeface="Arial" pitchFamily="34" charset="0"/>
              </a:rPr>
              <a:t>(DEFENDER)</a:t>
            </a:r>
          </a:p>
        </p:txBody>
      </p:sp>
      <p:sp>
        <p:nvSpPr>
          <p:cNvPr id="21518" name="CaixaDeTexto 9"/>
          <p:cNvSpPr txBox="1">
            <a:spLocks noChangeArrowheads="1"/>
          </p:cNvSpPr>
          <p:nvPr/>
        </p:nvSpPr>
        <p:spPr bwMode="auto">
          <a:xfrm>
            <a:off x="3887788" y="4735513"/>
            <a:ext cx="14398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1500" b="1"/>
              <a:t>PROFISSIONAL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611560" y="1628800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Organização Profissional</a:t>
            </a:r>
          </a:p>
        </p:txBody>
      </p:sp>
      <p:cxnSp>
        <p:nvCxnSpPr>
          <p:cNvPr id="12" name="Conector reto 11"/>
          <p:cNvCxnSpPr/>
          <p:nvPr/>
        </p:nvCxnSpPr>
        <p:spPr>
          <a:xfrm flipH="1">
            <a:off x="576263" y="2349500"/>
            <a:ext cx="79914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1942</Words>
  <Application>Microsoft Office PowerPoint</Application>
  <PresentationFormat>Apresentação na tela (4:3)</PresentationFormat>
  <Paragraphs>336</Paragraphs>
  <Slides>46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48" baseType="lpstr">
      <vt:lpstr>Tema do Office</vt:lpstr>
      <vt:lpstr>C:\Users\Ana Lúcia\Documents\res 1025\1025-09anexos.pdf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GUSTAVO LEUTWILER FERNANDEZ</dc:creator>
  <cp:lastModifiedBy>RODRIGO SANTOS DE OLIVEIRA</cp:lastModifiedBy>
  <cp:revision>101</cp:revision>
  <dcterms:created xsi:type="dcterms:W3CDTF">2014-03-07T12:36:45Z</dcterms:created>
  <dcterms:modified xsi:type="dcterms:W3CDTF">2017-05-15T19:54:32Z</dcterms:modified>
</cp:coreProperties>
</file>