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56" r:id="rId2"/>
    <p:sldId id="345" r:id="rId3"/>
    <p:sldId id="282" r:id="rId4"/>
    <p:sldId id="317" r:id="rId5"/>
    <p:sldId id="318" r:id="rId6"/>
    <p:sldId id="319" r:id="rId7"/>
    <p:sldId id="364" r:id="rId8"/>
    <p:sldId id="346" r:id="rId9"/>
    <p:sldId id="320" r:id="rId10"/>
    <p:sldId id="360" r:id="rId11"/>
    <p:sldId id="321" r:id="rId12"/>
    <p:sldId id="361" r:id="rId13"/>
    <p:sldId id="362" r:id="rId14"/>
    <p:sldId id="322" r:id="rId15"/>
    <p:sldId id="347" r:id="rId16"/>
    <p:sldId id="285" r:id="rId17"/>
    <p:sldId id="324" r:id="rId18"/>
    <p:sldId id="342" r:id="rId19"/>
    <p:sldId id="358" r:id="rId20"/>
    <p:sldId id="343" r:id="rId21"/>
    <p:sldId id="344" r:id="rId22"/>
    <p:sldId id="363" r:id="rId23"/>
    <p:sldId id="330" r:id="rId24"/>
    <p:sldId id="331" r:id="rId25"/>
    <p:sldId id="326" r:id="rId26"/>
    <p:sldId id="365" r:id="rId27"/>
    <p:sldId id="374" r:id="rId28"/>
    <p:sldId id="383" r:id="rId29"/>
    <p:sldId id="392" r:id="rId30"/>
    <p:sldId id="393" r:id="rId31"/>
    <p:sldId id="394" r:id="rId32"/>
    <p:sldId id="373" r:id="rId33"/>
    <p:sldId id="375" r:id="rId34"/>
    <p:sldId id="372" r:id="rId35"/>
    <p:sldId id="377" r:id="rId36"/>
    <p:sldId id="376" r:id="rId37"/>
    <p:sldId id="366" r:id="rId38"/>
    <p:sldId id="367" r:id="rId39"/>
    <p:sldId id="368" r:id="rId40"/>
    <p:sldId id="369" r:id="rId41"/>
    <p:sldId id="384" r:id="rId42"/>
    <p:sldId id="385" r:id="rId43"/>
    <p:sldId id="386" r:id="rId44"/>
    <p:sldId id="387" r:id="rId45"/>
    <p:sldId id="388" r:id="rId46"/>
    <p:sldId id="389" r:id="rId47"/>
    <p:sldId id="390" r:id="rId48"/>
    <p:sldId id="382" r:id="rId49"/>
    <p:sldId id="350" r:id="rId50"/>
    <p:sldId id="391" r:id="rId51"/>
    <p:sldId id="351" r:id="rId52"/>
    <p:sldId id="352" r:id="rId53"/>
    <p:sldId id="353" r:id="rId54"/>
    <p:sldId id="337" r:id="rId55"/>
  </p:sldIdLst>
  <p:sldSz cx="9144000" cy="6858000" type="screen4x3"/>
  <p:notesSz cx="6788150" cy="9923463"/>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32" autoAdjust="0"/>
    <p:restoredTop sz="50000" autoAdjust="0"/>
  </p:normalViewPr>
  <p:slideViewPr>
    <p:cSldViewPr>
      <p:cViewPr varScale="1">
        <p:scale>
          <a:sx n="75" d="100"/>
          <a:sy n="75" d="100"/>
        </p:scale>
        <p:origin x="-420" y="-96"/>
      </p:cViewPr>
      <p:guideLst>
        <p:guide orient="horz" pos="2160"/>
        <p:guide pos="2880"/>
      </p:guideLst>
    </p:cSldViewPr>
  </p:slideViewPr>
  <p:outlineViewPr>
    <p:cViewPr>
      <p:scale>
        <a:sx n="33" d="100"/>
        <a:sy n="33" d="100"/>
      </p:scale>
      <p:origin x="0" y="67176"/>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lexandre\Documents\Pesquisa%20de%20M&#233;dia%20Sal&#225;rial%20Engenheiro.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ABEClin\Pesquisa2014\Pesquisa%20de%20M&#233;dia%20Sal&#225;rial%20Engenheiro.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lexandre\Documents\Pesquisa%20de%20M&#233;dia%20Sal&#225;rial%20Engenheir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pt-BR" dirty="0" smtClean="0"/>
              <a:t>Especialização realizada</a:t>
            </a:r>
            <a:endParaRPr lang="pt-BR" dirty="0"/>
          </a:p>
        </c:rich>
      </c:tx>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Plan1!$A$125:$A$130</c:f>
              <c:strCache>
                <c:ptCount val="6"/>
                <c:pt idx="0">
                  <c:v>Graduação</c:v>
                </c:pt>
                <c:pt idx="1">
                  <c:v>Espec. Eng. Clínica</c:v>
                </c:pt>
                <c:pt idx="2">
                  <c:v>Espec. genérica</c:v>
                </c:pt>
                <c:pt idx="3">
                  <c:v>MBA</c:v>
                </c:pt>
                <c:pt idx="4">
                  <c:v>Mestrado</c:v>
                </c:pt>
                <c:pt idx="5">
                  <c:v>Doutorado</c:v>
                </c:pt>
              </c:strCache>
            </c:strRef>
          </c:cat>
          <c:val>
            <c:numRef>
              <c:f>Plan1!$B$125:$B$130</c:f>
              <c:numCache>
                <c:formatCode>0%</c:formatCode>
                <c:ptCount val="6"/>
                <c:pt idx="0">
                  <c:v>0.20212765957446799</c:v>
                </c:pt>
                <c:pt idx="1">
                  <c:v>0.340425531914894</c:v>
                </c:pt>
                <c:pt idx="2">
                  <c:v>0.10638297872340401</c:v>
                </c:pt>
                <c:pt idx="3">
                  <c:v>0.10638297872340401</c:v>
                </c:pt>
                <c:pt idx="4">
                  <c:v>0.20212765957446799</c:v>
                </c:pt>
                <c:pt idx="5">
                  <c:v>4.2553191489361701E-2</c:v>
                </c:pt>
              </c:numCache>
            </c:numRef>
          </c:val>
        </c:ser>
        <c:dLbls>
          <c:showLegendKey val="0"/>
          <c:showVal val="1"/>
          <c:showCatName val="0"/>
          <c:showSerName val="0"/>
          <c:showPercent val="0"/>
          <c:showBubbleSize val="0"/>
        </c:dLbls>
        <c:gapWidth val="150"/>
        <c:overlap val="-25"/>
        <c:axId val="54635520"/>
        <c:axId val="66411136"/>
      </c:barChart>
      <c:catAx>
        <c:axId val="54635520"/>
        <c:scaling>
          <c:orientation val="minMax"/>
        </c:scaling>
        <c:delete val="0"/>
        <c:axPos val="b"/>
        <c:numFmt formatCode="General" sourceLinked="0"/>
        <c:majorTickMark val="none"/>
        <c:minorTickMark val="none"/>
        <c:tickLblPos val="nextTo"/>
        <c:crossAx val="66411136"/>
        <c:crosses val="autoZero"/>
        <c:auto val="1"/>
        <c:lblAlgn val="ctr"/>
        <c:lblOffset val="100"/>
        <c:noMultiLvlLbl val="0"/>
      </c:catAx>
      <c:valAx>
        <c:axId val="66411136"/>
        <c:scaling>
          <c:orientation val="minMax"/>
        </c:scaling>
        <c:delete val="1"/>
        <c:axPos val="l"/>
        <c:numFmt formatCode="0%" sourceLinked="1"/>
        <c:majorTickMark val="out"/>
        <c:minorTickMark val="none"/>
        <c:tickLblPos val="nextTo"/>
        <c:crossAx val="54635520"/>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pt-BR"/>
              <a:t>Engenheiro Clínico -</a:t>
            </a:r>
            <a:r>
              <a:rPr lang="pt-BR" baseline="0"/>
              <a:t> Formação</a:t>
            </a:r>
            <a:endParaRPr lang="pt-BR"/>
          </a:p>
        </c:rich>
      </c:tx>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Graficos!$A$89:$A$99</c:f>
              <c:strCache>
                <c:ptCount val="11"/>
                <c:pt idx="0">
                  <c:v>Tecnólogo</c:v>
                </c:pt>
                <c:pt idx="1">
                  <c:v>Eng. Eletricista</c:v>
                </c:pt>
                <c:pt idx="2">
                  <c:v>Eng. em Eletrônica</c:v>
                </c:pt>
                <c:pt idx="3">
                  <c:v>Eng. Biomédica</c:v>
                </c:pt>
                <c:pt idx="4">
                  <c:v>Eng. Mecânica</c:v>
                </c:pt>
                <c:pt idx="5">
                  <c:v>Eng. Civil</c:v>
                </c:pt>
                <c:pt idx="6">
                  <c:v>Eng. Cont. Automação</c:v>
                </c:pt>
                <c:pt idx="7">
                  <c:v>Eng. Produção</c:v>
                </c:pt>
                <c:pt idx="8">
                  <c:v>Eng. Mecatrônica</c:v>
                </c:pt>
                <c:pt idx="9">
                  <c:v>Eng. Telecom.</c:v>
                </c:pt>
                <c:pt idx="10">
                  <c:v>Física Médica</c:v>
                </c:pt>
              </c:strCache>
            </c:strRef>
          </c:cat>
          <c:val>
            <c:numRef>
              <c:f>Graficos!$B$89:$B$99</c:f>
              <c:numCache>
                <c:formatCode>0%</c:formatCode>
                <c:ptCount val="11"/>
                <c:pt idx="0">
                  <c:v>0.28676470588235298</c:v>
                </c:pt>
                <c:pt idx="1">
                  <c:v>0.213235294117647</c:v>
                </c:pt>
                <c:pt idx="2">
                  <c:v>0.19852941176470601</c:v>
                </c:pt>
                <c:pt idx="3">
                  <c:v>0.14705882352941199</c:v>
                </c:pt>
                <c:pt idx="4">
                  <c:v>5.1470588235294101E-2</c:v>
                </c:pt>
                <c:pt idx="5">
                  <c:v>2.94117647058823E-2</c:v>
                </c:pt>
                <c:pt idx="6">
                  <c:v>2.2058823529411801E-2</c:v>
                </c:pt>
                <c:pt idx="7">
                  <c:v>2.2058823529411801E-2</c:v>
                </c:pt>
                <c:pt idx="8">
                  <c:v>1.4705882352941201E-2</c:v>
                </c:pt>
                <c:pt idx="9">
                  <c:v>7.3529411764705899E-3</c:v>
                </c:pt>
                <c:pt idx="10">
                  <c:v>7.3529411764705899E-3</c:v>
                </c:pt>
              </c:numCache>
            </c:numRef>
          </c:val>
        </c:ser>
        <c:dLbls>
          <c:showLegendKey val="0"/>
          <c:showVal val="1"/>
          <c:showCatName val="0"/>
          <c:showSerName val="0"/>
          <c:showPercent val="0"/>
          <c:showBubbleSize val="0"/>
        </c:dLbls>
        <c:gapWidth val="150"/>
        <c:overlap val="-25"/>
        <c:axId val="67114880"/>
        <c:axId val="67117824"/>
      </c:barChart>
      <c:catAx>
        <c:axId val="67114880"/>
        <c:scaling>
          <c:orientation val="minMax"/>
        </c:scaling>
        <c:delete val="0"/>
        <c:axPos val="b"/>
        <c:numFmt formatCode="General" sourceLinked="0"/>
        <c:majorTickMark val="none"/>
        <c:minorTickMark val="none"/>
        <c:tickLblPos val="nextTo"/>
        <c:crossAx val="67117824"/>
        <c:crosses val="autoZero"/>
        <c:auto val="1"/>
        <c:lblAlgn val="ctr"/>
        <c:lblOffset val="100"/>
        <c:noMultiLvlLbl val="0"/>
      </c:catAx>
      <c:valAx>
        <c:axId val="67117824"/>
        <c:scaling>
          <c:orientation val="minMax"/>
        </c:scaling>
        <c:delete val="1"/>
        <c:axPos val="l"/>
        <c:numFmt formatCode="0%" sourceLinked="1"/>
        <c:majorTickMark val="out"/>
        <c:minorTickMark val="none"/>
        <c:tickLblPos val="nextTo"/>
        <c:crossAx val="67114880"/>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pt-BR" baseline="0" dirty="0" smtClean="0"/>
              <a:t>Distribuição </a:t>
            </a:r>
            <a:r>
              <a:rPr lang="pt-BR" baseline="0" dirty="0"/>
              <a:t>por faixa </a:t>
            </a:r>
            <a:r>
              <a:rPr lang="pt-BR" baseline="0" dirty="0" smtClean="0"/>
              <a:t>salarial – graduados em Engenharia</a:t>
            </a:r>
            <a:endParaRPr lang="pt-BR" dirty="0"/>
          </a:p>
        </c:rich>
      </c:tx>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Plan1!$A$3:$A$10</c:f>
              <c:strCache>
                <c:ptCount val="8"/>
                <c:pt idx="0">
                  <c:v>Menor que R$1.500,00</c:v>
                </c:pt>
                <c:pt idx="1">
                  <c:v>R$1.500,00 à R$2.499,00</c:v>
                </c:pt>
                <c:pt idx="2">
                  <c:v>R$ 2.500,00 à R$ 3.499,00</c:v>
                </c:pt>
                <c:pt idx="3">
                  <c:v>R$3.500,00 à R$4.499,00</c:v>
                </c:pt>
                <c:pt idx="4">
                  <c:v>R$4.500,00 à R$5.999,00</c:v>
                </c:pt>
                <c:pt idx="5">
                  <c:v>R$6.000,00 à R$7.999,00</c:v>
                </c:pt>
                <c:pt idx="6">
                  <c:v>R$8.000,00 à R$9.999,00</c:v>
                </c:pt>
                <c:pt idx="7">
                  <c:v>Maior que R$10.000,00</c:v>
                </c:pt>
              </c:strCache>
            </c:strRef>
          </c:cat>
          <c:val>
            <c:numRef>
              <c:f>Plan1!$B$3:$B$10</c:f>
              <c:numCache>
                <c:formatCode>0%</c:formatCode>
                <c:ptCount val="8"/>
                <c:pt idx="0">
                  <c:v>9.0090090090090107E-3</c:v>
                </c:pt>
                <c:pt idx="1">
                  <c:v>1.8018018018018001E-2</c:v>
                </c:pt>
                <c:pt idx="2">
                  <c:v>8.1081081081081099E-2</c:v>
                </c:pt>
                <c:pt idx="3">
                  <c:v>0.135135135135135</c:v>
                </c:pt>
                <c:pt idx="4">
                  <c:v>0.171171171171171</c:v>
                </c:pt>
                <c:pt idx="5">
                  <c:v>0.28828828828828801</c:v>
                </c:pt>
                <c:pt idx="6">
                  <c:v>0.162162162162162</c:v>
                </c:pt>
                <c:pt idx="7">
                  <c:v>0.135135135135135</c:v>
                </c:pt>
              </c:numCache>
            </c:numRef>
          </c:val>
        </c:ser>
        <c:dLbls>
          <c:showLegendKey val="0"/>
          <c:showVal val="1"/>
          <c:showCatName val="0"/>
          <c:showSerName val="0"/>
          <c:showPercent val="0"/>
          <c:showBubbleSize val="0"/>
        </c:dLbls>
        <c:gapWidth val="150"/>
        <c:overlap val="-25"/>
        <c:axId val="67151360"/>
        <c:axId val="67158400"/>
      </c:barChart>
      <c:catAx>
        <c:axId val="67151360"/>
        <c:scaling>
          <c:orientation val="minMax"/>
        </c:scaling>
        <c:delete val="0"/>
        <c:axPos val="b"/>
        <c:numFmt formatCode="General" sourceLinked="0"/>
        <c:majorTickMark val="none"/>
        <c:minorTickMark val="none"/>
        <c:tickLblPos val="nextTo"/>
        <c:crossAx val="67158400"/>
        <c:crosses val="autoZero"/>
        <c:auto val="1"/>
        <c:lblAlgn val="ctr"/>
        <c:lblOffset val="100"/>
        <c:noMultiLvlLbl val="0"/>
      </c:catAx>
      <c:valAx>
        <c:axId val="67158400"/>
        <c:scaling>
          <c:orientation val="minMax"/>
        </c:scaling>
        <c:delete val="1"/>
        <c:axPos val="l"/>
        <c:numFmt formatCode="0%" sourceLinked="1"/>
        <c:majorTickMark val="out"/>
        <c:minorTickMark val="none"/>
        <c:tickLblPos val="nextTo"/>
        <c:crossAx val="67151360"/>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1532" cy="496173"/>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45047" y="0"/>
            <a:ext cx="2941532" cy="496173"/>
          </a:xfrm>
          <a:prstGeom prst="rect">
            <a:avLst/>
          </a:prstGeom>
        </p:spPr>
        <p:txBody>
          <a:bodyPr vert="horz" lIns="91440" tIns="45720" rIns="91440" bIns="45720" rtlCol="0"/>
          <a:lstStyle>
            <a:lvl1pPr algn="r">
              <a:defRPr sz="1200"/>
            </a:lvl1pPr>
          </a:lstStyle>
          <a:p>
            <a:endParaRPr lang="pt-BR"/>
          </a:p>
        </p:txBody>
      </p:sp>
      <p:sp>
        <p:nvSpPr>
          <p:cNvPr id="4" name="Espaço Reservado para Rodapé 3"/>
          <p:cNvSpPr>
            <a:spLocks noGrp="1"/>
          </p:cNvSpPr>
          <p:nvPr>
            <p:ph type="ftr" sz="quarter" idx="2"/>
          </p:nvPr>
        </p:nvSpPr>
        <p:spPr>
          <a:xfrm>
            <a:off x="0" y="9425568"/>
            <a:ext cx="2941532" cy="496173"/>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45047" y="9425568"/>
            <a:ext cx="2941532" cy="496173"/>
          </a:xfrm>
          <a:prstGeom prst="rect">
            <a:avLst/>
          </a:prstGeom>
        </p:spPr>
        <p:txBody>
          <a:bodyPr vert="horz" lIns="91440" tIns="45720" rIns="91440" bIns="45720" rtlCol="0" anchor="b"/>
          <a:lstStyle>
            <a:lvl1pPr algn="r">
              <a:defRPr sz="1200"/>
            </a:lvl1pPr>
          </a:lstStyle>
          <a:p>
            <a:fld id="{894056EC-6547-4075-BCE8-8A3D286CE109}" type="slidenum">
              <a:rPr lang="pt-BR" smtClean="0"/>
              <a:t>‹nº›</a:t>
            </a:fld>
            <a:endParaRPr lang="pt-BR"/>
          </a:p>
        </p:txBody>
      </p:sp>
    </p:spTree>
    <p:extLst>
      <p:ext uri="{BB962C8B-B14F-4D97-AF65-F5344CB8AC3E}">
        <p14:creationId xmlns:p14="http://schemas.microsoft.com/office/powerpoint/2010/main" val="393441116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1532" cy="496173"/>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45047" y="0"/>
            <a:ext cx="2941532" cy="496173"/>
          </a:xfrm>
          <a:prstGeom prst="rect">
            <a:avLst/>
          </a:prstGeom>
        </p:spPr>
        <p:txBody>
          <a:bodyPr vert="horz" lIns="91440" tIns="45720" rIns="91440" bIns="45720" rtlCol="0"/>
          <a:lstStyle>
            <a:lvl1pPr algn="r">
              <a:defRPr sz="1200"/>
            </a:lvl1pPr>
          </a:lstStyle>
          <a:p>
            <a:endParaRPr lang="pt-BR"/>
          </a:p>
        </p:txBody>
      </p:sp>
      <p:sp>
        <p:nvSpPr>
          <p:cNvPr id="4" name="Espaço Reservado para Imagem de Slide 3"/>
          <p:cNvSpPr>
            <a:spLocks noGrp="1" noRot="1" noChangeAspect="1"/>
          </p:cNvSpPr>
          <p:nvPr>
            <p:ph type="sldImg" idx="2"/>
          </p:nvPr>
        </p:nvSpPr>
        <p:spPr>
          <a:xfrm>
            <a:off x="914400" y="744538"/>
            <a:ext cx="4959350" cy="3721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8815" y="4713645"/>
            <a:ext cx="5430520" cy="4465558"/>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9425568"/>
            <a:ext cx="2941532" cy="496173"/>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45047" y="9425568"/>
            <a:ext cx="2941532" cy="496173"/>
          </a:xfrm>
          <a:prstGeom prst="rect">
            <a:avLst/>
          </a:prstGeom>
        </p:spPr>
        <p:txBody>
          <a:bodyPr vert="horz" lIns="91440" tIns="45720" rIns="91440" bIns="45720" rtlCol="0" anchor="b"/>
          <a:lstStyle>
            <a:lvl1pPr algn="r">
              <a:defRPr sz="1200"/>
            </a:lvl1pPr>
          </a:lstStyle>
          <a:p>
            <a:fld id="{1ED036DB-D088-4476-A677-4F0B170FF107}" type="slidenum">
              <a:rPr lang="pt-BR" smtClean="0"/>
              <a:t>‹nº›</a:t>
            </a:fld>
            <a:endParaRPr lang="pt-BR"/>
          </a:p>
        </p:txBody>
      </p:sp>
    </p:spTree>
    <p:extLst>
      <p:ext uri="{BB962C8B-B14F-4D97-AF65-F5344CB8AC3E}">
        <p14:creationId xmlns:p14="http://schemas.microsoft.com/office/powerpoint/2010/main" val="327082238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1ED036DB-D088-4476-A677-4F0B170FF107}" type="slidenum">
              <a:rPr lang="pt-BR" smtClean="0"/>
              <a:t>1</a:t>
            </a:fld>
            <a:endParaRPr lang="pt-BR"/>
          </a:p>
        </p:txBody>
      </p:sp>
      <p:sp>
        <p:nvSpPr>
          <p:cNvPr id="5" name="Espaço Reservado para Data 4"/>
          <p:cNvSpPr>
            <a:spLocks noGrp="1"/>
          </p:cNvSpPr>
          <p:nvPr>
            <p:ph type="dt" idx="11"/>
          </p:nvPr>
        </p:nvSpPr>
        <p:spPr/>
        <p:txBody>
          <a:bodyPr/>
          <a:lstStyle/>
          <a:p>
            <a:endParaRPr lang="pt-BR"/>
          </a:p>
        </p:txBody>
      </p:sp>
    </p:spTree>
    <p:extLst>
      <p:ext uri="{BB962C8B-B14F-4D97-AF65-F5344CB8AC3E}">
        <p14:creationId xmlns:p14="http://schemas.microsoft.com/office/powerpoint/2010/main" val="4137736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0"/>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0"/>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356350"/>
            <a:ext cx="2133600" cy="365125"/>
          </a:xfrm>
          <a:prstGeom prst="rect">
            <a:avLst/>
          </a:prstGeom>
        </p:spPr>
        <p:txBody>
          <a:bodyPr/>
          <a:lstStyle/>
          <a:p>
            <a:endParaRPr lang="pt-BR"/>
          </a:p>
        </p:txBody>
      </p:sp>
      <p:sp>
        <p:nvSpPr>
          <p:cNvPr id="8" name="Espaço Reservado para Rodapé 7"/>
          <p:cNvSpPr>
            <a:spLocks noGrp="1"/>
          </p:cNvSpPr>
          <p:nvPr>
            <p:ph type="ftr" sz="quarter" idx="11"/>
          </p:nvPr>
        </p:nvSpPr>
        <p:spPr>
          <a:xfrm>
            <a:off x="3124200" y="6356350"/>
            <a:ext cx="2895600" cy="365125"/>
          </a:xfrm>
          <a:prstGeom prst="rect">
            <a:avLst/>
          </a:prstGeom>
        </p:spPr>
        <p:txBody>
          <a:bodyPr/>
          <a:lstStyle/>
          <a:p>
            <a:endParaRPr lang="pt-BR"/>
          </a:p>
        </p:txBody>
      </p:sp>
      <p:sp>
        <p:nvSpPr>
          <p:cNvPr id="9" name="Espaço Reservado para Número de Slide 8"/>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a:xfrm>
            <a:off x="457200" y="6356350"/>
            <a:ext cx="2133600" cy="365125"/>
          </a:xfrm>
          <a:prstGeom prst="rect">
            <a:avLst/>
          </a:prstGeom>
        </p:spPr>
        <p:txBody>
          <a:bodyPr/>
          <a:lstStyle/>
          <a:p>
            <a:endParaRPr lang="pt-BR"/>
          </a:p>
        </p:txBody>
      </p:sp>
      <p:sp>
        <p:nvSpPr>
          <p:cNvPr id="4" name="Espaço Reservado para Rodapé 3"/>
          <p:cNvSpPr>
            <a:spLocks noGrp="1"/>
          </p:cNvSpPr>
          <p:nvPr>
            <p:ph type="ftr" sz="quarter" idx="11"/>
          </p:nvPr>
        </p:nvSpPr>
        <p:spPr>
          <a:xfrm>
            <a:off x="3124200" y="6356350"/>
            <a:ext cx="2895600" cy="365125"/>
          </a:xfrm>
          <a:prstGeom prst="rect">
            <a:avLst/>
          </a:prstGeom>
        </p:spPr>
        <p:txBody>
          <a:bodyPr/>
          <a:lstStyle/>
          <a:p>
            <a:endParaRPr lang="pt-BR"/>
          </a:p>
        </p:txBody>
      </p:sp>
      <p:sp>
        <p:nvSpPr>
          <p:cNvPr id="5" name="Espaço Reservado para Número de Slide 4"/>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a:xfrm>
            <a:off x="457200" y="6356350"/>
            <a:ext cx="2133600" cy="365125"/>
          </a:xfrm>
          <a:prstGeom prst="rect">
            <a:avLst/>
          </a:prstGeom>
        </p:spPr>
        <p:txBody>
          <a:bodyPr/>
          <a:lstStyle/>
          <a:p>
            <a:endParaRPr lang="pt-BR"/>
          </a:p>
        </p:txBody>
      </p:sp>
      <p:sp>
        <p:nvSpPr>
          <p:cNvPr id="3" name="Espaço Reservado para Rodapé 2"/>
          <p:cNvSpPr>
            <a:spLocks noGrp="1"/>
          </p:cNvSpPr>
          <p:nvPr>
            <p:ph type="ftr" sz="quarter" idx="11"/>
          </p:nvPr>
        </p:nvSpPr>
        <p:spPr>
          <a:xfrm>
            <a:off x="3124200" y="6356350"/>
            <a:ext cx="2895600" cy="365125"/>
          </a:xfrm>
          <a:prstGeom prst="rect">
            <a:avLst/>
          </a:prstGeom>
        </p:spPr>
        <p:txBody>
          <a:bodyPr/>
          <a:lstStyle/>
          <a:p>
            <a:endParaRPr lang="pt-BR"/>
          </a:p>
        </p:txBody>
      </p:sp>
      <p:sp>
        <p:nvSpPr>
          <p:cNvPr id="4" name="Espaço Reservado para Número de Slide 3"/>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3FBD18-D027-409F-A2FF-18AF29DE0A4A}"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m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27.gif"/><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7.png"/><Relationship Id="rId7" Type="http://schemas.openxmlformats.org/officeDocument/2006/relationships/image" Target="../media/image31.pn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4.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7.jpeg"/><Relationship Id="rId2" Type="http://schemas.openxmlformats.org/officeDocument/2006/relationships/image" Target="../media/image35.jpg"/><Relationship Id="rId1" Type="http://schemas.openxmlformats.org/officeDocument/2006/relationships/slideLayout" Target="../slideLayouts/slideLayout1.xml"/><Relationship Id="rId6" Type="http://schemas.openxmlformats.org/officeDocument/2006/relationships/hyperlink" Target="http://br.freepik.com/fotos-gratis/cemiterio-americano-da-normandia-um_35964.htm" TargetMode="External"/><Relationship Id="rId5" Type="http://schemas.openxmlformats.org/officeDocument/2006/relationships/image" Target="../media/image36.jpeg"/><Relationship Id="rId4" Type="http://schemas.openxmlformats.org/officeDocument/2006/relationships/hyperlink" Target="http://www.hospitalsiriolibanes.org.br/hospital/internacao/Paginas/horarios-visita.asp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jp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old.diariodepernambuco.com.br/2012/03/31/vidaurbana2_1.asp" TargetMode="External"/><Relationship Id="rId2" Type="http://schemas.openxmlformats.org/officeDocument/2006/relationships/image" Target="../media/image35.jp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7.png"/><Relationship Id="rId7" Type="http://schemas.openxmlformats.org/officeDocument/2006/relationships/image" Target="../media/image46.jpe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50.png"/><Relationship Id="rId5" Type="http://schemas.openxmlformats.org/officeDocument/2006/relationships/image" Target="../media/image7.png"/><Relationship Id="rId4" Type="http://schemas.openxmlformats.org/officeDocument/2006/relationships/image" Target="../media/image35.jp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2.jpeg"/><Relationship Id="rId2" Type="http://schemas.openxmlformats.org/officeDocument/2006/relationships/image" Target="../media/image35.jpg"/><Relationship Id="rId1" Type="http://schemas.openxmlformats.org/officeDocument/2006/relationships/slideLayout" Target="../slideLayouts/slideLayout1.xml"/><Relationship Id="rId6" Type="http://schemas.openxmlformats.org/officeDocument/2006/relationships/hyperlink" Target="http://amelhorengenharia.blogspot.com/" TargetMode="External"/><Relationship Id="rId5" Type="http://schemas.openxmlformats.org/officeDocument/2006/relationships/image" Target="../media/image51.gif"/><Relationship Id="rId4" Type="http://schemas.openxmlformats.org/officeDocument/2006/relationships/hyperlink" Target="http://www.facimed.edu.br/site/graduacao/?curso=true&amp;ID=13"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g"/><Relationship Id="rId1" Type="http://schemas.openxmlformats.org/officeDocument/2006/relationships/slideLayout" Target="../slideLayouts/slideLayout1.xml"/><Relationship Id="rId4" Type="http://schemas.openxmlformats.org/officeDocument/2006/relationships/image" Target="../media/image53.emf"/></Relationships>
</file>

<file path=ppt/slides/_rels/slide2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64.emf"/><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hyperlink" Target="http://www.superamarelas.com/classificados/4554/advogados/bertaso-escritorio-advocacia-advogado-direito-de-familia-direito-imobiliario-porto-alegre-rs/2"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1.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5.jpg"/><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democraciapolitica.blogspot.com/2012/02/o-brasil-e-o-pais-mais-estavel-politica.html" TargetMode="External"/><Relationship Id="rId2" Type="http://schemas.openxmlformats.org/officeDocument/2006/relationships/image" Target="../media/image8.jp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hyperlink" Target="http://www.general-anaesthesia.com/images/james-simpson.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074" name="Picture 2" descr="Resultado de imagem para simbolo engenhar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2308" y="455543"/>
            <a:ext cx="1572468" cy="153329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Resultado de imagem para simbolo medicin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15061" y="542145"/>
            <a:ext cx="443373" cy="1420208"/>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p:cNvSpPr txBox="1"/>
          <p:nvPr/>
        </p:nvSpPr>
        <p:spPr>
          <a:xfrm>
            <a:off x="196332" y="2099751"/>
            <a:ext cx="8624140" cy="2985433"/>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5400" b="1" dirty="0" smtClean="0">
                <a:solidFill>
                  <a:srgbClr val="0070C0"/>
                </a:solidFill>
                <a:latin typeface="Cambria" panose="02040503050406030204" pitchFamily="18" charset="0"/>
              </a:rPr>
              <a:t>ENGENHARIA </a:t>
            </a:r>
            <a:br>
              <a:rPr lang="pt-BR" sz="5400" b="1" dirty="0" smtClean="0">
                <a:solidFill>
                  <a:srgbClr val="0070C0"/>
                </a:solidFill>
                <a:latin typeface="Cambria" panose="02040503050406030204" pitchFamily="18" charset="0"/>
              </a:rPr>
            </a:br>
            <a:r>
              <a:rPr lang="pt-BR" sz="5400" b="1" dirty="0" smtClean="0">
                <a:solidFill>
                  <a:srgbClr val="0070C0"/>
                </a:solidFill>
                <a:latin typeface="Cambria" panose="02040503050406030204" pitchFamily="18" charset="0"/>
              </a:rPr>
              <a:t>HOSPITALAR</a:t>
            </a:r>
          </a:p>
          <a:p>
            <a:pPr algn="r"/>
            <a:r>
              <a:rPr lang="pt-BR" sz="4000" b="1" dirty="0" smtClean="0">
                <a:solidFill>
                  <a:schemeClr val="tx1">
                    <a:lumMod val="95000"/>
                    <a:lumOff val="5000"/>
                  </a:schemeClr>
                </a:solidFill>
                <a:latin typeface="Cambria" panose="02040503050406030204" pitchFamily="18" charset="0"/>
              </a:rPr>
              <a:t>A </a:t>
            </a:r>
            <a:r>
              <a:rPr lang="pt-BR" sz="4000" b="1" dirty="0">
                <a:solidFill>
                  <a:schemeClr val="tx1">
                    <a:lumMod val="95000"/>
                    <a:lumOff val="5000"/>
                  </a:schemeClr>
                </a:solidFill>
                <a:latin typeface="Cambria" panose="02040503050406030204" pitchFamily="18" charset="0"/>
              </a:rPr>
              <a:t>fiscalização ajudando </a:t>
            </a:r>
            <a:endParaRPr lang="pt-BR" sz="4000" b="1" dirty="0" smtClean="0">
              <a:solidFill>
                <a:schemeClr val="tx1">
                  <a:lumMod val="95000"/>
                  <a:lumOff val="5000"/>
                </a:schemeClr>
              </a:solidFill>
              <a:latin typeface="Cambria" panose="02040503050406030204" pitchFamily="18" charset="0"/>
            </a:endParaRPr>
          </a:p>
          <a:p>
            <a:pPr algn="r"/>
            <a:r>
              <a:rPr lang="pt-BR" sz="4000" b="1" dirty="0" smtClean="0">
                <a:solidFill>
                  <a:schemeClr val="tx1">
                    <a:lumMod val="95000"/>
                    <a:lumOff val="5000"/>
                  </a:schemeClr>
                </a:solidFill>
                <a:latin typeface="Cambria" panose="02040503050406030204" pitchFamily="18" charset="0"/>
              </a:rPr>
              <a:t>a </a:t>
            </a:r>
            <a:r>
              <a:rPr lang="pt-BR" sz="4000" b="1" dirty="0">
                <a:solidFill>
                  <a:schemeClr val="tx1">
                    <a:lumMod val="95000"/>
                    <a:lumOff val="5000"/>
                  </a:schemeClr>
                </a:solidFill>
                <a:latin typeface="Cambria" panose="02040503050406030204" pitchFamily="18" charset="0"/>
              </a:rPr>
              <a:t>salvar vidas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2" descr="https://fbcdn-sphotos-h-a.akamaihd.net/hphotos-ak-xap1/v/t1.0-9/10517675_808772132510757_2060096975808506838_n.png?oh=afb88e5ff17cf9a47f35d95ae1935a6b&amp;oe=557E38D9&amp;__gda__=1438057221_8f399986e0263185971c2aca937a1f2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426814"/>
            <a:ext cx="3346668" cy="21823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fbcdn-sphotos-a-a.akamaihd.net/hphotos-ak-xpf1/v/t1.0-9/10985528_794968130557824_3280792260648898278_n.jpg?oh=63d57fe8091732c0e9a57a60fe4add1b&amp;oe=558455CD&amp;__gda__=1438540199_80c65f38898c652250531a30ff0262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943335"/>
            <a:ext cx="3346668" cy="2510001"/>
          </a:xfrm>
          <a:prstGeom prst="rect">
            <a:avLst/>
          </a:prstGeom>
          <a:noFill/>
          <a:extLst>
            <a:ext uri="{909E8E84-426E-40DD-AFC4-6F175D3DCCD1}">
              <a14:hiddenFill xmlns:a14="http://schemas.microsoft.com/office/drawing/2010/main">
                <a:solidFill>
                  <a:srgbClr val="FFFFFF"/>
                </a:solidFill>
              </a14:hiddenFill>
            </a:ext>
          </a:extLst>
        </p:spPr>
      </p:pic>
      <p:sp>
        <p:nvSpPr>
          <p:cNvPr id="14" name="Retângulo 13"/>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CaixaDeTexto 14"/>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 em Saúde</a:t>
            </a:r>
            <a:endParaRPr lang="pt-BR" sz="4000" b="1" dirty="0">
              <a:solidFill>
                <a:schemeClr val="bg1"/>
              </a:solidFill>
              <a:latin typeface="Cambria" panose="02040503050406030204" pitchFamily="18" charset="0"/>
            </a:endParaRPr>
          </a:p>
        </p:txBody>
      </p:sp>
      <p:pic>
        <p:nvPicPr>
          <p:cNvPr id="8" name="Picture 2" descr="https://fbcdn-sphotos-d-a.akamaihd.net/hphotos-ak-xpf1/t31.0-8/10983333_809825332405437_9059195837722877122_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5377" y="1193483"/>
            <a:ext cx="3589858" cy="245154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s://scontent-mia.xx.fbcdn.net/hphotos-xpf1/v/t1.0-9/10350516_769593063095331_2690106212924111607_n.jpg?oh=b8b48b2a2e1ff49f7a69062deff8851a&amp;oe=55B61D8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3" y="3775939"/>
            <a:ext cx="3302367" cy="2476776"/>
          </a:xfrm>
          <a:prstGeom prst="rect">
            <a:avLst/>
          </a:prstGeom>
          <a:noFill/>
          <a:extLst>
            <a:ext uri="{909E8E84-426E-40DD-AFC4-6F175D3DCCD1}">
              <a14:hiddenFill xmlns:a14="http://schemas.microsoft.com/office/drawing/2010/main">
                <a:solidFill>
                  <a:srgbClr val="FFFFFF"/>
                </a:solidFill>
              </a14:hiddenFill>
            </a:ext>
          </a:extLst>
        </p:spPr>
      </p:pic>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963727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4" descr="https://fbcdn-sphotos-a-a.akamaihd.net/hphotos-ak-xpa1/v/t1.0-9/11016044_801254183262552_154832229783820733_n.jpg?oh=88142b71d3ac10c1449202373a26ba13&amp;oe=55BC021C&amp;__gda__=1434452257_1d2b783cc24c2492612206fd0668e9c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601815"/>
            <a:ext cx="3739607" cy="280470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upo 9"/>
          <p:cNvGrpSpPr/>
          <p:nvPr/>
        </p:nvGrpSpPr>
        <p:grpSpPr>
          <a:xfrm>
            <a:off x="539552" y="4232066"/>
            <a:ext cx="2926973" cy="2005246"/>
            <a:chOff x="5046561" y="1690688"/>
            <a:chExt cx="5478512" cy="3753284"/>
          </a:xfrm>
        </p:grpSpPr>
        <p:pic>
          <p:nvPicPr>
            <p:cNvPr id="11" name="Picture 2" descr="http://i.minus.com/iyVHuXSJmTgr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6561" y="1690688"/>
              <a:ext cx="2986097" cy="373262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s://www.raleighrad.com/wp-content/uploads/EasyRotatorStorage/user-content/erc_29_1348755976/content/assets/Raleigh%20Radiology%20212-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2658" y="1690688"/>
              <a:ext cx="2492415" cy="3753284"/>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9180" y="2020898"/>
            <a:ext cx="2530638" cy="1917957"/>
          </a:xfrm>
          <a:prstGeom prst="rect">
            <a:avLst/>
          </a:prstGeom>
        </p:spPr>
      </p:pic>
      <p:pic>
        <p:nvPicPr>
          <p:cNvPr id="14" name="Content Placeholder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2000" y="4008357"/>
            <a:ext cx="3330203" cy="2217915"/>
          </a:xfrm>
          <a:prstGeom prst="rect">
            <a:avLst/>
          </a:prstGeom>
        </p:spPr>
      </p:pic>
      <p:sp>
        <p:nvSpPr>
          <p:cNvPr id="17" name="Retângulo 1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CaixaDeTexto 1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 em Saúde</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541266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pic>
        <p:nvPicPr>
          <p:cNvPr id="2050" name="Picture 2" descr="http://www.resmedical.com.br/wp-content/uploads/2013/03/Servo-s.jpg"/>
          <p:cNvPicPr>
            <a:picLocks noChangeAspect="1" noChangeArrowheads="1"/>
          </p:cNvPicPr>
          <p:nvPr/>
        </p:nvPicPr>
        <p:blipFill rotWithShape="1">
          <a:blip r:embed="rId4">
            <a:extLst>
              <a:ext uri="{28A0092B-C50C-407E-A947-70E740481C1C}">
                <a14:useLocalDpi xmlns:a14="http://schemas.microsoft.com/office/drawing/2010/main" val="0"/>
              </a:ext>
            </a:extLst>
          </a:blip>
          <a:srcRect l="16642" t="28513" r="9759" b="18687"/>
          <a:stretch/>
        </p:blipFill>
        <p:spPr bwMode="auto">
          <a:xfrm>
            <a:off x="5405871" y="2590567"/>
            <a:ext cx="3506932" cy="1885950"/>
          </a:xfrm>
          <a:prstGeom prst="rect">
            <a:avLst/>
          </a:prstGeom>
          <a:noFill/>
          <a:extLst>
            <a:ext uri="{909E8E84-426E-40DD-AFC4-6F175D3DCCD1}">
              <a14:hiddenFill xmlns:a14="http://schemas.microsoft.com/office/drawing/2010/main">
                <a:solidFill>
                  <a:srgbClr val="FFFFFF"/>
                </a:solidFill>
              </a14:hiddenFill>
            </a:ext>
          </a:extLst>
        </p:spPr>
      </p:pic>
      <p:pic>
        <p:nvPicPr>
          <p:cNvPr id="27650" name="Picture 2" descr="http://www.ti.com/graphics/blockdiagram/blockdiagram_images/x6191.gif.pagespeed.ic.sDmHs54DI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574" y="1945852"/>
            <a:ext cx="4374119" cy="3498120"/>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5492738" y="4880311"/>
            <a:ext cx="2984856" cy="507831"/>
          </a:xfrm>
          <a:prstGeom prst="rect">
            <a:avLst/>
          </a:prstGeom>
        </p:spPr>
        <p:txBody>
          <a:bodyPr wrap="none">
            <a:spAutoFit/>
          </a:bodyPr>
          <a:lstStyle/>
          <a:p>
            <a:r>
              <a:rPr lang="en-US" sz="1350" b="1" dirty="0" err="1"/>
              <a:t>Ventilador</a:t>
            </a:r>
            <a:endParaRPr lang="pt-BR" sz="1350" b="1" dirty="0"/>
          </a:p>
          <a:p>
            <a:r>
              <a:rPr lang="pt-BR" sz="1350" dirty="0"/>
              <a:t>http://cirtweb.com/projects/ventilator/</a:t>
            </a:r>
          </a:p>
        </p:txBody>
      </p:sp>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272842"/>
            <a:ext cx="8912803"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580666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 name="Imagem 19"/>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7" name="Retângulo 6"/>
          <p:cNvSpPr/>
          <p:nvPr/>
        </p:nvSpPr>
        <p:spPr>
          <a:xfrm>
            <a:off x="6704300" y="2014387"/>
            <a:ext cx="1433946" cy="219291"/>
          </a:xfrm>
          <a:prstGeom prst="rect">
            <a:avLst/>
          </a:prstGeom>
        </p:spPr>
        <p:txBody>
          <a:bodyPr wrap="square">
            <a:spAutoFit/>
          </a:bodyPr>
          <a:lstStyle/>
          <a:p>
            <a:r>
              <a:rPr lang="en-US" sz="825" b="1" dirty="0" err="1"/>
              <a:t>Ressonância</a:t>
            </a:r>
            <a:r>
              <a:rPr lang="en-US" sz="825" b="1" dirty="0"/>
              <a:t> </a:t>
            </a:r>
            <a:r>
              <a:rPr lang="en-US" sz="825" b="1" dirty="0" err="1"/>
              <a:t>Magnética</a:t>
            </a:r>
            <a:endParaRPr lang="pt-BR" sz="825" dirty="0"/>
          </a:p>
        </p:txBody>
      </p:sp>
      <p:pic>
        <p:nvPicPr>
          <p:cNvPr id="29698" name="Picture 2" descr="http://www.starfighter.acornarcade.com/mysite/articles/Images/aiessay/Pic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723" y="2473637"/>
            <a:ext cx="2857500" cy="2464595"/>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http://www.catholica.com.au/gc2/dw/images/MRIscanner_400x310.jpg"/>
          <p:cNvPicPr>
            <a:picLocks noChangeAspect="1" noChangeArrowheads="1"/>
          </p:cNvPicPr>
          <p:nvPr/>
        </p:nvPicPr>
        <p:blipFill rotWithShape="1">
          <a:blip r:embed="rId5">
            <a:extLst>
              <a:ext uri="{28A0092B-C50C-407E-A947-70E740481C1C}">
                <a14:useLocalDpi xmlns:a14="http://schemas.microsoft.com/office/drawing/2010/main" val="0"/>
              </a:ext>
            </a:extLst>
          </a:blip>
          <a:srcRect r="4727" b="4680"/>
          <a:stretch/>
        </p:blipFill>
        <p:spPr bwMode="auto">
          <a:xfrm>
            <a:off x="5998693" y="2647135"/>
            <a:ext cx="2722418" cy="211091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mag2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3609" y="4181001"/>
            <a:ext cx="1264444" cy="101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6"/>
          <p:cNvSpPr>
            <a:spLocks noChangeArrowheads="1"/>
          </p:cNvSpPr>
          <p:nvPr/>
        </p:nvSpPr>
        <p:spPr bwMode="auto">
          <a:xfrm>
            <a:off x="3739159" y="2735844"/>
            <a:ext cx="1799019" cy="28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lnSpc>
                <a:spcPct val="95000"/>
              </a:lnSpc>
              <a:spcBef>
                <a:spcPct val="20000"/>
              </a:spcBef>
              <a:buSzPct val="100000"/>
            </a:pPr>
            <a:r>
              <a:rPr lang="en-US" altLang="pt-BR" sz="1350" dirty="0">
                <a:solidFill>
                  <a:srgbClr val="FF0000"/>
                </a:solidFill>
              </a:rPr>
              <a:t>0.01 T = 100 G</a:t>
            </a:r>
          </a:p>
        </p:txBody>
      </p:sp>
      <p:sp>
        <p:nvSpPr>
          <p:cNvPr id="13" name="Rectangle 7"/>
          <p:cNvSpPr>
            <a:spLocks noChangeArrowheads="1"/>
          </p:cNvSpPr>
          <p:nvPr/>
        </p:nvSpPr>
        <p:spPr bwMode="auto">
          <a:xfrm>
            <a:off x="3939183" y="3849077"/>
            <a:ext cx="148162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pt-BR" sz="1350" dirty="0">
                <a:solidFill>
                  <a:srgbClr val="FF0000"/>
                </a:solidFill>
              </a:rPr>
              <a:t>1.0 T  = 10000 G</a:t>
            </a:r>
          </a:p>
        </p:txBody>
      </p:sp>
      <p:sp>
        <p:nvSpPr>
          <p:cNvPr id="14" name="Rectangle 8"/>
          <p:cNvSpPr>
            <a:spLocks noChangeArrowheads="1"/>
          </p:cNvSpPr>
          <p:nvPr/>
        </p:nvSpPr>
        <p:spPr bwMode="auto">
          <a:xfrm>
            <a:off x="3369252" y="5279916"/>
            <a:ext cx="2868286" cy="28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lnSpc>
                <a:spcPct val="95000"/>
              </a:lnSpc>
              <a:spcBef>
                <a:spcPct val="20000"/>
              </a:spcBef>
              <a:buSzPct val="100000"/>
            </a:pPr>
            <a:r>
              <a:rPr lang="en-US" altLang="pt-BR" sz="1350" dirty="0">
                <a:solidFill>
                  <a:srgbClr val="FF0000"/>
                </a:solidFill>
              </a:rPr>
              <a:t>0.00005 T = 0.05 </a:t>
            </a:r>
            <a:r>
              <a:rPr lang="en-US" altLang="pt-BR" sz="1350" dirty="0" err="1">
                <a:solidFill>
                  <a:srgbClr val="FF0000"/>
                </a:solidFill>
              </a:rPr>
              <a:t>mT</a:t>
            </a:r>
            <a:r>
              <a:rPr lang="en-US" altLang="pt-BR" sz="1350" dirty="0">
                <a:solidFill>
                  <a:srgbClr val="FF0000"/>
                </a:solidFill>
              </a:rPr>
              <a:t> = 0.5 G</a:t>
            </a:r>
          </a:p>
        </p:txBody>
      </p:sp>
      <p:pic>
        <p:nvPicPr>
          <p:cNvPr id="1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3610" y="2977450"/>
            <a:ext cx="1135856"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5330" y="1849915"/>
            <a:ext cx="678656" cy="90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tângulo 1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2693377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1" descr="http://www.valor.com.br/sites/default/files/gn/13/04/arte12rel-101-abre-f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088" y="1700807"/>
            <a:ext cx="5683919" cy="352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 em saúde – até 2013</a:t>
            </a:r>
            <a:endParaRPr lang="pt-BR" sz="4000" b="1" dirty="0">
              <a:solidFill>
                <a:schemeClr val="bg1"/>
              </a:solidFill>
              <a:latin typeface="Cambria" panose="02040503050406030204" pitchFamily="18" charset="0"/>
            </a:endParaRPr>
          </a:p>
        </p:txBody>
      </p:sp>
      <p:pic>
        <p:nvPicPr>
          <p:cNvPr id="5" name="Imagem 4"/>
          <p:cNvPicPr>
            <a:picLocks noChangeAspect="1"/>
          </p:cNvPicPr>
          <p:nvPr/>
        </p:nvPicPr>
        <p:blipFill rotWithShape="1">
          <a:blip r:embed="rId4">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Tree>
    <p:extLst>
      <p:ext uri="{BB962C8B-B14F-4D97-AF65-F5344CB8AC3E}">
        <p14:creationId xmlns:p14="http://schemas.microsoft.com/office/powerpoint/2010/main" val="22394644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755576" y="1268760"/>
            <a:ext cx="5328592" cy="1938992"/>
          </a:xfrm>
          <a:prstGeom prst="rect">
            <a:avLst/>
          </a:prstGeom>
          <a:noFill/>
        </p:spPr>
        <p:txBody>
          <a:bodyPr wrap="square" rtlCol="0">
            <a:spAutoFit/>
          </a:bodyPr>
          <a:lstStyle/>
          <a:p>
            <a:r>
              <a:rPr lang="pt-BR" sz="6000" b="1" dirty="0" smtClean="0">
                <a:solidFill>
                  <a:srgbClr val="0070C0"/>
                </a:solidFill>
                <a:latin typeface="Cambria" panose="02040503050406030204" pitchFamily="18" charset="0"/>
              </a:rPr>
              <a:t>III</a:t>
            </a:r>
          </a:p>
          <a:p>
            <a:r>
              <a:rPr lang="pt-BR" sz="6000" b="1" dirty="0" smtClean="0">
                <a:solidFill>
                  <a:srgbClr val="0070C0"/>
                </a:solidFill>
                <a:latin typeface="Cambria" panose="02040503050406030204" pitchFamily="18" charset="0"/>
              </a:rPr>
              <a:t>Motivação</a:t>
            </a:r>
            <a:endParaRPr lang="pt-BR" sz="6000" b="1" dirty="0">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5113662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548680"/>
            <a:ext cx="7416824" cy="4896544"/>
          </a:xfrm>
        </p:spPr>
        <p:txBody>
          <a:bodyPr/>
          <a:lstStyle/>
          <a:p>
            <a:pPr algn="just"/>
            <a:endParaRPr lang="pt-BR" sz="2000" dirty="0" smtClean="0">
              <a:solidFill>
                <a:schemeClr val="tx1"/>
              </a:solidFill>
            </a:endParaRPr>
          </a:p>
          <a:p>
            <a:pPr algn="just"/>
            <a:endParaRPr lang="pt-BR" sz="2000" dirty="0">
              <a:solidFill>
                <a:schemeClr val="tx1"/>
              </a:solidFill>
            </a:endParaRPr>
          </a:p>
          <a:p>
            <a:pPr algn="just"/>
            <a:r>
              <a:rPr lang="pt-BR" sz="2400" b="1" dirty="0" smtClean="0">
                <a:solidFill>
                  <a:schemeClr val="tx1"/>
                </a:solidFill>
              </a:rPr>
              <a:t>O cirurgião </a:t>
            </a:r>
            <a:r>
              <a:rPr lang="pt-BR" sz="2400" b="1" dirty="0">
                <a:solidFill>
                  <a:schemeClr val="tx1"/>
                </a:solidFill>
              </a:rPr>
              <a:t>Cari W. Walter, da Harvard Medical </a:t>
            </a:r>
            <a:r>
              <a:rPr lang="pt-BR" sz="2400" b="1" dirty="0" err="1">
                <a:solidFill>
                  <a:schemeClr val="tx1"/>
                </a:solidFill>
              </a:rPr>
              <a:t>School</a:t>
            </a:r>
            <a:r>
              <a:rPr lang="pt-BR" sz="2400" b="1" dirty="0">
                <a:solidFill>
                  <a:schemeClr val="tx1"/>
                </a:solidFill>
              </a:rPr>
              <a:t>, </a:t>
            </a:r>
            <a:r>
              <a:rPr lang="pt-BR" sz="2400" b="1" dirty="0" smtClean="0">
                <a:solidFill>
                  <a:schemeClr val="tx1"/>
                </a:solidFill>
              </a:rPr>
              <a:t>declarou </a:t>
            </a:r>
            <a:r>
              <a:rPr lang="pt-BR" sz="2400" b="1" dirty="0">
                <a:solidFill>
                  <a:schemeClr val="tx1"/>
                </a:solidFill>
              </a:rPr>
              <a:t>que no país estavam morrendo cerca de 3 pessoas por dia, ou </a:t>
            </a:r>
            <a:r>
              <a:rPr lang="pt-BR" sz="2400" b="1" dirty="0" smtClean="0">
                <a:solidFill>
                  <a:schemeClr val="tx1"/>
                </a:solidFill>
              </a:rPr>
              <a:t>1.200 </a:t>
            </a:r>
            <a:r>
              <a:rPr lang="pt-BR" sz="2400" b="1" dirty="0">
                <a:solidFill>
                  <a:schemeClr val="tx1"/>
                </a:solidFill>
              </a:rPr>
              <a:t>por ano, </a:t>
            </a:r>
            <a:r>
              <a:rPr lang="pt-BR" sz="2400" b="1" dirty="0" smtClean="0">
                <a:solidFill>
                  <a:schemeClr val="tx1"/>
                </a:solidFill>
              </a:rPr>
              <a:t>devido a </a:t>
            </a:r>
            <a:r>
              <a:rPr lang="pt-BR" sz="2400" b="1" dirty="0">
                <a:solidFill>
                  <a:schemeClr val="tx1"/>
                </a:solidFill>
              </a:rPr>
              <a:t>choques elétricos relacionados com equipamentos médicos</a:t>
            </a:r>
            <a:r>
              <a:rPr lang="pt-BR" sz="2400" b="1" dirty="0" smtClean="0">
                <a:solidFill>
                  <a:schemeClr val="tx1"/>
                </a:solidFill>
              </a:rPr>
              <a:t>.</a:t>
            </a:r>
          </a:p>
          <a:p>
            <a:endParaRPr lang="pt-BR" sz="1600" b="1" dirty="0" smtClean="0">
              <a:solidFill>
                <a:srgbClr val="FF0000"/>
              </a:solidFill>
            </a:endParaRPr>
          </a:p>
          <a:p>
            <a:r>
              <a:rPr lang="pt-BR" sz="1600" b="1" dirty="0" smtClean="0">
                <a:solidFill>
                  <a:srgbClr val="FF0000"/>
                </a:solidFill>
              </a:rPr>
              <a:t>(Será que ainda acontece?...)</a:t>
            </a:r>
            <a:endParaRPr lang="pt-BR" sz="1600" b="1" dirty="0">
              <a:solidFill>
                <a:srgbClr val="FF0000"/>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14338" name="Picture 2" descr="http://www.hospitalsiriolibanes.org.br/hospital/internacao/PublishingImages/horarios-de-visita-familia.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3717032"/>
            <a:ext cx="2995533"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cdns2.freepik.com/fotos-gratis/cemiterio-americano-da-normandia-um_2799642.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80112" y="3717032"/>
            <a:ext cx="2230041" cy="1486694"/>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13890232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tângulo 10"/>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CaixaDeTexto 11"/>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Fatos</a:t>
            </a:r>
            <a:endParaRPr lang="pt-BR" sz="4000" b="1" dirty="0">
              <a:solidFill>
                <a:schemeClr val="bg1"/>
              </a:solidFill>
              <a:latin typeface="Cambria" panose="02040503050406030204" pitchFamily="18" charset="0"/>
            </a:endParaRPr>
          </a:p>
        </p:txBody>
      </p:sp>
      <p:pic>
        <p:nvPicPr>
          <p:cNvPr id="13" name="Imagem 12"/>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5" name="Rectangle 3"/>
          <p:cNvSpPr txBox="1">
            <a:spLocks noChangeArrowheads="1"/>
          </p:cNvSpPr>
          <p:nvPr/>
        </p:nvSpPr>
        <p:spPr>
          <a:xfrm>
            <a:off x="4283968" y="1988840"/>
            <a:ext cx="4330700" cy="2720792"/>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buFontTx/>
              <a:buNone/>
            </a:pPr>
            <a:r>
              <a:rPr lang="pt-BR" sz="1600" dirty="0" smtClean="0">
                <a:solidFill>
                  <a:schemeClr val="tx1"/>
                </a:solidFill>
              </a:rPr>
              <a:t>Divulgado laudo sobre maca que caiu durante parto na Bahia 30/07/2010.</a:t>
            </a:r>
          </a:p>
          <a:p>
            <a:pPr algn="just">
              <a:buFontTx/>
              <a:buNone/>
            </a:pPr>
            <a:endParaRPr lang="pt-BR" sz="1600" dirty="0" smtClean="0">
              <a:solidFill>
                <a:schemeClr val="tx1"/>
              </a:solidFill>
            </a:endParaRPr>
          </a:p>
          <a:p>
            <a:pPr algn="just">
              <a:buFontTx/>
              <a:buNone/>
            </a:pPr>
            <a:r>
              <a:rPr lang="pt-BR" sz="1600" dirty="0" smtClean="0">
                <a:solidFill>
                  <a:schemeClr val="tx1"/>
                </a:solidFill>
              </a:rPr>
              <a:t>Mãe com traumatismo, recém-nascido morreu.</a:t>
            </a:r>
          </a:p>
          <a:p>
            <a:pPr algn="just">
              <a:buFontTx/>
              <a:buNone/>
            </a:pPr>
            <a:endParaRPr lang="pt-BR" sz="1600" dirty="0" smtClean="0">
              <a:solidFill>
                <a:schemeClr val="tx1"/>
              </a:solidFill>
            </a:endParaRPr>
          </a:p>
          <a:p>
            <a:pPr algn="just">
              <a:buFontTx/>
              <a:buNone/>
            </a:pPr>
            <a:r>
              <a:rPr lang="pt-BR" sz="1600" dirty="0" smtClean="0">
                <a:solidFill>
                  <a:schemeClr val="tx1"/>
                </a:solidFill>
              </a:rPr>
              <a:t>Perícia aponta desgaste em mesa de cirurgia que caiu durante parto. Acidente ocorreu em maio em hospital de Porto Seguro, na Bahia. </a:t>
            </a:r>
            <a:r>
              <a:rPr lang="pt-BR" sz="1600" b="1" dirty="0" smtClean="0">
                <a:solidFill>
                  <a:schemeClr val="tx1"/>
                </a:solidFill>
              </a:rPr>
              <a:t>Polícia vai indiciar administração do hospital.</a:t>
            </a:r>
            <a:endParaRPr lang="pt-BR" sz="1600" b="1" dirty="0">
              <a:solidFill>
                <a:schemeClr val="tx1"/>
              </a:solidFill>
            </a:endParaRPr>
          </a:p>
        </p:txBody>
      </p:sp>
      <p:pic>
        <p:nvPicPr>
          <p:cNvPr id="6" name="Picture 9"/>
          <p:cNvPicPr>
            <a:picLocks noChangeAspect="1" noChangeArrowheads="1"/>
          </p:cNvPicPr>
          <p:nvPr/>
        </p:nvPicPr>
        <p:blipFill>
          <a:blip r:embed="rId4">
            <a:extLst>
              <a:ext uri="{28A0092B-C50C-407E-A947-70E740481C1C}">
                <a14:useLocalDpi xmlns:a14="http://schemas.microsoft.com/office/drawing/2010/main" val="0"/>
              </a:ext>
            </a:extLst>
          </a:blip>
          <a:srcRect l="12900"/>
          <a:stretch>
            <a:fillRect/>
          </a:stretch>
        </p:blipFill>
        <p:spPr bwMode="auto">
          <a:xfrm>
            <a:off x="856995" y="1988840"/>
            <a:ext cx="3240360" cy="272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7327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3600" b="1" dirty="0" smtClean="0">
                <a:solidFill>
                  <a:schemeClr val="bg1"/>
                </a:solidFill>
                <a:latin typeface="Cambria" panose="02040503050406030204" pitchFamily="18" charset="0"/>
              </a:rPr>
              <a:t>Segurança do Paciente – Descarte Seguro</a:t>
            </a:r>
            <a:endParaRPr lang="pt-BR" sz="3600" b="1" dirty="0">
              <a:solidFill>
                <a:schemeClr val="bg1"/>
              </a:solidFill>
              <a:latin typeface="Cambria" panose="02040503050406030204" pitchFamily="18" charset="0"/>
            </a:endParaRPr>
          </a:p>
        </p:txBody>
      </p:sp>
      <p:sp>
        <p:nvSpPr>
          <p:cNvPr id="3" name="Subtítulo 2"/>
          <p:cNvSpPr>
            <a:spLocks noGrp="1"/>
          </p:cNvSpPr>
          <p:nvPr>
            <p:ph type="subTitle" idx="1"/>
          </p:nvPr>
        </p:nvSpPr>
        <p:spPr>
          <a:xfrm>
            <a:off x="827584" y="980728"/>
            <a:ext cx="7416824" cy="4896544"/>
          </a:xfrm>
        </p:spPr>
        <p:txBody>
          <a:bodyPr/>
          <a:lstStyle/>
          <a:p>
            <a:pPr algn="just"/>
            <a:endParaRPr lang="pt-BR" sz="2000" dirty="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5" name="Rectangle 3"/>
          <p:cNvSpPr txBox="1">
            <a:spLocks noChangeArrowheads="1"/>
          </p:cNvSpPr>
          <p:nvPr/>
        </p:nvSpPr>
        <p:spPr>
          <a:xfrm>
            <a:off x="467544" y="1299072"/>
            <a:ext cx="4330700" cy="3845024"/>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pt-BR" sz="1400" dirty="0">
                <a:solidFill>
                  <a:schemeClr val="tx1"/>
                </a:solidFill>
              </a:rPr>
              <a:t>O acidente </a:t>
            </a:r>
            <a:r>
              <a:rPr lang="pt-BR" sz="1400" b="1" dirty="0">
                <a:solidFill>
                  <a:schemeClr val="tx1"/>
                </a:solidFill>
              </a:rPr>
              <a:t>radiológico de </a:t>
            </a:r>
            <a:r>
              <a:rPr lang="pt-BR" sz="1400" b="1" dirty="0" smtClean="0">
                <a:solidFill>
                  <a:schemeClr val="tx1"/>
                </a:solidFill>
              </a:rPr>
              <a:t>Goiânia</a:t>
            </a:r>
            <a:r>
              <a:rPr lang="pt-BR" sz="1400" dirty="0" smtClean="0">
                <a:solidFill>
                  <a:schemeClr val="tx1"/>
                </a:solidFill>
              </a:rPr>
              <a:t> </a:t>
            </a:r>
            <a:r>
              <a:rPr lang="pt-BR" sz="1400" dirty="0">
                <a:solidFill>
                  <a:schemeClr val="tx1"/>
                </a:solidFill>
              </a:rPr>
              <a:t>amplamente conhecido como </a:t>
            </a:r>
            <a:r>
              <a:rPr lang="pt-BR" sz="1400" b="1" dirty="0">
                <a:solidFill>
                  <a:schemeClr val="tx1"/>
                </a:solidFill>
              </a:rPr>
              <a:t>acidente com o </a:t>
            </a:r>
            <a:r>
              <a:rPr lang="pt-BR" sz="1400" b="1" dirty="0" smtClean="0">
                <a:solidFill>
                  <a:schemeClr val="tx1"/>
                </a:solidFill>
              </a:rPr>
              <a:t>Césio-137</a:t>
            </a:r>
            <a:r>
              <a:rPr lang="pt-BR" sz="1400" dirty="0">
                <a:solidFill>
                  <a:schemeClr val="tx1"/>
                </a:solidFill>
              </a:rPr>
              <a:t> </a:t>
            </a:r>
            <a:r>
              <a:rPr lang="pt-BR" sz="1400" dirty="0" smtClean="0">
                <a:solidFill>
                  <a:schemeClr val="tx1"/>
                </a:solidFill>
              </a:rPr>
              <a:t>foi um dos mais graves </a:t>
            </a:r>
            <a:r>
              <a:rPr lang="pt-BR" sz="1400" dirty="0">
                <a:solidFill>
                  <a:schemeClr val="tx1"/>
                </a:solidFill>
              </a:rPr>
              <a:t>episódio de contaminação por radioatividade ocorrido no Brasil. A contaminação teve início em 13 de setembro de 1987, quando um aparelho utilizado em radioterapias foi encontrado dentro de uma clínica </a:t>
            </a:r>
            <a:r>
              <a:rPr lang="pt-BR" sz="1400" dirty="0" smtClean="0">
                <a:solidFill>
                  <a:schemeClr val="tx1"/>
                </a:solidFill>
              </a:rPr>
              <a:t>abandonada no </a:t>
            </a:r>
            <a:r>
              <a:rPr lang="pt-BR" sz="1400" dirty="0">
                <a:solidFill>
                  <a:schemeClr val="tx1"/>
                </a:solidFill>
              </a:rPr>
              <a:t>centro de </a:t>
            </a:r>
            <a:r>
              <a:rPr lang="pt-BR" sz="1400" dirty="0" smtClean="0">
                <a:solidFill>
                  <a:schemeClr val="tx1"/>
                </a:solidFill>
              </a:rPr>
              <a:t>Goiânia. </a:t>
            </a:r>
            <a:r>
              <a:rPr lang="pt-BR" sz="1400" dirty="0">
                <a:solidFill>
                  <a:schemeClr val="tx1"/>
                </a:solidFill>
              </a:rPr>
              <a:t>Foi classificado como nível 5 (acidentes com consequências de longo alcance) na Escala Internacional de Acidentes Nucleares, que vai de zero a sete, </a:t>
            </a:r>
            <a:r>
              <a:rPr lang="pt-BR" sz="1400" dirty="0" smtClean="0">
                <a:solidFill>
                  <a:schemeClr val="tx1"/>
                </a:solidFill>
              </a:rPr>
              <a:t>na qual </a:t>
            </a:r>
            <a:r>
              <a:rPr lang="pt-BR" sz="1400" dirty="0">
                <a:solidFill>
                  <a:schemeClr val="tx1"/>
                </a:solidFill>
              </a:rPr>
              <a:t>o menor valor corresponde a um desvio, sem significação para segurança, enquanto no outro extremo estão localizados os acidentes </a:t>
            </a:r>
            <a:r>
              <a:rPr lang="pt-BR" sz="1400" dirty="0" smtClean="0">
                <a:solidFill>
                  <a:schemeClr val="tx1"/>
                </a:solidFill>
              </a:rPr>
              <a:t>graves.</a:t>
            </a:r>
          </a:p>
          <a:p>
            <a:pPr algn="just"/>
            <a:endParaRPr lang="pt-BR" sz="1400" dirty="0">
              <a:solidFill>
                <a:schemeClr val="tx1"/>
              </a:solidFill>
            </a:endParaRPr>
          </a:p>
          <a:p>
            <a:pPr algn="just"/>
            <a:r>
              <a:rPr lang="pt-BR" sz="1400" dirty="0">
                <a:solidFill>
                  <a:schemeClr val="tx1"/>
                </a:solidFill>
              </a:rPr>
              <a:t>O instrumento foi encontrado por catadores de um </a:t>
            </a:r>
            <a:r>
              <a:rPr lang="pt-BR" sz="1400" dirty="0" smtClean="0">
                <a:solidFill>
                  <a:schemeClr val="tx1"/>
                </a:solidFill>
              </a:rPr>
              <a:t>ferro-velho </a:t>
            </a:r>
            <a:r>
              <a:rPr lang="pt-BR" sz="1400" dirty="0">
                <a:solidFill>
                  <a:schemeClr val="tx1"/>
                </a:solidFill>
              </a:rPr>
              <a:t>do local, que entenderam tratar-se de sucata. Foi desmontado e repassado para terceiros, gerando um rastro de contaminação, </a:t>
            </a:r>
            <a:r>
              <a:rPr lang="pt-BR" sz="1400" dirty="0" smtClean="0">
                <a:solidFill>
                  <a:schemeClr val="tx1"/>
                </a:solidFill>
              </a:rPr>
              <a:t> que </a:t>
            </a:r>
            <a:r>
              <a:rPr lang="pt-BR" sz="1400" dirty="0">
                <a:solidFill>
                  <a:schemeClr val="tx1"/>
                </a:solidFill>
              </a:rPr>
              <a:t>afetou seriamente a saúde de centenas de pessoas. O acidente com Césio-137 foi o maior acidente radioativo do Brasil e o maior do mundo ocorrido fora das usinas </a:t>
            </a:r>
            <a:r>
              <a:rPr lang="pt-BR" sz="1400" dirty="0" smtClean="0">
                <a:solidFill>
                  <a:schemeClr val="tx1"/>
                </a:solidFill>
              </a:rPr>
              <a:t>nucleares</a:t>
            </a:r>
            <a:r>
              <a:rPr lang="pt-BR" sz="1400" baseline="30000" dirty="0" smtClean="0">
                <a:solidFill>
                  <a:schemeClr val="tx1"/>
                </a:solidFill>
              </a:rPr>
              <a:t>.</a:t>
            </a:r>
            <a:r>
              <a:rPr lang="pt-BR" sz="1400" dirty="0" smtClean="0">
                <a:solidFill>
                  <a:schemeClr val="tx1"/>
                </a:solidFill>
              </a:rPr>
              <a:t> </a:t>
            </a:r>
            <a:endParaRPr lang="pt-BR" sz="1400" dirty="0">
              <a:solidFill>
                <a:schemeClr val="tx1"/>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560744"/>
            <a:ext cx="3230140" cy="1944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1189906"/>
            <a:ext cx="1797094" cy="2261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97133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CaixaDeTexto 11"/>
          <p:cNvSpPr txBox="1"/>
          <p:nvPr/>
        </p:nvSpPr>
        <p:spPr>
          <a:xfrm>
            <a:off x="0" y="272842"/>
            <a:ext cx="8932334"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Fatos</a:t>
            </a:r>
            <a:endParaRPr lang="pt-BR" sz="4000" b="1" dirty="0">
              <a:solidFill>
                <a:schemeClr val="bg1"/>
              </a:solidFill>
              <a:latin typeface="Cambria" panose="02040503050406030204" pitchFamily="18" charset="0"/>
            </a:endParaRPr>
          </a:p>
        </p:txBody>
      </p:sp>
      <p:pic>
        <p:nvPicPr>
          <p:cNvPr id="13" name="Imagem 12"/>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467544" y="905706"/>
            <a:ext cx="7416824" cy="4896544"/>
          </a:xfrm>
        </p:spPr>
        <p:txBody>
          <a:bodyPr/>
          <a:lstStyle/>
          <a:p>
            <a:pPr algn="just"/>
            <a:endParaRPr lang="pt-BR" sz="2000" dirty="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5" name="Rectangle 3"/>
          <p:cNvSpPr txBox="1">
            <a:spLocks noChangeArrowheads="1"/>
          </p:cNvSpPr>
          <p:nvPr/>
        </p:nvSpPr>
        <p:spPr>
          <a:xfrm>
            <a:off x="4283968" y="1916832"/>
            <a:ext cx="4330700" cy="3845024"/>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buFontTx/>
              <a:buNone/>
            </a:pPr>
            <a:endParaRPr lang="pt-BR" sz="2000" b="1" dirty="0">
              <a:solidFill>
                <a:schemeClr val="tx1"/>
              </a:solidFill>
              <a:latin typeface="Tw Cen MT" pitchFamily="34" charset="0"/>
            </a:endParaRPr>
          </a:p>
        </p:txBody>
      </p:sp>
      <p:sp>
        <p:nvSpPr>
          <p:cNvPr id="4" name="Retângulo 3"/>
          <p:cNvSpPr/>
          <p:nvPr/>
        </p:nvSpPr>
        <p:spPr>
          <a:xfrm>
            <a:off x="730931" y="3573016"/>
            <a:ext cx="6768752" cy="2524938"/>
          </a:xfrm>
          <a:prstGeom prst="rect">
            <a:avLst/>
          </a:prstGeom>
        </p:spPr>
        <p:txBody>
          <a:bodyPr wrap="square">
            <a:spAutoFit/>
          </a:bodyPr>
          <a:lstStyle/>
          <a:p>
            <a:pPr algn="just">
              <a:lnSpc>
                <a:spcPct val="80000"/>
              </a:lnSpc>
            </a:pPr>
            <a:r>
              <a:rPr lang="pt-BR" dirty="0" smtClean="0"/>
              <a:t>Por </a:t>
            </a:r>
            <a:r>
              <a:rPr lang="pt-BR" dirty="0"/>
              <a:t>duas vezes, o cabo dos eletrodos de ECG conectados ao paciente foi conectado direto à rede elétrica. Uma morte causada por choque elétrico e um paciente com queimaduras de terceiro grau (</a:t>
            </a:r>
            <a:r>
              <a:rPr lang="pt-BR" i="1" dirty="0"/>
              <a:t>Health </a:t>
            </a:r>
            <a:r>
              <a:rPr lang="pt-BR" i="1" dirty="0" err="1"/>
              <a:t>Devices</a:t>
            </a:r>
            <a:r>
              <a:rPr lang="pt-BR" i="1" dirty="0"/>
              <a:t> </a:t>
            </a:r>
            <a:r>
              <a:rPr lang="pt-BR" i="1" dirty="0" err="1"/>
              <a:t>Feb</a:t>
            </a:r>
            <a:r>
              <a:rPr lang="pt-BR" i="1" dirty="0"/>
              <a:t> 1987; 16(2): 44-6</a:t>
            </a:r>
            <a:r>
              <a:rPr lang="pt-BR" dirty="0"/>
              <a:t>).</a:t>
            </a:r>
          </a:p>
          <a:p>
            <a:pPr algn="just">
              <a:lnSpc>
                <a:spcPct val="80000"/>
              </a:lnSpc>
            </a:pPr>
            <a:endParaRPr lang="pt-BR" dirty="0"/>
          </a:p>
          <a:p>
            <a:pPr algn="just">
              <a:lnSpc>
                <a:spcPct val="80000"/>
              </a:lnSpc>
            </a:pPr>
            <a:r>
              <a:rPr lang="pt-BR" dirty="0"/>
              <a:t>Técnica em </a:t>
            </a:r>
            <a:r>
              <a:rPr lang="pt-BR" dirty="0" smtClean="0"/>
              <a:t>Enfermagem, </a:t>
            </a:r>
            <a:r>
              <a:rPr lang="pt-BR" dirty="0"/>
              <a:t>ao manusear um desfibrilador com tela para exibição do eletrocardiograma, colocou as pás do equipamento em seu peito, recebendo um disparo do mesmo. Sobreviveu graças à atuação rápida da equipe (</a:t>
            </a:r>
            <a:r>
              <a:rPr lang="pt-BR" i="1" dirty="0"/>
              <a:t>Health </a:t>
            </a:r>
            <a:r>
              <a:rPr lang="pt-BR" i="1" dirty="0" err="1"/>
              <a:t>Devices</a:t>
            </a:r>
            <a:r>
              <a:rPr lang="pt-BR" i="1" dirty="0"/>
              <a:t> </a:t>
            </a:r>
            <a:r>
              <a:rPr lang="pt-BR" i="1" dirty="0" err="1"/>
              <a:t>Feb</a:t>
            </a:r>
            <a:r>
              <a:rPr lang="pt-BR" i="1" dirty="0"/>
              <a:t> 1988; 17(2): 68-9</a:t>
            </a:r>
            <a:r>
              <a:rPr lang="pt-BR" dirty="0"/>
              <a:t>).</a:t>
            </a:r>
          </a:p>
        </p:txBody>
      </p:sp>
      <p:sp>
        <p:nvSpPr>
          <p:cNvPr id="8" name="Retângulo 7"/>
          <p:cNvSpPr/>
          <p:nvPr/>
        </p:nvSpPr>
        <p:spPr>
          <a:xfrm>
            <a:off x="755576" y="1409693"/>
            <a:ext cx="7344816" cy="2524938"/>
          </a:xfrm>
          <a:prstGeom prst="rect">
            <a:avLst/>
          </a:prstGeom>
        </p:spPr>
        <p:txBody>
          <a:bodyPr wrap="square">
            <a:spAutoFit/>
          </a:bodyPr>
          <a:lstStyle/>
          <a:p>
            <a:pPr algn="just">
              <a:lnSpc>
                <a:spcPct val="90000"/>
              </a:lnSpc>
            </a:pPr>
            <a:r>
              <a:rPr lang="pt-BR" dirty="0"/>
              <a:t>Criança que estava no centro de tratamento intensivo morreu após ser </a:t>
            </a:r>
            <a:r>
              <a:rPr lang="pt-BR" dirty="0" smtClean="0"/>
              <a:t>colocada em equipamento de fornecimento de oxigênio defeituoso. </a:t>
            </a:r>
            <a:r>
              <a:rPr lang="pt-BR" dirty="0"/>
              <a:t>O </a:t>
            </a:r>
            <a:r>
              <a:rPr lang="pt-BR" dirty="0" smtClean="0"/>
              <a:t>equipamento </a:t>
            </a:r>
            <a:r>
              <a:rPr lang="pt-BR" dirty="0"/>
              <a:t>não foi inspecionado (</a:t>
            </a:r>
            <a:r>
              <a:rPr lang="pt-BR" i="1" dirty="0"/>
              <a:t>Health </a:t>
            </a:r>
            <a:r>
              <a:rPr lang="pt-BR" i="1" dirty="0" err="1"/>
              <a:t>Devices</a:t>
            </a:r>
            <a:r>
              <a:rPr lang="pt-BR" i="1" dirty="0"/>
              <a:t> </a:t>
            </a:r>
            <a:r>
              <a:rPr lang="pt-BR" i="1" dirty="0" err="1"/>
              <a:t>Mar-Apr</a:t>
            </a:r>
            <a:r>
              <a:rPr lang="pt-BR" i="1" dirty="0"/>
              <a:t> 1992; 21(3-4): 137</a:t>
            </a:r>
            <a:r>
              <a:rPr lang="pt-BR" dirty="0" smtClean="0"/>
              <a:t>).</a:t>
            </a:r>
            <a:endParaRPr lang="pt-BR" dirty="0"/>
          </a:p>
          <a:p>
            <a:pPr algn="just">
              <a:lnSpc>
                <a:spcPct val="90000"/>
              </a:lnSpc>
            </a:pPr>
            <a:r>
              <a:rPr lang="pt-BR" dirty="0"/>
              <a:t>Inversão de gases medicinais na entrada do equipamento de </a:t>
            </a:r>
            <a:r>
              <a:rPr lang="pt-BR" dirty="0" smtClean="0"/>
              <a:t>anestesia: o </a:t>
            </a:r>
            <a:r>
              <a:rPr lang="pt-BR" dirty="0"/>
              <a:t>paciente durante a cirurgia recebia uma mistura de gases com pouco oxigênio e muito óxido nitroso. Dois pacientes morreram (</a:t>
            </a:r>
            <a:r>
              <a:rPr lang="pt-BR" i="1" dirty="0"/>
              <a:t>Health </a:t>
            </a:r>
            <a:r>
              <a:rPr lang="pt-BR" i="1" dirty="0" err="1"/>
              <a:t>Devices</a:t>
            </a:r>
            <a:r>
              <a:rPr lang="pt-BR" i="1" dirty="0"/>
              <a:t> </a:t>
            </a:r>
            <a:r>
              <a:rPr lang="pt-BR" i="1" dirty="0" err="1"/>
              <a:t>Jul</a:t>
            </a:r>
            <a:r>
              <a:rPr lang="pt-BR" i="1" dirty="0"/>
              <a:t> 1984; 13(9): 22</a:t>
            </a:r>
            <a:r>
              <a:rPr lang="pt-BR" dirty="0"/>
              <a:t>).</a:t>
            </a:r>
          </a:p>
        </p:txBody>
      </p:sp>
      <p:pic>
        <p:nvPicPr>
          <p:cNvPr id="10" name="Picture 2" descr="http://vignette4.wikia.nocookie.net/simpsons/images/6/69/Homer_death.jpg/revision/latest?cb=20110208141055&amp;path-prefix=p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50163" y1="15714" x2="51140" y2="5238"/>
                        <a14:foregroundMark x1="55375" y1="6190" x2="55375" y2="6190"/>
                        <a14:foregroundMark x1="72313" y1="4286" x2="72313" y2="4286"/>
                        <a14:foregroundMark x1="91531" y1="4762" x2="91531" y2="4762"/>
                        <a14:foregroundMark x1="97068" y1="7857" x2="97068" y2="7857"/>
                        <a14:foregroundMark x1="69381" y1="8333" x2="69381" y2="8333"/>
                        <a14:foregroundMark x1="54397" y1="14524" x2="54397" y2="14524"/>
                        <a14:foregroundMark x1="28664" y1="16905" x2="32573" y2="15714"/>
                        <a14:foregroundMark x1="43322" y1="20000" x2="43322" y2="20000"/>
                        <a14:foregroundMark x1="39739" y1="16429" x2="39739" y2="16429"/>
                        <a14:foregroundMark x1="34853" y1="17619" x2="34853" y2="17619"/>
                        <a14:foregroundMark x1="36808" y1="20952" x2="36808" y2="20952"/>
                        <a14:foregroundMark x1="40065" y1="21190" x2="40065" y2="21190"/>
                        <a14:foregroundMark x1="56026" y1="6667" x2="56026" y2="6667"/>
                        <a14:foregroundMark x1="62541" y1="5714" x2="62541" y2="5714"/>
                        <a14:foregroundMark x1="73616" y1="4524" x2="73616" y2="4524"/>
                        <a14:foregroundMark x1="26059" y1="96905" x2="26059" y2="96905"/>
                        <a14:foregroundMark x1="34853" y1="94048" x2="34853" y2="94048"/>
                        <a14:foregroundMark x1="42997" y1="96190" x2="42997" y2="96190"/>
                      </a14:backgroundRemoval>
                    </a14:imgEffect>
                  </a14:imgLayer>
                </a14:imgProps>
              </a:ext>
              <a:ext uri="{28A0092B-C50C-407E-A947-70E740481C1C}">
                <a14:useLocalDpi xmlns:a14="http://schemas.microsoft.com/office/drawing/2010/main" val="0"/>
              </a:ext>
            </a:extLst>
          </a:blip>
          <a:srcRect/>
          <a:stretch>
            <a:fillRect/>
          </a:stretch>
        </p:blipFill>
        <p:spPr bwMode="auto">
          <a:xfrm>
            <a:off x="7574109" y="3429000"/>
            <a:ext cx="1358225" cy="1858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301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755576" y="1268760"/>
            <a:ext cx="5328592" cy="3785652"/>
          </a:xfrm>
          <a:prstGeom prst="rect">
            <a:avLst/>
          </a:prstGeom>
          <a:noFill/>
        </p:spPr>
        <p:txBody>
          <a:bodyPr wrap="square" rtlCol="0">
            <a:spAutoFit/>
          </a:bodyPr>
          <a:lstStyle/>
          <a:p>
            <a:r>
              <a:rPr lang="pt-BR" sz="6000" b="1" dirty="0">
                <a:solidFill>
                  <a:srgbClr val="0070C0"/>
                </a:solidFill>
                <a:latin typeface="Cambria" panose="02040503050406030204" pitchFamily="18" charset="0"/>
              </a:rPr>
              <a:t>I</a:t>
            </a:r>
            <a:endParaRPr lang="pt-BR" sz="6000" b="1" dirty="0" smtClean="0">
              <a:solidFill>
                <a:srgbClr val="0070C0"/>
              </a:solidFill>
              <a:latin typeface="Cambria" panose="02040503050406030204" pitchFamily="18" charset="0"/>
            </a:endParaRPr>
          </a:p>
          <a:p>
            <a:r>
              <a:rPr lang="pt-BR" sz="6000" b="1" dirty="0" smtClean="0">
                <a:solidFill>
                  <a:srgbClr val="0070C0"/>
                </a:solidFill>
                <a:latin typeface="Cambria" panose="02040503050406030204" pitchFamily="18" charset="0"/>
              </a:rPr>
              <a:t>A área da saúde no Brasil</a:t>
            </a:r>
            <a:endParaRPr lang="pt-BR" sz="6000" b="1" dirty="0">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758754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Imagem 11"/>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ctangle 3"/>
          <p:cNvSpPr txBox="1">
            <a:spLocks noChangeArrowheads="1"/>
          </p:cNvSpPr>
          <p:nvPr/>
        </p:nvSpPr>
        <p:spPr>
          <a:xfrm>
            <a:off x="4283968" y="1916832"/>
            <a:ext cx="4330700" cy="3845024"/>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buFontTx/>
              <a:buNone/>
            </a:pPr>
            <a:endParaRPr lang="pt-BR" sz="2000" b="1" dirty="0">
              <a:solidFill>
                <a:schemeClr val="tx1"/>
              </a:solidFill>
              <a:latin typeface="Tw Cen MT" pitchFamily="34" charset="0"/>
            </a:endParaRPr>
          </a:p>
        </p:txBody>
      </p:sp>
      <p:sp>
        <p:nvSpPr>
          <p:cNvPr id="8" name="Retângulo 7"/>
          <p:cNvSpPr/>
          <p:nvPr/>
        </p:nvSpPr>
        <p:spPr>
          <a:xfrm>
            <a:off x="755576" y="1628800"/>
            <a:ext cx="7344816" cy="646331"/>
          </a:xfrm>
          <a:prstGeom prst="rect">
            <a:avLst/>
          </a:prstGeom>
        </p:spPr>
        <p:txBody>
          <a:bodyPr wrap="square">
            <a:spAutoFit/>
          </a:bodyPr>
          <a:lstStyle/>
          <a:p>
            <a:r>
              <a:rPr lang="pt-BR" b="1" dirty="0"/>
              <a:t>Nos hospitais do </a:t>
            </a:r>
            <a:r>
              <a:rPr lang="pt-BR" b="1" dirty="0" smtClean="0"/>
              <a:t>DF 80</a:t>
            </a:r>
            <a:r>
              <a:rPr lang="pt-BR" b="1" dirty="0"/>
              <a:t>% dos equipamentos de UTI não têm manutenção </a:t>
            </a:r>
            <a:r>
              <a:rPr lang="pt-BR" b="1" dirty="0" smtClean="0"/>
              <a:t>adequada - </a:t>
            </a:r>
            <a:r>
              <a:rPr lang="pt-BR" dirty="0" smtClean="0"/>
              <a:t>04/11/2016.</a:t>
            </a:r>
            <a:endParaRPr lang="pt-BR" dirty="0"/>
          </a:p>
        </p:txBody>
      </p:sp>
      <p:sp>
        <p:nvSpPr>
          <p:cNvPr id="2" name="Retângulo 1"/>
          <p:cNvSpPr/>
          <p:nvPr/>
        </p:nvSpPr>
        <p:spPr>
          <a:xfrm>
            <a:off x="899592" y="4395167"/>
            <a:ext cx="7560840" cy="261610"/>
          </a:xfrm>
          <a:prstGeom prst="rect">
            <a:avLst/>
          </a:prstGeom>
        </p:spPr>
        <p:txBody>
          <a:bodyPr wrap="square">
            <a:spAutoFit/>
          </a:bodyPr>
          <a:lstStyle/>
          <a:p>
            <a:r>
              <a:rPr lang="pt-BR" sz="1100" dirty="0" smtClean="0"/>
              <a:t>http://www.jornaldebrasilia.com.br/cidades/nos-hospitais-do-df-80-dos-equipamentos-de-uti-nao-tem-manutencao-adequada/</a:t>
            </a:r>
            <a:endParaRPr lang="pt-BR" sz="1100" dirty="0"/>
          </a:p>
        </p:txBody>
      </p:sp>
      <p:sp>
        <p:nvSpPr>
          <p:cNvPr id="6" name="Retângulo 5"/>
          <p:cNvSpPr/>
          <p:nvPr/>
        </p:nvSpPr>
        <p:spPr>
          <a:xfrm>
            <a:off x="755576" y="2341111"/>
            <a:ext cx="5256584" cy="2031325"/>
          </a:xfrm>
          <a:prstGeom prst="rect">
            <a:avLst/>
          </a:prstGeom>
        </p:spPr>
        <p:txBody>
          <a:bodyPr wrap="square">
            <a:spAutoFit/>
          </a:bodyPr>
          <a:lstStyle/>
          <a:p>
            <a:pPr algn="just"/>
            <a:r>
              <a:rPr lang="pt-BR" sz="1400" dirty="0">
                <a:solidFill>
                  <a:srgbClr val="222222"/>
                </a:solidFill>
              </a:rPr>
              <a:t>Equipamentos hospitalares sem uso, amontoados em corredores e depósitos, enquanto milhares de pacientes que dependem deles deixam de receber atendimento, não são uma cena rara nos hospitais públicos do Distrito Federal. Porém, uma auditoria realizada pelo Tribunal de Contas do Distrito Federal (TCDF) revelou a real dimensão do problema: na rede pública de saúde do </a:t>
            </a:r>
            <a:r>
              <a:rPr lang="pt-BR" sz="1400" dirty="0" smtClean="0">
                <a:solidFill>
                  <a:srgbClr val="222222"/>
                </a:solidFill>
              </a:rPr>
              <a:t>DF </a:t>
            </a:r>
            <a:r>
              <a:rPr lang="pt-BR" sz="1400" dirty="0">
                <a:solidFill>
                  <a:srgbClr val="222222"/>
                </a:solidFill>
              </a:rPr>
              <a:t>apenas cerca de 20% dos equipamentos têm cobertura contratual para manutenção preventiva e </a:t>
            </a:r>
            <a:r>
              <a:rPr lang="pt-BR" sz="1400" dirty="0" smtClean="0">
                <a:solidFill>
                  <a:srgbClr val="222222"/>
                </a:solidFill>
              </a:rPr>
              <a:t>corretiva </a:t>
            </a:r>
            <a:r>
              <a:rPr lang="pt-BR" sz="1400" dirty="0">
                <a:solidFill>
                  <a:srgbClr val="222222"/>
                </a:solidFill>
              </a:rPr>
              <a:t>e os outros 80% não contam com manutenção adequada pela Secretaria de Saúde do DF (SES/DF).</a:t>
            </a:r>
            <a:endParaRPr lang="pt-BR" sz="1400" dirty="0"/>
          </a:p>
        </p:txBody>
      </p:sp>
      <p:sp>
        <p:nvSpPr>
          <p:cNvPr id="11" name="CaixaDeTexto 10"/>
          <p:cNvSpPr txBox="1"/>
          <p:nvPr/>
        </p:nvSpPr>
        <p:spPr>
          <a:xfrm>
            <a:off x="0" y="272842"/>
            <a:ext cx="8932334"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Fatos</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6932342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CaixaDeTexto 11"/>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a:t>
            </a:r>
            <a:endParaRPr lang="pt-BR" sz="4000" b="1" dirty="0">
              <a:solidFill>
                <a:schemeClr val="bg1"/>
              </a:solidFill>
              <a:latin typeface="Cambria" panose="02040503050406030204" pitchFamily="18" charset="0"/>
            </a:endParaRPr>
          </a:p>
        </p:txBody>
      </p:sp>
      <p:sp>
        <p:nvSpPr>
          <p:cNvPr id="3" name="Subtítulo 2"/>
          <p:cNvSpPr>
            <a:spLocks noGrp="1"/>
          </p:cNvSpPr>
          <p:nvPr>
            <p:ph type="subTitle" idx="1"/>
          </p:nvPr>
        </p:nvSpPr>
        <p:spPr>
          <a:xfrm>
            <a:off x="467544" y="1268760"/>
            <a:ext cx="7416824" cy="579077"/>
          </a:xfrm>
        </p:spPr>
        <p:txBody>
          <a:bodyPr/>
          <a:lstStyle/>
          <a:p>
            <a:pPr algn="l"/>
            <a:r>
              <a:rPr lang="pt-BR" b="1" dirty="0" smtClean="0">
                <a:solidFill>
                  <a:schemeClr val="tx1"/>
                </a:solidFill>
              </a:rPr>
              <a:t>Caruaru (PE)</a:t>
            </a:r>
            <a:endParaRPr lang="pt-BR" b="1" dirty="0">
              <a:solidFill>
                <a:schemeClr val="tx1"/>
              </a:solidFill>
            </a:endParaRPr>
          </a:p>
          <a:p>
            <a:pPr algn="just"/>
            <a:endParaRPr lang="pt-BR" sz="2000" dirty="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5" name="Rectangle 3"/>
          <p:cNvSpPr txBox="1">
            <a:spLocks noChangeArrowheads="1"/>
          </p:cNvSpPr>
          <p:nvPr/>
        </p:nvSpPr>
        <p:spPr>
          <a:xfrm>
            <a:off x="4283968" y="1916832"/>
            <a:ext cx="4330700" cy="3845024"/>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buFontTx/>
              <a:buNone/>
            </a:pPr>
            <a:endParaRPr lang="pt-BR" sz="2000" b="1" dirty="0">
              <a:solidFill>
                <a:schemeClr val="tx1"/>
              </a:solidFill>
              <a:latin typeface="Tw Cen MT" pitchFamily="34" charset="0"/>
            </a:endParaRPr>
          </a:p>
        </p:txBody>
      </p:sp>
      <p:sp>
        <p:nvSpPr>
          <p:cNvPr id="6" name="Retângulo 5"/>
          <p:cNvSpPr/>
          <p:nvPr/>
        </p:nvSpPr>
        <p:spPr>
          <a:xfrm>
            <a:off x="6290679" y="4580971"/>
            <a:ext cx="2448272" cy="738664"/>
          </a:xfrm>
          <a:prstGeom prst="rect">
            <a:avLst/>
          </a:prstGeom>
        </p:spPr>
        <p:txBody>
          <a:bodyPr wrap="square">
            <a:spAutoFit/>
          </a:bodyPr>
          <a:lstStyle/>
          <a:p>
            <a:r>
              <a:rPr lang="pt-BR" sz="1400" dirty="0"/>
              <a:t>As estações de tratamento de água eram dimensionadas para receber água potável. </a:t>
            </a:r>
          </a:p>
        </p:txBody>
      </p:sp>
      <p:sp>
        <p:nvSpPr>
          <p:cNvPr id="8" name="Retângulo 7"/>
          <p:cNvSpPr/>
          <p:nvPr/>
        </p:nvSpPr>
        <p:spPr>
          <a:xfrm>
            <a:off x="395536" y="2852936"/>
            <a:ext cx="5328592" cy="2800767"/>
          </a:xfrm>
          <a:prstGeom prst="rect">
            <a:avLst/>
          </a:prstGeom>
        </p:spPr>
        <p:txBody>
          <a:bodyPr wrap="square">
            <a:spAutoFit/>
          </a:bodyPr>
          <a:lstStyle/>
          <a:p>
            <a:pPr algn="just"/>
            <a:r>
              <a:rPr lang="pt-BR" sz="1600" dirty="0"/>
              <a:t>A operação, </a:t>
            </a:r>
            <a:r>
              <a:rPr lang="pt-BR" sz="1600" dirty="0" smtClean="0"/>
              <a:t>a manutenção </a:t>
            </a:r>
            <a:r>
              <a:rPr lang="pt-BR" sz="1600" dirty="0"/>
              <a:t>e </a:t>
            </a:r>
            <a:r>
              <a:rPr lang="pt-BR" sz="1600" dirty="0" smtClean="0"/>
              <a:t>o monitoramento </a:t>
            </a:r>
            <a:r>
              <a:rPr lang="pt-BR" sz="1600" dirty="0"/>
              <a:t>das estações de tratamento de água do </a:t>
            </a:r>
            <a:r>
              <a:rPr lang="pt-BR" sz="1600" dirty="0" smtClean="0"/>
              <a:t>IDR </a:t>
            </a:r>
            <a:r>
              <a:rPr lang="pt-BR" sz="1600" dirty="0"/>
              <a:t>e do INUC </a:t>
            </a:r>
            <a:r>
              <a:rPr lang="pt-BR" sz="1600" dirty="0" smtClean="0"/>
              <a:t>mostraram-se falhas: </a:t>
            </a:r>
            <a:r>
              <a:rPr lang="pt-BR" sz="1600" dirty="0"/>
              <a:t>não </a:t>
            </a:r>
            <a:r>
              <a:rPr lang="pt-BR" sz="1600" b="1" dirty="0"/>
              <a:t>realizavam as análises de águas </a:t>
            </a:r>
            <a:r>
              <a:rPr lang="pt-BR" sz="1600" b="1" dirty="0" smtClean="0"/>
              <a:t>pré-estabelecidas </a:t>
            </a:r>
            <a:r>
              <a:rPr lang="pt-BR" sz="1600" b="1" dirty="0"/>
              <a:t>pela </a:t>
            </a:r>
            <a:r>
              <a:rPr lang="pt-BR" sz="1600" b="1" dirty="0" smtClean="0"/>
              <a:t>legislação</a:t>
            </a:r>
            <a:r>
              <a:rPr lang="pt-BR" sz="1600" dirty="0"/>
              <a:t>;</a:t>
            </a:r>
            <a:r>
              <a:rPr lang="pt-BR" sz="1600" dirty="0" smtClean="0"/>
              <a:t> </a:t>
            </a:r>
            <a:r>
              <a:rPr lang="pt-BR" sz="1600" dirty="0"/>
              <a:t>apresentavam problemas de manutenção na regeneração </a:t>
            </a:r>
            <a:r>
              <a:rPr lang="pt-BR" sz="1600" dirty="0" smtClean="0"/>
              <a:t>das </a:t>
            </a:r>
            <a:r>
              <a:rPr lang="pt-BR" sz="1600" dirty="0"/>
              <a:t>resinas catiônica e aniônica; a equipe de </a:t>
            </a:r>
            <a:r>
              <a:rPr lang="pt-BR" sz="1600" dirty="0" smtClean="0"/>
              <a:t>operação mostrou-se </a:t>
            </a:r>
            <a:r>
              <a:rPr lang="pt-BR" sz="1600" dirty="0"/>
              <a:t>incapacitada </a:t>
            </a:r>
            <a:r>
              <a:rPr lang="pt-BR" sz="1600" dirty="0" smtClean="0"/>
              <a:t>tecnicamente </a:t>
            </a:r>
            <a:r>
              <a:rPr lang="pt-BR" sz="1600" dirty="0"/>
              <a:t>para esse tipo de tratamento; </a:t>
            </a:r>
            <a:r>
              <a:rPr lang="pt-BR" sz="1600" dirty="0" smtClean="0"/>
              <a:t>o </a:t>
            </a:r>
            <a:r>
              <a:rPr lang="pt-BR" sz="1600" dirty="0"/>
              <a:t>corpo médico e de enfermagem das </a:t>
            </a:r>
            <a:r>
              <a:rPr lang="pt-BR" sz="1600" dirty="0" smtClean="0"/>
              <a:t>clínicas </a:t>
            </a:r>
            <a:r>
              <a:rPr lang="pt-BR" sz="1600" dirty="0"/>
              <a:t>mostraram não ter conhecimento sobre o assunto; </a:t>
            </a:r>
            <a:r>
              <a:rPr lang="pt-BR" sz="1600" dirty="0" smtClean="0"/>
              <a:t>os </a:t>
            </a:r>
            <a:r>
              <a:rPr lang="pt-BR" sz="1600" dirty="0"/>
              <a:t>técnicos das Vigilâncias </a:t>
            </a:r>
            <a:r>
              <a:rPr lang="pt-BR" sz="1600" dirty="0" smtClean="0"/>
              <a:t>em </a:t>
            </a:r>
            <a:r>
              <a:rPr lang="pt-BR" sz="1600" dirty="0"/>
              <a:t>Saúde também </a:t>
            </a:r>
            <a:r>
              <a:rPr lang="pt-BR" sz="1600" dirty="0" smtClean="0"/>
              <a:t>desconheciam </a:t>
            </a:r>
            <a:r>
              <a:rPr lang="pt-BR" sz="1600" dirty="0"/>
              <a:t>essas questões da contaminação do manancial e </a:t>
            </a:r>
            <a:r>
              <a:rPr lang="pt-BR" sz="1600" dirty="0" smtClean="0"/>
              <a:t>sobre </a:t>
            </a:r>
            <a:r>
              <a:rPr lang="pt-BR" sz="1600" dirty="0"/>
              <a:t>os riscos das CIANOFÍCEAS. </a:t>
            </a:r>
          </a:p>
        </p:txBody>
      </p:sp>
      <p:sp>
        <p:nvSpPr>
          <p:cNvPr id="9" name="Retângulo 8"/>
          <p:cNvSpPr/>
          <p:nvPr/>
        </p:nvSpPr>
        <p:spPr>
          <a:xfrm>
            <a:off x="395536" y="1899164"/>
            <a:ext cx="8064896" cy="830997"/>
          </a:xfrm>
          <a:prstGeom prst="rect">
            <a:avLst/>
          </a:prstGeom>
        </p:spPr>
        <p:txBody>
          <a:bodyPr wrap="square">
            <a:spAutoFit/>
          </a:bodyPr>
          <a:lstStyle/>
          <a:p>
            <a:pPr algn="just"/>
            <a:r>
              <a:rPr lang="pt-BR" sz="1600" dirty="0"/>
              <a:t>Entre 13 e 17 de fevereiro de 1996, foram intoxicadas 126 pessoas </a:t>
            </a:r>
            <a:r>
              <a:rPr lang="pt-BR" sz="1600" dirty="0" smtClean="0"/>
              <a:t>quando </a:t>
            </a:r>
            <a:r>
              <a:rPr lang="pt-BR" sz="1600" dirty="0"/>
              <a:t>faziam hemodiálise no </a:t>
            </a:r>
            <a:r>
              <a:rPr lang="pt-BR" sz="1600" dirty="0" smtClean="0"/>
              <a:t>Instituto </a:t>
            </a:r>
            <a:r>
              <a:rPr lang="pt-BR" sz="1600" dirty="0"/>
              <a:t>de Doenças </a:t>
            </a:r>
            <a:r>
              <a:rPr lang="pt-BR" sz="1600" dirty="0" smtClean="0"/>
              <a:t>Renais (IDR) de </a:t>
            </a:r>
            <a:r>
              <a:rPr lang="pt-BR" sz="1600" dirty="0"/>
              <a:t>Caruaru. </a:t>
            </a:r>
            <a:r>
              <a:rPr lang="pt-BR" sz="1600" dirty="0" smtClean="0"/>
              <a:t>Dessas</a:t>
            </a:r>
            <a:r>
              <a:rPr lang="pt-BR" sz="1600" dirty="0"/>
              <a:t>, pelo menos 60 morreram. Segundo a Secretaria Estadual da Saúde de Pernambuco, 47 pacientes tiveram hepatite tóxica.</a:t>
            </a:r>
          </a:p>
        </p:txBody>
      </p:sp>
      <p:pic>
        <p:nvPicPr>
          <p:cNvPr id="2050" name="Picture 2" descr="http://imgsapp.impresso.diariodepernambuco.com.br/app/da_impresso_130686904244/2012/03/31/13967/20120330233434621614a.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0679" y="3097717"/>
            <a:ext cx="2720541" cy="1483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2342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tângulo 1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CaixaDeTexto 17"/>
          <p:cNvSpPr txBox="1"/>
          <p:nvPr/>
        </p:nvSpPr>
        <p:spPr>
          <a:xfrm>
            <a:off x="0" y="272842"/>
            <a:ext cx="8850265"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Fatos</a:t>
            </a:r>
            <a:endParaRPr lang="pt-BR" sz="4000" b="1" dirty="0">
              <a:solidFill>
                <a:schemeClr val="bg1"/>
              </a:solidFill>
              <a:latin typeface="Cambria" panose="02040503050406030204" pitchFamily="18" charset="0"/>
            </a:endParaRPr>
          </a:p>
        </p:txBody>
      </p:sp>
      <p:pic>
        <p:nvPicPr>
          <p:cNvPr id="19" name="Imagem 1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pic>
        <p:nvPicPr>
          <p:cNvPr id="8" name="altsiteBurn" descr="An alternate site burn"/>
          <p:cNvPicPr>
            <a:picLocks noChangeAspect="1" noChangeArrowheads="1"/>
          </p:cNvPicPr>
          <p:nvPr/>
        </p:nvPicPr>
        <p:blipFill>
          <a:blip r:embed="rId4">
            <a:extLst>
              <a:ext uri="{28A0092B-C50C-407E-A947-70E740481C1C}">
                <a14:useLocalDpi xmlns:a14="http://schemas.microsoft.com/office/drawing/2010/main" val="0"/>
              </a:ext>
            </a:extLst>
          </a:blip>
          <a:srcRect r="7866"/>
          <a:stretch>
            <a:fillRect/>
          </a:stretch>
        </p:blipFill>
        <p:spPr bwMode="auto">
          <a:xfrm>
            <a:off x="541464" y="2125612"/>
            <a:ext cx="1974056" cy="1413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photo of pad site bur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9452" y="2125266"/>
            <a:ext cx="1422254" cy="142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kconcentration" descr="Low current concetration with good pad adhes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2367" y="2131065"/>
            <a:ext cx="2213231" cy="138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badconcentration" descr="High currrent concentration with poor pad adhes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7027" y="2168080"/>
            <a:ext cx="2223238" cy="134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tângulo 11"/>
          <p:cNvSpPr/>
          <p:nvPr/>
        </p:nvSpPr>
        <p:spPr>
          <a:xfrm>
            <a:off x="4975784" y="4049590"/>
            <a:ext cx="3429000" cy="461665"/>
          </a:xfrm>
          <a:prstGeom prst="rect">
            <a:avLst/>
          </a:prstGeom>
        </p:spPr>
        <p:txBody>
          <a:bodyPr>
            <a:spAutoFit/>
          </a:bodyPr>
          <a:lstStyle/>
          <a:p>
            <a:pPr>
              <a:spcBef>
                <a:spcPct val="50000"/>
              </a:spcBef>
              <a:defRPr/>
            </a:pPr>
            <a:r>
              <a:rPr lang="en-US" sz="1200" dirty="0" err="1"/>
              <a:t>Nove</a:t>
            </a:r>
            <a:r>
              <a:rPr lang="en-US" sz="1200" dirty="0"/>
              <a:t> anos </a:t>
            </a:r>
            <a:r>
              <a:rPr lang="en-US" sz="1200" dirty="0" err="1"/>
              <a:t>depois</a:t>
            </a:r>
            <a:r>
              <a:rPr lang="en-US" sz="1200" dirty="0"/>
              <a:t> (2010), a </a:t>
            </a:r>
            <a:r>
              <a:rPr lang="en-US" sz="1200" dirty="0" err="1"/>
              <a:t>família</a:t>
            </a:r>
            <a:r>
              <a:rPr lang="en-US" sz="1200" dirty="0"/>
              <a:t> </a:t>
            </a:r>
            <a:r>
              <a:rPr lang="en-US" sz="1200" dirty="0" err="1"/>
              <a:t>ganhou</a:t>
            </a:r>
            <a:r>
              <a:rPr lang="en-US" sz="1200" dirty="0"/>
              <a:t> o </a:t>
            </a:r>
            <a:r>
              <a:rPr lang="en-US" sz="1200" dirty="0" err="1"/>
              <a:t>processo</a:t>
            </a:r>
            <a:r>
              <a:rPr lang="en-US" sz="1200" dirty="0"/>
              <a:t> com </a:t>
            </a:r>
            <a:r>
              <a:rPr lang="en-US" sz="1200" dirty="0" err="1"/>
              <a:t>uma</a:t>
            </a:r>
            <a:r>
              <a:rPr lang="en-US" sz="1200" dirty="0"/>
              <a:t> </a:t>
            </a:r>
            <a:r>
              <a:rPr lang="en-US" sz="1200" dirty="0" err="1"/>
              <a:t>idenização</a:t>
            </a:r>
            <a:r>
              <a:rPr lang="en-US" sz="1200" dirty="0"/>
              <a:t> de US$2.900.000,00</a:t>
            </a:r>
          </a:p>
        </p:txBody>
      </p:sp>
      <p:pic>
        <p:nvPicPr>
          <p:cNvPr id="13" name="Picture 7" descr="acidente mri"/>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1463" y="3829045"/>
            <a:ext cx="1362851" cy="102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descr="DSC0173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08073" y="3829045"/>
            <a:ext cx="1363703" cy="102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75534" y="3829045"/>
            <a:ext cx="939899" cy="102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6877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5">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pic>
        <p:nvPicPr>
          <p:cNvPr id="7" name="Sabotagem.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32233" y="1268760"/>
            <a:ext cx="6879534" cy="3888432"/>
          </a:xfrm>
          <a:prstGeom prst="rect">
            <a:avLst/>
          </a:prstGeom>
        </p:spPr>
      </p:pic>
      <p:sp>
        <p:nvSpPr>
          <p:cNvPr id="5" name="Retângulo 4"/>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Avaliação</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6515447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268760"/>
            <a:ext cx="7416824" cy="2808312"/>
          </a:xfrm>
        </p:spPr>
        <p:txBody>
          <a:bodyPr/>
          <a:lstStyle/>
          <a:p>
            <a:endParaRPr lang="pt-BR" sz="1800" b="1" dirty="0">
              <a:solidFill>
                <a:schemeClr val="tx1"/>
              </a:solidFill>
            </a:endParaRPr>
          </a:p>
          <a:p>
            <a:pPr algn="l"/>
            <a:r>
              <a:rPr lang="pt-BR" sz="1800" b="1" dirty="0" smtClean="0">
                <a:solidFill>
                  <a:schemeClr val="tx1"/>
                </a:solidFill>
              </a:rPr>
              <a:t>Composta por:</a:t>
            </a:r>
          </a:p>
          <a:p>
            <a:pPr marL="342900" indent="-342900" algn="r">
              <a:buFontTx/>
              <a:buChar char="-"/>
            </a:pPr>
            <a:r>
              <a:rPr lang="pt-BR" sz="1800" b="1" dirty="0" smtClean="0">
                <a:solidFill>
                  <a:srgbClr val="FF0000"/>
                </a:solidFill>
              </a:rPr>
              <a:t>Diagnóstico correto: profissionais da saúde.</a:t>
            </a:r>
          </a:p>
          <a:p>
            <a:pPr marL="342900" indent="-342900" algn="r">
              <a:buFontTx/>
              <a:buChar char="-"/>
            </a:pPr>
            <a:r>
              <a:rPr lang="pt-BR" sz="1800" b="1" dirty="0" smtClean="0">
                <a:solidFill>
                  <a:srgbClr val="FF0000"/>
                </a:solidFill>
              </a:rPr>
              <a:t>Tratamento correto: profissionais da saúde.</a:t>
            </a:r>
          </a:p>
          <a:p>
            <a:pPr marL="342900" indent="-342900" algn="r">
              <a:buFontTx/>
              <a:buChar char="-"/>
            </a:pPr>
            <a:r>
              <a:rPr lang="pt-BR" sz="1800" b="1" dirty="0" smtClean="0">
                <a:solidFill>
                  <a:srgbClr val="FF0000"/>
                </a:solidFill>
              </a:rPr>
              <a:t>Operação correta dos equipamentos: profissionais da saúde.</a:t>
            </a:r>
          </a:p>
          <a:p>
            <a:pPr marL="342900" indent="-342900" algn="l">
              <a:buFontTx/>
              <a:buChar char="-"/>
            </a:pPr>
            <a:endParaRPr lang="pt-BR" sz="1800" b="1" dirty="0" smtClean="0">
              <a:solidFill>
                <a:srgbClr val="FF0000"/>
              </a:solidFill>
            </a:endParaRPr>
          </a:p>
          <a:p>
            <a:endParaRPr lang="pt-BR" sz="1600" b="1" dirty="0">
              <a:solidFill>
                <a:schemeClr val="tx1"/>
              </a:solidFill>
            </a:endParaRPr>
          </a:p>
        </p:txBody>
      </p:sp>
      <p:sp>
        <p:nvSpPr>
          <p:cNvPr id="2" name="Retângulo 1"/>
          <p:cNvSpPr/>
          <p:nvPr/>
        </p:nvSpPr>
        <p:spPr>
          <a:xfrm>
            <a:off x="732736" y="3358541"/>
            <a:ext cx="5040560" cy="2308324"/>
          </a:xfrm>
          <a:prstGeom prst="rect">
            <a:avLst/>
          </a:prstGeom>
        </p:spPr>
        <p:txBody>
          <a:bodyPr wrap="square">
            <a:spAutoFit/>
          </a:bodyPr>
          <a:lstStyle/>
          <a:p>
            <a:pPr marL="342900" indent="-342900">
              <a:buFontTx/>
              <a:buChar char="-"/>
            </a:pPr>
            <a:r>
              <a:rPr lang="pt-BR" b="1" dirty="0">
                <a:solidFill>
                  <a:schemeClr val="accent1">
                    <a:lumMod val="75000"/>
                  </a:schemeClr>
                </a:solidFill>
              </a:rPr>
              <a:t>Equipamento mantido dentro das normas para uso seguro e confiável: </a:t>
            </a:r>
            <a:r>
              <a:rPr lang="pt-BR" b="1" dirty="0" smtClean="0">
                <a:solidFill>
                  <a:schemeClr val="accent1">
                    <a:lumMod val="75000"/>
                  </a:schemeClr>
                </a:solidFill>
              </a:rPr>
              <a:t>Engenharia.</a:t>
            </a:r>
            <a:endParaRPr lang="pt-BR" b="1" dirty="0">
              <a:solidFill>
                <a:schemeClr val="accent1">
                  <a:lumMod val="75000"/>
                </a:schemeClr>
              </a:solidFill>
            </a:endParaRPr>
          </a:p>
          <a:p>
            <a:pPr marL="342900" indent="-342900">
              <a:buFontTx/>
              <a:buChar char="-"/>
            </a:pPr>
            <a:r>
              <a:rPr lang="pt-BR" b="1" dirty="0">
                <a:solidFill>
                  <a:schemeClr val="accent1">
                    <a:lumMod val="75000"/>
                  </a:schemeClr>
                </a:solidFill>
              </a:rPr>
              <a:t>Infraestrutura mantida dentro das normas para uso seguro e confiável: </a:t>
            </a:r>
            <a:r>
              <a:rPr lang="pt-BR" b="1" dirty="0" smtClean="0">
                <a:solidFill>
                  <a:schemeClr val="accent1">
                    <a:lumMod val="75000"/>
                  </a:schemeClr>
                </a:solidFill>
              </a:rPr>
              <a:t>Engenharia.</a:t>
            </a:r>
            <a:endParaRPr lang="pt-BR" b="1" dirty="0">
              <a:solidFill>
                <a:schemeClr val="accent1">
                  <a:lumMod val="75000"/>
                </a:schemeClr>
              </a:solidFill>
            </a:endParaRPr>
          </a:p>
          <a:p>
            <a:pPr marL="342900" indent="-342900">
              <a:buFontTx/>
              <a:buChar char="-"/>
            </a:pPr>
            <a:r>
              <a:rPr lang="pt-BR" b="1" dirty="0">
                <a:solidFill>
                  <a:schemeClr val="accent1">
                    <a:lumMod val="75000"/>
                  </a:schemeClr>
                </a:solidFill>
              </a:rPr>
              <a:t>Garantia de aquisição de equipamento seguro, dentro das normas e com melhor relação custo/benefício: </a:t>
            </a:r>
            <a:r>
              <a:rPr lang="pt-BR" b="1" dirty="0" smtClean="0">
                <a:solidFill>
                  <a:schemeClr val="accent1">
                    <a:lumMod val="75000"/>
                  </a:schemeClr>
                </a:solidFill>
              </a:rPr>
              <a:t>Engenharia.</a:t>
            </a:r>
            <a:endParaRPr lang="pt-BR" b="1" dirty="0">
              <a:solidFill>
                <a:schemeClr val="accent1">
                  <a:lumMod val="75000"/>
                </a:schemeClr>
              </a:solidFill>
            </a:endParaRPr>
          </a:p>
          <a:p>
            <a:pPr marL="342900" indent="-342900">
              <a:buFontTx/>
              <a:buChar char="-"/>
            </a:pPr>
            <a:r>
              <a:rPr lang="pt-BR" b="1" dirty="0">
                <a:solidFill>
                  <a:schemeClr val="accent1">
                    <a:lumMod val="75000"/>
                  </a:schemeClr>
                </a:solidFill>
              </a:rPr>
              <a:t>Segurança do Trabalho: </a:t>
            </a:r>
            <a:r>
              <a:rPr lang="pt-BR" b="1" dirty="0" smtClean="0">
                <a:solidFill>
                  <a:schemeClr val="accent1">
                    <a:lumMod val="75000"/>
                  </a:schemeClr>
                </a:solidFill>
              </a:rPr>
              <a:t>Engenharia.</a:t>
            </a:r>
            <a:endParaRPr lang="pt-BR" sz="2000" dirty="0">
              <a:solidFill>
                <a:schemeClr val="accent1">
                  <a:lumMod val="75000"/>
                </a:schemeClr>
              </a:solidFill>
            </a:endParaRPr>
          </a:p>
        </p:txBody>
      </p:sp>
      <p:pic>
        <p:nvPicPr>
          <p:cNvPr id="16386" name="Picture 2" descr="http://www.facimed.edu.br/site/imagens/image/simbolo%20da%20medicina.gif">
            <a:hlinkClick r:id="rId4"/>
          </p:cNvPr>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16772" y="2060848"/>
            <a:ext cx="1269636" cy="1295029"/>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4.bp.blogspot.com/-WoE-oeHQ7NE/UZUud0Ak4jI/AAAAAAAAABc/Kb4EMurrJx8/s1600/Engenharia+Civil.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00192" y="3861048"/>
            <a:ext cx="1602378" cy="1582497"/>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a:t>
            </a:r>
            <a:endParaRPr lang="pt-BR" sz="4000" b="1" dirty="0">
              <a:solidFill>
                <a:schemeClr val="bg1"/>
              </a:solidFill>
              <a:latin typeface="Cambria" panose="02040503050406030204" pitchFamily="18" charset="0"/>
            </a:endParaRPr>
          </a:p>
        </p:txBody>
      </p:sp>
      <p:sp>
        <p:nvSpPr>
          <p:cNvPr id="4" name="Espaço Reservado para Data 3"/>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4886020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2" name="Retângulo 1"/>
          <p:cNvSpPr/>
          <p:nvPr/>
        </p:nvSpPr>
        <p:spPr>
          <a:xfrm>
            <a:off x="925712" y="1340768"/>
            <a:ext cx="7668344" cy="1200329"/>
          </a:xfrm>
          <a:prstGeom prst="rect">
            <a:avLst/>
          </a:prstGeom>
        </p:spPr>
        <p:txBody>
          <a:bodyPr wrap="square">
            <a:spAutoFit/>
          </a:bodyPr>
          <a:lstStyle/>
          <a:p>
            <a:pPr algn="just"/>
            <a:r>
              <a:rPr lang="pt-BR" dirty="0"/>
              <a:t>O </a:t>
            </a:r>
            <a:r>
              <a:rPr lang="pt-BR" i="1" dirty="0" err="1"/>
              <a:t>Institute</a:t>
            </a:r>
            <a:r>
              <a:rPr lang="pt-BR" i="1" dirty="0"/>
              <a:t> </a:t>
            </a:r>
            <a:r>
              <a:rPr lang="pt-BR" i="1" dirty="0" err="1"/>
              <a:t>of</a:t>
            </a:r>
            <a:r>
              <a:rPr lang="pt-BR" i="1" dirty="0"/>
              <a:t> Medicine </a:t>
            </a:r>
            <a:r>
              <a:rPr lang="pt-BR" i="1" dirty="0" err="1"/>
              <a:t>of</a:t>
            </a:r>
            <a:r>
              <a:rPr lang="pt-BR" i="1" dirty="0"/>
              <a:t> </a:t>
            </a:r>
            <a:r>
              <a:rPr lang="pt-BR" i="1" dirty="0" err="1"/>
              <a:t>the</a:t>
            </a:r>
            <a:r>
              <a:rPr lang="pt-BR" i="1" dirty="0"/>
              <a:t> </a:t>
            </a:r>
            <a:r>
              <a:rPr lang="pt-BR" i="1" dirty="0" err="1"/>
              <a:t>National</a:t>
            </a:r>
            <a:r>
              <a:rPr lang="pt-BR" i="1" dirty="0"/>
              <a:t> Academies (IOM)</a:t>
            </a:r>
            <a:r>
              <a:rPr lang="pt-BR" dirty="0"/>
              <a:t> apresentou um trabalho onde se estimou que, anualmente, entre 44.000 a 98.000 norte-americanos morrem em decorrência de erros que acontecem no sistema de saúde.</a:t>
            </a:r>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43" y="2636912"/>
            <a:ext cx="4318819" cy="3035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p:cNvSpPr/>
          <p:nvPr/>
        </p:nvSpPr>
        <p:spPr>
          <a:xfrm>
            <a:off x="5508104" y="3224475"/>
            <a:ext cx="3059832" cy="1323439"/>
          </a:xfrm>
          <a:prstGeom prst="rect">
            <a:avLst/>
          </a:prstGeom>
        </p:spPr>
        <p:txBody>
          <a:bodyPr wrap="square">
            <a:spAutoFit/>
          </a:bodyPr>
          <a:lstStyle/>
          <a:p>
            <a:pPr algn="just"/>
            <a:r>
              <a:rPr lang="pt-BR" sz="1600" dirty="0" smtClean="0"/>
              <a:t>Falta de infraestrutura </a:t>
            </a:r>
          </a:p>
          <a:p>
            <a:pPr algn="just"/>
            <a:r>
              <a:rPr lang="pt-BR" sz="1600" dirty="0" smtClean="0"/>
              <a:t>+ Falha de equipamentos </a:t>
            </a:r>
          </a:p>
          <a:p>
            <a:pPr algn="just"/>
            <a:r>
              <a:rPr lang="pt-BR" sz="1600" dirty="0" smtClean="0"/>
              <a:t>+ Produto com problemas </a:t>
            </a:r>
          </a:p>
          <a:p>
            <a:pPr algn="just"/>
            <a:r>
              <a:rPr lang="pt-BR" sz="1600" dirty="0" smtClean="0"/>
              <a:t>= 22,2% das causas de erro médico relacionados com ENGENHARIA.</a:t>
            </a:r>
            <a:endParaRPr lang="pt-BR" sz="1600" dirty="0"/>
          </a:p>
        </p:txBody>
      </p:sp>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Segurança do Paciente - Fatos</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29024456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755576" y="1268760"/>
            <a:ext cx="5328592" cy="2862322"/>
          </a:xfrm>
          <a:prstGeom prst="rect">
            <a:avLst/>
          </a:prstGeom>
          <a:noFill/>
        </p:spPr>
        <p:txBody>
          <a:bodyPr wrap="square" rtlCol="0">
            <a:spAutoFit/>
          </a:bodyPr>
          <a:lstStyle/>
          <a:p>
            <a:r>
              <a:rPr lang="pt-BR" sz="6000" b="1" dirty="0" smtClean="0">
                <a:solidFill>
                  <a:srgbClr val="0070C0"/>
                </a:solidFill>
                <a:latin typeface="Cambria" panose="02040503050406030204" pitchFamily="18" charset="0"/>
              </a:rPr>
              <a:t>IV</a:t>
            </a:r>
          </a:p>
          <a:p>
            <a:r>
              <a:rPr lang="pt-BR" sz="6000" b="1" dirty="0" smtClean="0">
                <a:solidFill>
                  <a:srgbClr val="0070C0"/>
                </a:solidFill>
                <a:latin typeface="Cambria" panose="02040503050406030204" pitchFamily="18" charset="0"/>
              </a:rPr>
              <a:t>Engenharia no</a:t>
            </a:r>
          </a:p>
          <a:p>
            <a:r>
              <a:rPr lang="pt-BR" sz="6000" b="1" dirty="0" smtClean="0">
                <a:solidFill>
                  <a:srgbClr val="0070C0"/>
                </a:solidFill>
                <a:latin typeface="Cambria" panose="02040503050406030204" pitchFamily="18" charset="0"/>
              </a:rPr>
              <a:t>Hospital</a:t>
            </a:r>
            <a:endParaRPr lang="pt-BR" sz="6000" b="1" dirty="0">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9078965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4" name="Retângulo 3"/>
          <p:cNvSpPr/>
          <p:nvPr/>
        </p:nvSpPr>
        <p:spPr>
          <a:xfrm>
            <a:off x="1043608" y="1859340"/>
            <a:ext cx="6984776" cy="2923877"/>
          </a:xfrm>
          <a:prstGeom prst="rect">
            <a:avLst/>
          </a:prstGeom>
        </p:spPr>
        <p:txBody>
          <a:bodyPr wrap="square">
            <a:spAutoFit/>
          </a:bodyPr>
          <a:lstStyle/>
          <a:p>
            <a:pPr algn="just">
              <a:lnSpc>
                <a:spcPct val="150000"/>
              </a:lnSpc>
            </a:pPr>
            <a:r>
              <a:rPr lang="pt-BR" sz="1600" dirty="0">
                <a:ea typeface="ＭＳ Ｐゴシック" pitchFamily="34" charset="-128"/>
                <a:cs typeface="Arial" charset="0"/>
              </a:rPr>
              <a:t>As instalações prediais são semelhantes, independentemente da utilização dos edifícios (estrutura, alvenaria, revestimentos, instalações hidráulicas, combate </a:t>
            </a:r>
            <a:r>
              <a:rPr lang="pt-BR" sz="1600" dirty="0" smtClean="0">
                <a:ea typeface="ＭＳ Ｐゴシック" pitchFamily="34" charset="-128"/>
                <a:cs typeface="Arial" charset="0"/>
              </a:rPr>
              <a:t>a </a:t>
            </a:r>
            <a:r>
              <a:rPr lang="pt-BR" sz="1600" dirty="0">
                <a:ea typeface="ＭＳ Ｐゴシック" pitchFamily="34" charset="-128"/>
                <a:cs typeface="Arial" charset="0"/>
              </a:rPr>
              <a:t>incêndio, gás, instalações elétricas e para-raios, </a:t>
            </a:r>
            <a:r>
              <a:rPr lang="pt-BR" sz="1600" dirty="0" smtClean="0">
                <a:ea typeface="ＭＳ Ｐゴシック" pitchFamily="34" charset="-128"/>
                <a:cs typeface="Arial" charset="0"/>
              </a:rPr>
              <a:t>ar- </a:t>
            </a:r>
            <a:r>
              <a:rPr lang="pt-BR" sz="1600" dirty="0">
                <a:ea typeface="ＭＳ Ｐゴシック" pitchFamily="34" charset="-128"/>
                <a:cs typeface="Arial" charset="0"/>
              </a:rPr>
              <a:t>condicionado, ventilação forçada, elevadores, bombas e outras máquinas</a:t>
            </a:r>
            <a:r>
              <a:rPr lang="pt-BR" sz="1600" dirty="0" smtClean="0">
                <a:ea typeface="ＭＳ Ｐゴシック" pitchFamily="34" charset="-128"/>
                <a:cs typeface="Arial" charset="0"/>
              </a:rPr>
              <a:t>).</a:t>
            </a:r>
          </a:p>
          <a:p>
            <a:pPr algn="just">
              <a:lnSpc>
                <a:spcPct val="150000"/>
              </a:lnSpc>
            </a:pPr>
            <a:endParaRPr lang="pt-BR" sz="1600" dirty="0">
              <a:ea typeface="ＭＳ Ｐゴシック" pitchFamily="34" charset="-128"/>
              <a:cs typeface="Arial" charset="0"/>
            </a:endParaRPr>
          </a:p>
          <a:p>
            <a:pPr algn="just">
              <a:lnSpc>
                <a:spcPct val="150000"/>
              </a:lnSpc>
            </a:pPr>
            <a:r>
              <a:rPr lang="pt-BR" sz="1600" dirty="0">
                <a:ea typeface="ＭＳ Ｐゴシック" pitchFamily="34" charset="-128"/>
                <a:cs typeface="Arial" charset="0"/>
              </a:rPr>
              <a:t>A dificuldade encontrada na execução da </a:t>
            </a:r>
            <a:r>
              <a:rPr lang="pt-BR" sz="1600" dirty="0" smtClean="0">
                <a:ea typeface="ＭＳ Ｐゴシック" pitchFamily="34" charset="-128"/>
                <a:cs typeface="Arial" charset="0"/>
              </a:rPr>
              <a:t>manutenção </a:t>
            </a:r>
            <a:r>
              <a:rPr lang="pt-BR" sz="1600" dirty="0">
                <a:ea typeface="ＭＳ Ｐゴシック" pitchFamily="34" charset="-128"/>
                <a:cs typeface="Arial" charset="0"/>
              </a:rPr>
              <a:t>em </a:t>
            </a:r>
            <a:r>
              <a:rPr lang="pt-BR" sz="1600" dirty="0" smtClean="0">
                <a:ea typeface="ＭＳ Ｐゴシック" pitchFamily="34" charset="-128"/>
                <a:cs typeface="Arial" charset="0"/>
              </a:rPr>
              <a:t>unidades </a:t>
            </a:r>
            <a:r>
              <a:rPr lang="pt-BR" sz="1600" dirty="0">
                <a:ea typeface="ＭＳ Ｐゴシック" pitchFamily="34" charset="-128"/>
                <a:cs typeface="Arial" charset="0"/>
              </a:rPr>
              <a:t>h</a:t>
            </a:r>
            <a:r>
              <a:rPr lang="pt-BR" sz="1600" dirty="0" smtClean="0">
                <a:ea typeface="ＭＳ Ｐゴシック" pitchFamily="34" charset="-128"/>
                <a:cs typeface="Arial" charset="0"/>
              </a:rPr>
              <a:t>ospitalares </a:t>
            </a:r>
            <a:r>
              <a:rPr lang="pt-BR" sz="1600" dirty="0">
                <a:ea typeface="ＭＳ Ｐゴシック" pitchFamily="34" charset="-128"/>
                <a:cs typeface="Arial" charset="0"/>
              </a:rPr>
              <a:t>está na impossibilidade de paralisação de alguns setores vitais</a:t>
            </a:r>
            <a:r>
              <a:rPr lang="pt-BR" sz="1600" dirty="0" smtClean="0">
                <a:ea typeface="ＭＳ Ｐゴシック" pitchFamily="34" charset="-128"/>
                <a:cs typeface="Arial" charset="0"/>
              </a:rPr>
              <a:t>. </a:t>
            </a:r>
            <a:endParaRPr lang="pt-BR" sz="1600" dirty="0">
              <a:ea typeface="ＭＳ Ｐゴシック" pitchFamily="34" charset="-128"/>
              <a:cs typeface="Arial" charset="0"/>
            </a:endParaRPr>
          </a:p>
          <a:p>
            <a:pPr algn="just"/>
            <a:endParaRPr lang="pt-BR" sz="1600" i="1" dirty="0"/>
          </a:p>
        </p:txBody>
      </p:sp>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Introdução</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41843011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268760"/>
            <a:ext cx="6984776" cy="2448272"/>
          </a:xfrm>
        </p:spPr>
        <p:txBody>
          <a:bodyPr/>
          <a:lstStyle/>
          <a:p>
            <a:pPr algn="just"/>
            <a:r>
              <a:rPr lang="pt-BR" sz="1800" dirty="0" smtClean="0">
                <a:solidFill>
                  <a:schemeClr val="tx1"/>
                </a:solidFill>
              </a:rPr>
              <a:t>- Plano </a:t>
            </a:r>
            <a:r>
              <a:rPr lang="pt-BR" sz="1800" dirty="0">
                <a:solidFill>
                  <a:schemeClr val="tx1"/>
                </a:solidFill>
              </a:rPr>
              <a:t>de Gerenciamento de Resíduos Sólidos de Serviços de Saúde </a:t>
            </a:r>
            <a:r>
              <a:rPr lang="pt-BR" sz="1800" dirty="0" smtClean="0">
                <a:solidFill>
                  <a:schemeClr val="tx1"/>
                </a:solidFill>
              </a:rPr>
              <a:t>PGRSS; </a:t>
            </a:r>
          </a:p>
          <a:p>
            <a:pPr algn="just"/>
            <a:r>
              <a:rPr lang="pt-BR" sz="1800" dirty="0" smtClean="0">
                <a:solidFill>
                  <a:schemeClr val="tx1"/>
                </a:solidFill>
              </a:rPr>
              <a:t>- </a:t>
            </a:r>
            <a:r>
              <a:rPr lang="pt-BR" sz="1800" dirty="0">
                <a:solidFill>
                  <a:schemeClr val="tx1"/>
                </a:solidFill>
              </a:rPr>
              <a:t>Sistema de </a:t>
            </a:r>
            <a:r>
              <a:rPr lang="pt-BR" sz="1800" dirty="0" smtClean="0">
                <a:solidFill>
                  <a:schemeClr val="tx1"/>
                </a:solidFill>
              </a:rPr>
              <a:t>Tratamento </a:t>
            </a:r>
            <a:r>
              <a:rPr lang="pt-BR" sz="1800" dirty="0">
                <a:solidFill>
                  <a:schemeClr val="tx1"/>
                </a:solidFill>
              </a:rPr>
              <a:t>(fossa séptica, câmaras de decantação para esgoto radioativo, outros);</a:t>
            </a:r>
          </a:p>
          <a:p>
            <a:pPr algn="just"/>
            <a:r>
              <a:rPr lang="pt-BR" sz="1800" dirty="0">
                <a:solidFill>
                  <a:schemeClr val="tx1"/>
                </a:solidFill>
              </a:rPr>
              <a:t>- Sistema de </a:t>
            </a:r>
            <a:r>
              <a:rPr lang="pt-BR" sz="1800" dirty="0" smtClean="0">
                <a:solidFill>
                  <a:schemeClr val="tx1"/>
                </a:solidFill>
              </a:rPr>
              <a:t>Escoamento </a:t>
            </a:r>
            <a:r>
              <a:rPr lang="pt-BR" sz="1800" dirty="0">
                <a:solidFill>
                  <a:schemeClr val="tx1"/>
                </a:solidFill>
              </a:rPr>
              <a:t>de </a:t>
            </a:r>
            <a:r>
              <a:rPr lang="pt-BR" sz="1800" dirty="0" smtClean="0">
                <a:solidFill>
                  <a:schemeClr val="tx1"/>
                </a:solidFill>
              </a:rPr>
              <a:t>Águas </a:t>
            </a:r>
            <a:r>
              <a:rPr lang="pt-BR" sz="1800" dirty="0">
                <a:solidFill>
                  <a:schemeClr val="tx1"/>
                </a:solidFill>
              </a:rPr>
              <a:t>P</a:t>
            </a:r>
            <a:r>
              <a:rPr lang="pt-BR" sz="1800" dirty="0" smtClean="0">
                <a:solidFill>
                  <a:schemeClr val="tx1"/>
                </a:solidFill>
              </a:rPr>
              <a:t>luviais</a:t>
            </a:r>
            <a:r>
              <a:rPr lang="pt-BR" sz="1800" dirty="0">
                <a:solidFill>
                  <a:schemeClr val="tx1"/>
                </a:solidFill>
              </a:rPr>
              <a:t>;</a:t>
            </a:r>
          </a:p>
          <a:p>
            <a:pPr algn="just"/>
            <a:r>
              <a:rPr lang="pt-BR" sz="1800" dirty="0">
                <a:solidFill>
                  <a:schemeClr val="tx1"/>
                </a:solidFill>
              </a:rPr>
              <a:t>- Sistema de </a:t>
            </a:r>
            <a:r>
              <a:rPr lang="pt-BR" sz="1800" dirty="0" smtClean="0">
                <a:solidFill>
                  <a:schemeClr val="tx1"/>
                </a:solidFill>
              </a:rPr>
              <a:t>Descarte </a:t>
            </a:r>
            <a:r>
              <a:rPr lang="pt-BR" sz="1800" dirty="0">
                <a:solidFill>
                  <a:schemeClr val="tx1"/>
                </a:solidFill>
              </a:rPr>
              <a:t>de </a:t>
            </a:r>
            <a:r>
              <a:rPr lang="pt-BR" sz="1800" dirty="0" smtClean="0">
                <a:solidFill>
                  <a:schemeClr val="tx1"/>
                </a:solidFill>
              </a:rPr>
              <a:t>Gases </a:t>
            </a:r>
            <a:r>
              <a:rPr lang="pt-BR" sz="1800" dirty="0">
                <a:solidFill>
                  <a:schemeClr val="tx1"/>
                </a:solidFill>
              </a:rPr>
              <a:t>A</a:t>
            </a:r>
            <a:r>
              <a:rPr lang="pt-BR" sz="1800" dirty="0" smtClean="0">
                <a:solidFill>
                  <a:schemeClr val="tx1"/>
                </a:solidFill>
              </a:rPr>
              <a:t>nestésicos </a:t>
            </a:r>
            <a:r>
              <a:rPr lang="pt-BR" sz="1800" dirty="0">
                <a:solidFill>
                  <a:schemeClr val="tx1"/>
                </a:solidFill>
              </a:rPr>
              <a:t>/ </a:t>
            </a:r>
            <a:r>
              <a:rPr lang="pt-BR" sz="1800" dirty="0" smtClean="0">
                <a:solidFill>
                  <a:schemeClr val="tx1"/>
                </a:solidFill>
              </a:rPr>
              <a:t>Ar </a:t>
            </a:r>
            <a:r>
              <a:rPr lang="pt-BR" sz="1800" dirty="0">
                <a:solidFill>
                  <a:schemeClr val="tx1"/>
                </a:solidFill>
              </a:rPr>
              <a:t>C</a:t>
            </a:r>
            <a:r>
              <a:rPr lang="pt-BR" sz="1800" dirty="0" smtClean="0">
                <a:solidFill>
                  <a:schemeClr val="tx1"/>
                </a:solidFill>
              </a:rPr>
              <a:t>ontaminado.</a:t>
            </a:r>
            <a:endParaRPr lang="pt-BR" sz="1800" dirty="0">
              <a:solidFill>
                <a:schemeClr val="tx1"/>
              </a:solidFill>
            </a:endParaRPr>
          </a:p>
          <a:p>
            <a:pPr algn="just"/>
            <a:endParaRPr lang="pt-BR" sz="2400" dirty="0" smtClean="0">
              <a:solidFill>
                <a:schemeClr val="tx1"/>
              </a:solidFill>
            </a:endParaRPr>
          </a:p>
          <a:p>
            <a:pPr algn="just"/>
            <a:endParaRPr lang="en-US" sz="2400" b="1" dirty="0">
              <a:solidFill>
                <a:schemeClr val="tx1"/>
              </a:solidFill>
            </a:endParaRPr>
          </a:p>
          <a:p>
            <a:pPr algn="just"/>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1026" name="Picture 2" descr="Resultado de imagem para lixo hospital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3429000"/>
            <a:ext cx="2926841" cy="1952901"/>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Ambiental</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32561109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pt-BR" sz="2000" dirty="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2" name="Retângulo 1"/>
          <p:cNvSpPr/>
          <p:nvPr/>
        </p:nvSpPr>
        <p:spPr>
          <a:xfrm>
            <a:off x="899593" y="1484784"/>
            <a:ext cx="7395386" cy="1477328"/>
          </a:xfrm>
          <a:prstGeom prst="rect">
            <a:avLst/>
          </a:prstGeom>
        </p:spPr>
        <p:txBody>
          <a:bodyPr wrap="square">
            <a:spAutoFit/>
          </a:bodyPr>
          <a:lstStyle/>
          <a:p>
            <a:pPr algn="just"/>
            <a:r>
              <a:rPr lang="pt-BR" dirty="0"/>
              <a:t>O Engenheiro Clínico é o profissional que aplica as técnicas da </a:t>
            </a:r>
            <a:r>
              <a:rPr lang="pt-BR" dirty="0" smtClean="0"/>
              <a:t>Engenharia </a:t>
            </a:r>
            <a:r>
              <a:rPr lang="pt-BR" dirty="0"/>
              <a:t>no gerenciamento dos equipamentos de </a:t>
            </a:r>
            <a:r>
              <a:rPr lang="pt-BR" dirty="0" smtClean="0"/>
              <a:t>saúde, </a:t>
            </a:r>
            <a:r>
              <a:rPr lang="pt-BR" dirty="0"/>
              <a:t>com o objetivo de garantir a rastreabilidade, usabilidade, qualidade, eficácia, efetividade, segurança e desempenho </a:t>
            </a:r>
            <a:r>
              <a:rPr lang="pt-BR" dirty="0" smtClean="0"/>
              <a:t>desses </a:t>
            </a:r>
            <a:r>
              <a:rPr lang="pt-BR" dirty="0"/>
              <a:t>equipamentos, no intuito de promover a </a:t>
            </a:r>
            <a:r>
              <a:rPr lang="pt-BR" b="1" dirty="0"/>
              <a:t>segurança</a:t>
            </a:r>
            <a:r>
              <a:rPr lang="pt-BR" dirty="0"/>
              <a:t> dos pacientes.</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3116169"/>
            <a:ext cx="3670832" cy="2272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Engenheiro Clínico – o que faz?</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28814764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2" name="Retângulo 1"/>
          <p:cNvSpPr/>
          <p:nvPr/>
        </p:nvSpPr>
        <p:spPr>
          <a:xfrm>
            <a:off x="755576" y="2099757"/>
            <a:ext cx="7704856" cy="2475655"/>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Subtítulo 2"/>
          <p:cNvSpPr>
            <a:spLocks noGrp="1"/>
          </p:cNvSpPr>
          <p:nvPr>
            <p:ph type="subTitle" idx="1"/>
          </p:nvPr>
        </p:nvSpPr>
        <p:spPr>
          <a:xfrm>
            <a:off x="899592" y="2487181"/>
            <a:ext cx="7416824" cy="1656184"/>
          </a:xfrm>
        </p:spPr>
        <p:txBody>
          <a:bodyPr/>
          <a:lstStyle/>
          <a:p>
            <a:r>
              <a:rPr lang="pt-BR" sz="2400" dirty="0" smtClean="0">
                <a:solidFill>
                  <a:schemeClr val="tx1"/>
                </a:solidFill>
              </a:rPr>
              <a:t>A Organização</a:t>
            </a:r>
            <a:r>
              <a:rPr lang="pt-BR" sz="2400" dirty="0">
                <a:solidFill>
                  <a:schemeClr val="tx1"/>
                </a:solidFill>
              </a:rPr>
              <a:t>  Mundial de </a:t>
            </a:r>
            <a:r>
              <a:rPr lang="pt-BR" sz="2400" dirty="0" smtClean="0">
                <a:solidFill>
                  <a:schemeClr val="tx1"/>
                </a:solidFill>
              </a:rPr>
              <a:t>Saúde </a:t>
            </a:r>
            <a:r>
              <a:rPr lang="pt-BR" sz="2400" dirty="0">
                <a:solidFill>
                  <a:schemeClr val="tx1"/>
                </a:solidFill>
              </a:rPr>
              <a:t>(OMS) define a saúde como </a:t>
            </a:r>
            <a:r>
              <a:rPr lang="pt-BR" sz="2400" i="1" dirty="0" smtClean="0">
                <a:solidFill>
                  <a:schemeClr val="tx1"/>
                </a:solidFill>
              </a:rPr>
              <a:t>um </a:t>
            </a:r>
            <a:r>
              <a:rPr lang="pt-BR" sz="2400" i="1" dirty="0">
                <a:solidFill>
                  <a:schemeClr val="tx1"/>
                </a:solidFill>
              </a:rPr>
              <a:t>estado de completo bem-estar físico, mental e social e não somente ausência de afecções e </a:t>
            </a:r>
            <a:r>
              <a:rPr lang="pt-BR" sz="2400" i="1" dirty="0" smtClean="0">
                <a:solidFill>
                  <a:schemeClr val="tx1"/>
                </a:solidFill>
              </a:rPr>
              <a:t>enfermidades.</a:t>
            </a:r>
            <a:endParaRPr lang="pt-BR" sz="1800" b="1" i="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10" name="Retângulo 9"/>
          <p:cNvSpPr/>
          <p:nvPr/>
        </p:nvSpPr>
        <p:spPr>
          <a:xfrm>
            <a:off x="0" y="1268760"/>
            <a:ext cx="9144000" cy="83099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1330315"/>
            <a:ext cx="8820472"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pt-BR" sz="4000" b="1" dirty="0" smtClean="0">
                <a:solidFill>
                  <a:schemeClr val="bg1"/>
                </a:solidFill>
                <a:latin typeface="Cambria" panose="02040503050406030204" pitchFamily="18" charset="0"/>
              </a:rPr>
              <a:t>Saúde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12241769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Gráfico 6"/>
          <p:cNvGraphicFramePr>
            <a:graphicFrameLocks/>
          </p:cNvGraphicFramePr>
          <p:nvPr>
            <p:extLst>
              <p:ext uri="{D42A27DB-BD31-4B8C-83A1-F6EECF244321}">
                <p14:modId xmlns:p14="http://schemas.microsoft.com/office/powerpoint/2010/main" val="3847599639"/>
              </p:ext>
            </p:extLst>
          </p:nvPr>
        </p:nvGraphicFramePr>
        <p:xfrm>
          <a:off x="93732" y="1268760"/>
          <a:ext cx="6470104" cy="2624178"/>
        </p:xfrm>
        <a:graphic>
          <a:graphicData uri="http://schemas.openxmlformats.org/drawingml/2006/chart">
            <c:chart xmlns:c="http://schemas.openxmlformats.org/drawingml/2006/chart" xmlns:r="http://schemas.openxmlformats.org/officeDocument/2006/relationships" r:id="rId3"/>
          </a:graphicData>
        </a:graphic>
      </p:graphicFrame>
      <p:sp>
        <p:nvSpPr>
          <p:cNvPr id="9" name="CaixaDeTexto 8"/>
          <p:cNvSpPr txBox="1"/>
          <p:nvPr/>
        </p:nvSpPr>
        <p:spPr>
          <a:xfrm>
            <a:off x="7006500" y="2708920"/>
            <a:ext cx="1728192" cy="646331"/>
          </a:xfrm>
          <a:prstGeom prst="rect">
            <a:avLst/>
          </a:prstGeom>
          <a:noFill/>
        </p:spPr>
        <p:txBody>
          <a:bodyPr wrap="square" rtlCol="0">
            <a:spAutoFit/>
          </a:bodyPr>
          <a:lstStyle/>
          <a:p>
            <a:r>
              <a:rPr lang="pt-BR" dirty="0" smtClean="0"/>
              <a:t>80% possuem pós-graduação</a:t>
            </a:r>
            <a:endParaRPr lang="pt-BR" dirty="0"/>
          </a:p>
        </p:txBody>
      </p:sp>
      <p:graphicFrame>
        <p:nvGraphicFramePr>
          <p:cNvPr id="10" name="Gráfico 9"/>
          <p:cNvGraphicFramePr>
            <a:graphicFrameLocks/>
          </p:cNvGraphicFramePr>
          <p:nvPr>
            <p:extLst>
              <p:ext uri="{D42A27DB-BD31-4B8C-83A1-F6EECF244321}">
                <p14:modId xmlns:p14="http://schemas.microsoft.com/office/powerpoint/2010/main" val="2819313121"/>
              </p:ext>
            </p:extLst>
          </p:nvPr>
        </p:nvGraphicFramePr>
        <p:xfrm>
          <a:off x="1173852" y="4005064"/>
          <a:ext cx="6371738" cy="2757661"/>
        </p:xfrm>
        <a:graphic>
          <a:graphicData uri="http://schemas.openxmlformats.org/drawingml/2006/chart">
            <c:chart xmlns:c="http://schemas.openxmlformats.org/drawingml/2006/chart" xmlns:r="http://schemas.openxmlformats.org/officeDocument/2006/relationships" r:id="rId4"/>
          </a:graphicData>
        </a:graphic>
      </p:graphicFrame>
      <p:sp>
        <p:nvSpPr>
          <p:cNvPr id="13" name="Retângulo 12"/>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Quem atua hoje?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32913449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9" name="Gráfico 8"/>
          <p:cNvGraphicFramePr>
            <a:graphicFrameLocks/>
          </p:cNvGraphicFramePr>
          <p:nvPr>
            <p:extLst/>
          </p:nvPr>
        </p:nvGraphicFramePr>
        <p:xfrm>
          <a:off x="1115616" y="1844824"/>
          <a:ext cx="6577161" cy="2539172"/>
        </p:xfrm>
        <a:graphic>
          <a:graphicData uri="http://schemas.openxmlformats.org/drawingml/2006/chart">
            <c:chart xmlns:c="http://schemas.openxmlformats.org/drawingml/2006/chart" xmlns:r="http://schemas.openxmlformats.org/officeDocument/2006/relationships" r:id="rId3"/>
          </a:graphicData>
        </a:graphic>
      </p:graphicFrame>
      <p:sp>
        <p:nvSpPr>
          <p:cNvPr id="2" name="CaixaDeTexto 1"/>
          <p:cNvSpPr txBox="1"/>
          <p:nvPr/>
        </p:nvSpPr>
        <p:spPr>
          <a:xfrm>
            <a:off x="1619672" y="4797152"/>
            <a:ext cx="5256584" cy="369332"/>
          </a:xfrm>
          <a:prstGeom prst="rect">
            <a:avLst/>
          </a:prstGeom>
          <a:noFill/>
        </p:spPr>
        <p:txBody>
          <a:bodyPr wrap="square" rtlCol="0">
            <a:spAutoFit/>
          </a:bodyPr>
          <a:lstStyle/>
          <a:p>
            <a:pPr algn="ctr"/>
            <a:r>
              <a:rPr lang="pt-BR" b="1" dirty="0" smtClean="0"/>
              <a:t>42% ganham abaixo do piso de engenheiro</a:t>
            </a:r>
            <a:endParaRPr lang="pt-BR" b="1" dirty="0"/>
          </a:p>
        </p:txBody>
      </p:sp>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Quem atua hoje?</a:t>
            </a:r>
            <a:endParaRPr lang="pt-BR" sz="4000" b="1" dirty="0">
              <a:solidFill>
                <a:schemeClr val="bg1"/>
              </a:solidFill>
              <a:latin typeface="Cambria" panose="02040503050406030204" pitchFamily="18" charset="0"/>
            </a:endParaRPr>
          </a:p>
        </p:txBody>
      </p:sp>
      <p:sp>
        <p:nvSpPr>
          <p:cNvPr id="3" name="Subtítulo 2"/>
          <p:cNvSpPr>
            <a:spLocks noGrp="1"/>
          </p:cNvSpPr>
          <p:nvPr>
            <p:ph type="subTitle" idx="1"/>
          </p:nvPr>
        </p:nvSpPr>
        <p:spPr/>
        <p:txBody>
          <a:bodyPr/>
          <a:lstStyle/>
          <a:p>
            <a:endParaRPr lang="pt-BR"/>
          </a:p>
        </p:txBody>
      </p:sp>
      <p:pic>
        <p:nvPicPr>
          <p:cNvPr id="7" name="Imagem 6"/>
          <p:cNvPicPr>
            <a:picLocks noChangeAspect="1"/>
          </p:cNvPicPr>
          <p:nvPr/>
        </p:nvPicPr>
        <p:blipFill rotWithShape="1">
          <a:blip r:embed="rId4">
            <a:extLst>
              <a:ext uri="{28A0092B-C50C-407E-A947-70E740481C1C}">
                <a14:useLocalDpi xmlns:a14="http://schemas.microsoft.com/office/drawing/2010/main" val="0"/>
              </a:ext>
            </a:extLst>
          </a:blip>
          <a:srcRect t="1" r="13143" b="-76"/>
          <a:stretch/>
        </p:blipFill>
        <p:spPr>
          <a:xfrm>
            <a:off x="9787" y="-315416"/>
            <a:ext cx="7942227" cy="6863173"/>
          </a:xfrm>
          <a:prstGeom prst="rect">
            <a:avLst/>
          </a:prstGeom>
        </p:spPr>
      </p:pic>
    </p:spTree>
    <p:extLst>
      <p:ext uri="{BB962C8B-B14F-4D97-AF65-F5344CB8AC3E}">
        <p14:creationId xmlns:p14="http://schemas.microsoft.com/office/powerpoint/2010/main" val="11338094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340768"/>
            <a:ext cx="7416824" cy="4536504"/>
          </a:xfrm>
        </p:spPr>
        <p:txBody>
          <a:bodyPr/>
          <a:lstStyle/>
          <a:p>
            <a:pPr algn="just"/>
            <a:r>
              <a:rPr lang="en-US" sz="2000" b="1" dirty="0" err="1" smtClean="0">
                <a:solidFill>
                  <a:schemeClr val="tx1"/>
                </a:solidFill>
              </a:rPr>
              <a:t>Obras</a:t>
            </a:r>
            <a:endParaRPr lang="pt-BR" sz="2000" b="1" dirty="0">
              <a:solidFill>
                <a:schemeClr val="tx1"/>
              </a:solidFill>
            </a:endParaRPr>
          </a:p>
          <a:p>
            <a:pPr algn="just"/>
            <a:endParaRPr lang="en-US" sz="2000" dirty="0" smtClean="0">
              <a:solidFill>
                <a:schemeClr val="tx1"/>
              </a:solidFill>
            </a:endParaRPr>
          </a:p>
          <a:p>
            <a:pPr algn="just">
              <a:lnSpc>
                <a:spcPct val="150000"/>
              </a:lnSpc>
            </a:pPr>
            <a:r>
              <a:rPr lang="pt-BR" sz="1600" dirty="0">
                <a:solidFill>
                  <a:schemeClr val="tx1"/>
                </a:solidFill>
                <a:latin typeface="Arial" charset="0"/>
                <a:ea typeface="ＭＳ Ｐゴシック" pitchFamily="34" charset="-128"/>
                <a:cs typeface="Arial" charset="0"/>
              </a:rPr>
              <a:t>Manutenção de uma edificação similar </a:t>
            </a:r>
            <a:r>
              <a:rPr lang="pt-BR" sz="1600" dirty="0" smtClean="0">
                <a:solidFill>
                  <a:schemeClr val="tx1"/>
                </a:solidFill>
                <a:latin typeface="Arial" charset="0"/>
                <a:ea typeface="ＭＳ Ｐゴシック" pitchFamily="34" charset="-128"/>
                <a:cs typeface="Arial" charset="0"/>
              </a:rPr>
              <a:t>à </a:t>
            </a:r>
            <a:r>
              <a:rPr lang="pt-BR" sz="1600" dirty="0">
                <a:solidFill>
                  <a:schemeClr val="tx1"/>
                </a:solidFill>
                <a:latin typeface="Arial" charset="0"/>
                <a:ea typeface="ＭＳ Ｐゴシック" pitchFamily="34" charset="-128"/>
                <a:cs typeface="Arial" charset="0"/>
              </a:rPr>
              <a:t>de um hotel. Esta </a:t>
            </a:r>
            <a:r>
              <a:rPr lang="pt-BR" sz="1600" dirty="0" smtClean="0">
                <a:solidFill>
                  <a:schemeClr val="tx1"/>
                </a:solidFill>
                <a:latin typeface="Arial" charset="0"/>
                <a:ea typeface="ＭＳ Ｐゴシック" pitchFamily="34" charset="-128"/>
                <a:cs typeface="Arial" charset="0"/>
              </a:rPr>
              <a:t>ideia </a:t>
            </a:r>
            <a:r>
              <a:rPr lang="pt-BR" sz="1600" dirty="0">
                <a:solidFill>
                  <a:schemeClr val="tx1"/>
                </a:solidFill>
                <a:latin typeface="Arial" charset="0"/>
                <a:ea typeface="ＭＳ Ｐゴシック" pitchFamily="34" charset="-128"/>
                <a:cs typeface="Arial" charset="0"/>
              </a:rPr>
              <a:t>poderia ser correta, não fosse o fato de o hóspede estar presente, em muitas </a:t>
            </a:r>
            <a:r>
              <a:rPr lang="pt-BR" sz="1600" dirty="0" smtClean="0">
                <a:solidFill>
                  <a:schemeClr val="tx1"/>
                </a:solidFill>
                <a:latin typeface="Arial" charset="0"/>
                <a:ea typeface="ＭＳ Ｐゴシック" pitchFamily="34" charset="-128"/>
                <a:cs typeface="Arial" charset="0"/>
              </a:rPr>
              <a:t>situações, em que </a:t>
            </a:r>
            <a:r>
              <a:rPr lang="pt-BR" sz="1600" dirty="0">
                <a:solidFill>
                  <a:schemeClr val="tx1"/>
                </a:solidFill>
                <a:latin typeface="Arial" charset="0"/>
                <a:ea typeface="ＭＳ Ｐゴシック" pitchFamily="34" charset="-128"/>
                <a:cs typeface="Arial" charset="0"/>
              </a:rPr>
              <a:t>se faz necessária alguma </a:t>
            </a:r>
            <a:r>
              <a:rPr lang="pt-BR" sz="1600" dirty="0" smtClean="0">
                <a:solidFill>
                  <a:schemeClr val="tx1"/>
                </a:solidFill>
                <a:latin typeface="Arial" charset="0"/>
                <a:ea typeface="ＭＳ Ｐゴシック" pitchFamily="34" charset="-128"/>
                <a:cs typeface="Arial" charset="0"/>
              </a:rPr>
              <a:t>intervenção, </a:t>
            </a:r>
            <a:r>
              <a:rPr lang="pt-BR" sz="1600" dirty="0">
                <a:solidFill>
                  <a:schemeClr val="tx1"/>
                </a:solidFill>
                <a:latin typeface="Arial" charset="0"/>
                <a:ea typeface="ＭＳ Ｐゴシック" pitchFamily="34" charset="-128"/>
                <a:cs typeface="Arial" charset="0"/>
              </a:rPr>
              <a:t>e pelo fato de não haver possibilidade de interrupção </a:t>
            </a:r>
            <a:r>
              <a:rPr lang="pt-BR" sz="1600" dirty="0" smtClean="0">
                <a:solidFill>
                  <a:schemeClr val="tx1"/>
                </a:solidFill>
                <a:latin typeface="Arial" charset="0"/>
                <a:ea typeface="ＭＳ Ｐゴシック" pitchFamily="34" charset="-128"/>
                <a:cs typeface="Arial" charset="0"/>
              </a:rPr>
              <a:t>na </a:t>
            </a:r>
            <a:r>
              <a:rPr lang="pt-BR" sz="1600" dirty="0">
                <a:solidFill>
                  <a:schemeClr val="tx1"/>
                </a:solidFill>
                <a:latin typeface="Arial" charset="0"/>
                <a:ea typeface="ＭＳ Ｐゴシック" pitchFamily="34" charset="-128"/>
                <a:cs typeface="Arial" charset="0"/>
              </a:rPr>
              <a:t>operação das instalações, na maioria das vezes. </a:t>
            </a:r>
          </a:p>
          <a:p>
            <a:pPr algn="just">
              <a:lnSpc>
                <a:spcPct val="90000"/>
              </a:lnSpc>
            </a:pPr>
            <a:endParaRPr lang="pt-BR" sz="1600" dirty="0">
              <a:solidFill>
                <a:schemeClr val="tx1"/>
              </a:solidFill>
              <a:latin typeface="Arial" charset="0"/>
              <a:ea typeface="ＭＳ Ｐゴシック" pitchFamily="34" charset="-128"/>
              <a:cs typeface="Arial" charset="0"/>
            </a:endParaRPr>
          </a:p>
          <a:p>
            <a:pPr algn="just">
              <a:lnSpc>
                <a:spcPct val="150000"/>
              </a:lnSpc>
            </a:pPr>
            <a:r>
              <a:rPr lang="pt-BR" sz="1600" dirty="0">
                <a:solidFill>
                  <a:schemeClr val="tx1"/>
                </a:solidFill>
                <a:latin typeface="Arial" charset="0"/>
                <a:ea typeface="ＭＳ Ｐゴシック" pitchFamily="34" charset="-128"/>
                <a:cs typeface="Arial" charset="0"/>
              </a:rPr>
              <a:t>Um </a:t>
            </a:r>
            <a:r>
              <a:rPr lang="pt-BR" sz="1600" dirty="0" smtClean="0">
                <a:solidFill>
                  <a:schemeClr val="tx1"/>
                </a:solidFill>
                <a:latin typeface="Arial" charset="0"/>
                <a:ea typeface="ＭＳ Ｐゴシック" pitchFamily="34" charset="-128"/>
                <a:cs typeface="Arial" charset="0"/>
              </a:rPr>
              <a:t>paciente </a:t>
            </a:r>
            <a:r>
              <a:rPr lang="pt-BR" sz="1600" dirty="0">
                <a:solidFill>
                  <a:schemeClr val="tx1"/>
                </a:solidFill>
                <a:latin typeface="Arial" charset="0"/>
                <a:ea typeface="ＭＳ Ｐゴシック" pitchFamily="34" charset="-128"/>
                <a:cs typeface="Arial" charset="0"/>
              </a:rPr>
              <a:t>internado em um quarto, sofrendo incômodos por causa do serviço de manutenção, provavelmente não será mais </a:t>
            </a:r>
            <a:r>
              <a:rPr lang="pt-BR" sz="1600" dirty="0" smtClean="0">
                <a:solidFill>
                  <a:schemeClr val="tx1"/>
                </a:solidFill>
                <a:latin typeface="Arial" charset="0"/>
                <a:ea typeface="ＭＳ Ｐゴシック" pitchFamily="34" charset="-128"/>
                <a:cs typeface="Arial" charset="0"/>
              </a:rPr>
              <a:t>“cliente” </a:t>
            </a:r>
            <a:r>
              <a:rPr lang="pt-BR" sz="1600" dirty="0">
                <a:solidFill>
                  <a:schemeClr val="tx1"/>
                </a:solidFill>
                <a:latin typeface="Arial" charset="0"/>
                <a:ea typeface="ＭＳ Ｐゴシック" pitchFamily="34" charset="-128"/>
                <a:cs typeface="Arial" charset="0"/>
              </a:rPr>
              <a:t>no futuro</a:t>
            </a:r>
            <a:r>
              <a:rPr lang="pt-BR" sz="1600" dirty="0" smtClean="0">
                <a:solidFill>
                  <a:schemeClr val="tx1"/>
                </a:solidFill>
                <a:latin typeface="Arial" charset="0"/>
                <a:ea typeface="ＭＳ Ｐゴシック" pitchFamily="34" charset="-128"/>
                <a:cs typeface="Arial" charset="0"/>
              </a:rPr>
              <a:t>...</a:t>
            </a:r>
            <a:endParaRPr lang="pt-BR" sz="1600"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5" name="Retângulo 4"/>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Engenheiro Civil</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2181408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r>
              <a:rPr lang="en-US" sz="2000" b="1" dirty="0" err="1" smtClean="0">
                <a:solidFill>
                  <a:schemeClr val="tx1"/>
                </a:solidFill>
              </a:rPr>
              <a:t>Obras</a:t>
            </a:r>
            <a:endParaRPr lang="en-US" sz="2000" dirty="0" smtClean="0">
              <a:solidFill>
                <a:schemeClr val="tx1"/>
              </a:solidFill>
            </a:endParaRPr>
          </a:p>
          <a:p>
            <a:pPr algn="just"/>
            <a:r>
              <a:rPr lang="pt-BR" sz="2000" dirty="0" smtClean="0">
                <a:solidFill>
                  <a:schemeClr val="tx1"/>
                </a:solidFill>
              </a:rPr>
              <a:t>Poeira </a:t>
            </a:r>
            <a:r>
              <a:rPr lang="pt-BR" sz="2000" dirty="0">
                <a:solidFill>
                  <a:schemeClr val="tx1"/>
                </a:solidFill>
              </a:rPr>
              <a:t>e resíduos podem </a:t>
            </a:r>
            <a:r>
              <a:rPr lang="pt-BR" sz="2000" dirty="0" smtClean="0">
                <a:solidFill>
                  <a:schemeClr val="tx1"/>
                </a:solidFill>
              </a:rPr>
              <a:t>levar </a:t>
            </a:r>
            <a:r>
              <a:rPr lang="pt-BR" sz="2000" dirty="0">
                <a:solidFill>
                  <a:schemeClr val="tx1"/>
                </a:solidFill>
              </a:rPr>
              <a:t>à</a:t>
            </a:r>
            <a:r>
              <a:rPr lang="pt-BR" sz="2000" dirty="0" smtClean="0">
                <a:solidFill>
                  <a:schemeClr val="tx1"/>
                </a:solidFill>
              </a:rPr>
              <a:t> </a:t>
            </a:r>
            <a:r>
              <a:rPr lang="pt-BR" sz="2000" dirty="0">
                <a:solidFill>
                  <a:schemeClr val="tx1"/>
                </a:solidFill>
              </a:rPr>
              <a:t>contaminação disseminada e liberar esporos de </a:t>
            </a:r>
            <a:r>
              <a:rPr lang="pt-BR" sz="2000" i="1" dirty="0" err="1">
                <a:solidFill>
                  <a:schemeClr val="tx1"/>
                </a:solidFill>
              </a:rPr>
              <a:t>Aspergillus</a:t>
            </a:r>
            <a:r>
              <a:rPr lang="pt-BR" sz="2000" i="1" dirty="0">
                <a:solidFill>
                  <a:schemeClr val="tx1"/>
                </a:solidFill>
              </a:rPr>
              <a:t> </a:t>
            </a:r>
            <a:r>
              <a:rPr lang="pt-BR" sz="2000" i="1" dirty="0" err="1">
                <a:solidFill>
                  <a:schemeClr val="tx1"/>
                </a:solidFill>
              </a:rPr>
              <a:t>spp</a:t>
            </a:r>
            <a:r>
              <a:rPr lang="pt-BR" sz="2000" dirty="0">
                <a:solidFill>
                  <a:schemeClr val="tx1"/>
                </a:solidFill>
              </a:rPr>
              <a:t> e </a:t>
            </a:r>
            <a:r>
              <a:rPr lang="pt-BR" sz="2000" i="1" dirty="0" err="1">
                <a:solidFill>
                  <a:schemeClr val="tx1"/>
                </a:solidFill>
              </a:rPr>
              <a:t>Legionella</a:t>
            </a:r>
            <a:r>
              <a:rPr lang="pt-BR" sz="2000" i="1" dirty="0">
                <a:solidFill>
                  <a:schemeClr val="tx1"/>
                </a:solidFill>
              </a:rPr>
              <a:t> </a:t>
            </a:r>
            <a:r>
              <a:rPr lang="pt-BR" sz="2000" i="1" dirty="0" err="1" smtClean="0">
                <a:solidFill>
                  <a:schemeClr val="tx1"/>
                </a:solidFill>
              </a:rPr>
              <a:t>spp</a:t>
            </a:r>
            <a:r>
              <a:rPr lang="pt-BR" sz="2000" i="1" dirty="0" smtClean="0">
                <a:solidFill>
                  <a:schemeClr val="tx1"/>
                </a:solidFill>
              </a:rPr>
              <a:t>, </a:t>
            </a:r>
            <a:r>
              <a:rPr lang="pt-BR" sz="2000" dirty="0">
                <a:solidFill>
                  <a:schemeClr val="tx1"/>
                </a:solidFill>
              </a:rPr>
              <a:t>c</a:t>
            </a:r>
            <a:r>
              <a:rPr lang="pt-BR" sz="2000" dirty="0" smtClean="0">
                <a:solidFill>
                  <a:schemeClr val="tx1"/>
                </a:solidFill>
              </a:rPr>
              <a:t>ausando </a:t>
            </a:r>
            <a:r>
              <a:rPr lang="pt-BR" sz="2000" dirty="0">
                <a:solidFill>
                  <a:schemeClr val="tx1"/>
                </a:solidFill>
              </a:rPr>
              <a:t>grave infecções nos </a:t>
            </a:r>
            <a:r>
              <a:rPr lang="pt-BR" sz="2000" dirty="0" smtClean="0">
                <a:solidFill>
                  <a:schemeClr val="tx1"/>
                </a:solidFill>
              </a:rPr>
              <a:t>pacientes.</a:t>
            </a: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 name="Imagem 1"/>
          <p:cNvPicPr>
            <a:picLocks noChangeAspect="1"/>
          </p:cNvPicPr>
          <p:nvPr/>
        </p:nvPicPr>
        <p:blipFill>
          <a:blip r:embed="rId4"/>
          <a:stretch>
            <a:fillRect/>
          </a:stretch>
        </p:blipFill>
        <p:spPr>
          <a:xfrm>
            <a:off x="5292080" y="3212976"/>
            <a:ext cx="2171700" cy="2143125"/>
          </a:xfrm>
          <a:prstGeom prst="rect">
            <a:avLst/>
          </a:prstGeom>
        </p:spPr>
      </p:pic>
      <p:pic>
        <p:nvPicPr>
          <p:cNvPr id="4" name="Imagem 3"/>
          <p:cNvPicPr>
            <a:picLocks noChangeAspect="1"/>
          </p:cNvPicPr>
          <p:nvPr/>
        </p:nvPicPr>
        <p:blipFill>
          <a:blip r:embed="rId5"/>
          <a:stretch>
            <a:fillRect/>
          </a:stretch>
        </p:blipFill>
        <p:spPr>
          <a:xfrm>
            <a:off x="971600" y="3140968"/>
            <a:ext cx="3127424" cy="2466800"/>
          </a:xfrm>
          <a:prstGeom prst="rect">
            <a:avLst/>
          </a:prstGeom>
        </p:spPr>
      </p:pic>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Civil</a:t>
            </a:r>
            <a:endParaRPr lang="pt-BR" sz="4000" b="1" dirty="0">
              <a:solidFill>
                <a:schemeClr val="bg1"/>
              </a:solidFill>
              <a:latin typeface="Cambria" panose="02040503050406030204" pitchFamily="18" charset="0"/>
            </a:endParaRPr>
          </a:p>
        </p:txBody>
      </p:sp>
      <p:sp>
        <p:nvSpPr>
          <p:cNvPr id="5" name="Espaço Reservado para Data 4"/>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2623612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340768"/>
            <a:ext cx="7416824" cy="4536504"/>
          </a:xfrm>
        </p:spPr>
        <p:txBody>
          <a:bodyPr/>
          <a:lstStyle/>
          <a:p>
            <a:pPr algn="just"/>
            <a:r>
              <a:rPr lang="en-US" sz="2000" b="1" dirty="0" err="1" smtClean="0">
                <a:solidFill>
                  <a:schemeClr val="tx1"/>
                </a:solidFill>
              </a:rPr>
              <a:t>Prédio</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4" name="Imagem 3"/>
          <p:cNvPicPr>
            <a:picLocks noChangeAspect="1"/>
          </p:cNvPicPr>
          <p:nvPr/>
        </p:nvPicPr>
        <p:blipFill>
          <a:blip r:embed="rId4"/>
          <a:stretch>
            <a:fillRect/>
          </a:stretch>
        </p:blipFill>
        <p:spPr>
          <a:xfrm>
            <a:off x="5004048" y="1628800"/>
            <a:ext cx="3063894" cy="3474144"/>
          </a:xfrm>
          <a:prstGeom prst="rect">
            <a:avLst/>
          </a:prstGeom>
        </p:spPr>
      </p:pic>
      <p:pic>
        <p:nvPicPr>
          <p:cNvPr id="8" name="Imagem 7"/>
          <p:cNvPicPr>
            <a:picLocks noChangeAspect="1"/>
          </p:cNvPicPr>
          <p:nvPr/>
        </p:nvPicPr>
        <p:blipFill>
          <a:blip r:embed="rId5"/>
          <a:stretch>
            <a:fillRect/>
          </a:stretch>
        </p:blipFill>
        <p:spPr>
          <a:xfrm>
            <a:off x="942885" y="1772816"/>
            <a:ext cx="3033471" cy="3112194"/>
          </a:xfrm>
          <a:prstGeom prst="rect">
            <a:avLst/>
          </a:prstGeom>
        </p:spPr>
      </p:pic>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Civil</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0190701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196752"/>
            <a:ext cx="7416824" cy="576064"/>
          </a:xfrm>
        </p:spPr>
        <p:txBody>
          <a:bodyPr/>
          <a:lstStyle/>
          <a:p>
            <a:pPr algn="just"/>
            <a:r>
              <a:rPr lang="en-US" sz="2000" b="1" dirty="0" err="1" smtClean="0">
                <a:solidFill>
                  <a:schemeClr val="tx1"/>
                </a:solidFill>
              </a:rPr>
              <a:t>Água</a:t>
            </a:r>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4" name="Retângulo 3"/>
          <p:cNvSpPr/>
          <p:nvPr/>
        </p:nvSpPr>
        <p:spPr>
          <a:xfrm>
            <a:off x="827584" y="1628800"/>
            <a:ext cx="7776864" cy="2308324"/>
          </a:xfrm>
          <a:prstGeom prst="rect">
            <a:avLst/>
          </a:prstGeom>
        </p:spPr>
        <p:txBody>
          <a:bodyPr wrap="square">
            <a:spAutoFit/>
          </a:bodyPr>
          <a:lstStyle/>
          <a:p>
            <a:pPr algn="just">
              <a:lnSpc>
                <a:spcPct val="150000"/>
              </a:lnSpc>
            </a:pPr>
            <a:r>
              <a:rPr lang="pt-BR" sz="1600" dirty="0">
                <a:ea typeface="ＭＳ Ｐゴシック" pitchFamily="34" charset="-128"/>
                <a:cs typeface="Arial" charset="0"/>
              </a:rPr>
              <a:t>A monitorização da qualidade da água </a:t>
            </a:r>
            <a:r>
              <a:rPr lang="pt-BR" sz="1600" dirty="0" smtClean="0">
                <a:ea typeface="ＭＳ Ｐゴシック" pitchFamily="34" charset="-128"/>
                <a:cs typeface="Arial" charset="0"/>
              </a:rPr>
              <a:t>oferecida </a:t>
            </a:r>
            <a:r>
              <a:rPr lang="pt-BR" sz="1600" dirty="0">
                <a:ea typeface="ＭＳ Ｐゴシック" pitchFamily="34" charset="-128"/>
                <a:cs typeface="Arial" charset="0"/>
              </a:rPr>
              <a:t>nos hospitais deve ser </a:t>
            </a:r>
            <a:r>
              <a:rPr lang="pt-BR" sz="1600" dirty="0" smtClean="0">
                <a:ea typeface="ＭＳ Ｐゴシック" pitchFamily="34" charset="-128"/>
                <a:cs typeface="Arial" charset="0"/>
              </a:rPr>
              <a:t>constante </a:t>
            </a:r>
            <a:r>
              <a:rPr lang="pt-BR" sz="1600" dirty="0">
                <a:ea typeface="ＭＳ Ｐゴシック" pitchFamily="34" charset="-128"/>
                <a:cs typeface="Arial" charset="0"/>
              </a:rPr>
              <a:t>e envolve coleta periódica de amostras para análise, com planos de ação predeterminados para agir rapidamente em caso de resultados não satisfatórios.  A elaboração do projeto de gestão de águas, que inclui a determinação dos pontos de coleta, é de responsabilidade da </a:t>
            </a:r>
            <a:r>
              <a:rPr lang="pt-BR" sz="1600" dirty="0" smtClean="0">
                <a:ea typeface="ＭＳ Ｐゴシック" pitchFamily="34" charset="-128"/>
                <a:cs typeface="Arial" charset="0"/>
              </a:rPr>
              <a:t>CCIH</a:t>
            </a:r>
            <a:r>
              <a:rPr lang="pt-BR" sz="1600" i="1" dirty="0">
                <a:ea typeface="ＭＳ Ｐゴシック" pitchFamily="34" charset="-128"/>
                <a:cs typeface="Arial" charset="0"/>
              </a:rPr>
              <a:t>;</a:t>
            </a:r>
            <a:r>
              <a:rPr lang="pt-BR" sz="1600" i="1" dirty="0" smtClean="0">
                <a:ea typeface="ＭＳ Ｐゴシック" pitchFamily="34" charset="-128"/>
                <a:cs typeface="Arial" charset="0"/>
              </a:rPr>
              <a:t> </a:t>
            </a:r>
            <a:r>
              <a:rPr lang="pt-BR" sz="1600" dirty="0" smtClean="0">
                <a:ea typeface="ＭＳ Ｐゴシック" pitchFamily="34" charset="-128"/>
                <a:cs typeface="Arial" charset="0"/>
              </a:rPr>
              <a:t>porém, </a:t>
            </a:r>
            <a:r>
              <a:rPr lang="pt-BR" sz="1600" dirty="0">
                <a:ea typeface="ＭＳ Ｐゴシック" pitchFamily="34" charset="-128"/>
                <a:cs typeface="Arial" charset="0"/>
              </a:rPr>
              <a:t>o gerenciamento deste processo e </a:t>
            </a:r>
            <a:r>
              <a:rPr lang="pt-BR" sz="1600" dirty="0" smtClean="0">
                <a:ea typeface="ＭＳ Ｐゴシック" pitchFamily="34" charset="-128"/>
                <a:cs typeface="Arial" charset="0"/>
              </a:rPr>
              <a:t>a ação </a:t>
            </a:r>
            <a:r>
              <a:rPr lang="pt-BR" sz="1600" dirty="0">
                <a:ea typeface="ＭＳ Ｐゴシック" pitchFamily="34" charset="-128"/>
                <a:cs typeface="Arial" charset="0"/>
              </a:rPr>
              <a:t>corretiva são responsabilidades da Manutenção Predial.</a:t>
            </a:r>
          </a:p>
        </p:txBody>
      </p:sp>
      <p:graphicFrame>
        <p:nvGraphicFramePr>
          <p:cNvPr id="7" name="Tabela 6"/>
          <p:cNvGraphicFramePr>
            <a:graphicFrameLocks noGrp="1"/>
          </p:cNvGraphicFramePr>
          <p:nvPr>
            <p:extLst>
              <p:ext uri="{D42A27DB-BD31-4B8C-83A1-F6EECF244321}">
                <p14:modId xmlns:p14="http://schemas.microsoft.com/office/powerpoint/2010/main" val="4138288977"/>
              </p:ext>
            </p:extLst>
          </p:nvPr>
        </p:nvGraphicFramePr>
        <p:xfrm>
          <a:off x="3095489" y="4009132"/>
          <a:ext cx="3241054" cy="1623062"/>
        </p:xfrm>
        <a:graphic>
          <a:graphicData uri="http://schemas.openxmlformats.org/drawingml/2006/table">
            <a:tbl>
              <a:tblPr/>
              <a:tblGrid>
                <a:gridCol w="2062128"/>
                <a:gridCol w="1178926"/>
              </a:tblGrid>
              <a:tr h="34436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 </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200" b="1" i="0" u="none" strike="noStrike" cap="none" normalizeH="0" baseline="0" dirty="0" smtClean="0">
                          <a:ln>
                            <a:noFill/>
                          </a:ln>
                          <a:solidFill>
                            <a:schemeClr val="bg1"/>
                          </a:solidFill>
                          <a:effectLst/>
                          <a:latin typeface="Arial" pitchFamily="34" charset="0"/>
                          <a:ea typeface="ＭＳ Ｐゴシック" pitchFamily="1" charset="-128"/>
                        </a:rPr>
                        <a:t>Periodicidade</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34436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Limpeza de reservatórios</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Semestral</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34436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Análise de amostras</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Mensal</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589967">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Troca de filtros</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200" b="0" i="0" u="none" strike="noStrike" cap="none" normalizeH="0" baseline="0" dirty="0" smtClean="0">
                          <a:ln>
                            <a:noFill/>
                          </a:ln>
                          <a:solidFill>
                            <a:schemeClr val="bg1"/>
                          </a:solidFill>
                          <a:effectLst/>
                          <a:latin typeface="Arial" pitchFamily="34" charset="0"/>
                          <a:ea typeface="ＭＳ Ｐゴシック" pitchFamily="1" charset="-128"/>
                        </a:rPr>
                        <a:t>Conforme recomendação do fabricante</a:t>
                      </a:r>
                    </a:p>
                  </a:txBody>
                  <a:tcPr marL="9526" marR="9526"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bl>
          </a:graphicData>
        </a:graphic>
      </p:graphicFrame>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Civil</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6041581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124744"/>
            <a:ext cx="7416824" cy="4752528"/>
          </a:xfrm>
        </p:spPr>
        <p:txBody>
          <a:bodyPr/>
          <a:lstStyle/>
          <a:p>
            <a:pPr algn="just"/>
            <a:r>
              <a:rPr lang="en-US" sz="2000" b="1" dirty="0" err="1" smtClean="0">
                <a:solidFill>
                  <a:schemeClr val="tx1"/>
                </a:solidFill>
              </a:rPr>
              <a:t>Água</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 name="Imagem 1"/>
          <p:cNvPicPr>
            <a:picLocks noChangeAspect="1"/>
          </p:cNvPicPr>
          <p:nvPr/>
        </p:nvPicPr>
        <p:blipFill>
          <a:blip r:embed="rId4"/>
          <a:stretch>
            <a:fillRect/>
          </a:stretch>
        </p:blipFill>
        <p:spPr>
          <a:xfrm>
            <a:off x="2729507" y="1196752"/>
            <a:ext cx="3604815" cy="4549767"/>
          </a:xfrm>
          <a:prstGeom prst="rect">
            <a:avLst/>
          </a:prstGeom>
        </p:spPr>
      </p:pic>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Civil</a:t>
            </a:r>
            <a:endParaRPr lang="pt-BR" sz="4000" b="1" dirty="0">
              <a:solidFill>
                <a:schemeClr val="bg1"/>
              </a:solidFill>
              <a:latin typeface="Cambria" panose="02040503050406030204" pitchFamily="18" charset="0"/>
            </a:endParaRPr>
          </a:p>
        </p:txBody>
      </p:sp>
      <p:sp>
        <p:nvSpPr>
          <p:cNvPr id="4" name="Espaço Reservado para Data 3"/>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0606579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104456"/>
          </a:xfrm>
        </p:spPr>
        <p:txBody>
          <a:bodyPr/>
          <a:lstStyle/>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4" name="Retângulo 3"/>
          <p:cNvSpPr/>
          <p:nvPr/>
        </p:nvSpPr>
        <p:spPr>
          <a:xfrm>
            <a:off x="1043608" y="1859340"/>
            <a:ext cx="6984776" cy="3046988"/>
          </a:xfrm>
          <a:prstGeom prst="rect">
            <a:avLst/>
          </a:prstGeom>
        </p:spPr>
        <p:txBody>
          <a:bodyPr wrap="square">
            <a:spAutoFit/>
          </a:bodyPr>
          <a:lstStyle/>
          <a:p>
            <a:pPr algn="just"/>
            <a:r>
              <a:rPr lang="pt-BR" sz="1600" dirty="0">
                <a:ea typeface="ＭＳ Ｐゴシック" pitchFamily="34" charset="-128"/>
                <a:cs typeface="Arial" charset="0"/>
              </a:rPr>
              <a:t>As instalações elétricas hospitalares devem seguir as normas da ABNT. </a:t>
            </a:r>
          </a:p>
          <a:p>
            <a:pPr algn="just"/>
            <a:r>
              <a:rPr lang="pt-BR" sz="1600" dirty="0">
                <a:ea typeface="ＭＳ Ｐゴシック" pitchFamily="34" charset="-128"/>
                <a:cs typeface="Arial" charset="0"/>
              </a:rPr>
              <a:t>Podemos citar algumas normas que devem ser observadas: </a:t>
            </a:r>
            <a:endParaRPr lang="pt-BR" sz="1600" dirty="0" smtClean="0">
              <a:ea typeface="ＭＳ Ｐゴシック" pitchFamily="34" charset="-128"/>
              <a:cs typeface="Arial" charset="0"/>
            </a:endParaRPr>
          </a:p>
          <a:p>
            <a:pPr algn="just"/>
            <a:endParaRPr lang="pt-BR" sz="1600" dirty="0">
              <a:ea typeface="ＭＳ Ｐゴシック" pitchFamily="34" charset="-128"/>
              <a:cs typeface="Arial" charset="0"/>
            </a:endParaRPr>
          </a:p>
          <a:p>
            <a:pPr marL="285750" indent="-285750" algn="just">
              <a:buFont typeface="Arial" panose="020B0604020202020204" pitchFamily="34" charset="0"/>
              <a:buChar char="•"/>
            </a:pPr>
            <a:r>
              <a:rPr lang="pt-BR" sz="1600" dirty="0">
                <a:ea typeface="ＭＳ Ｐゴシック" pitchFamily="34" charset="-128"/>
                <a:cs typeface="Arial" charset="0"/>
              </a:rPr>
              <a:t>NBR </a:t>
            </a:r>
            <a:r>
              <a:rPr lang="pt-BR" sz="1600" dirty="0" smtClean="0">
                <a:ea typeface="ＭＳ Ｐゴシック" pitchFamily="34" charset="-128"/>
                <a:cs typeface="Arial" charset="0"/>
              </a:rPr>
              <a:t>5.410: esta </a:t>
            </a:r>
            <a:r>
              <a:rPr lang="pt-BR" sz="1600" dirty="0">
                <a:ea typeface="ＭＳ Ｐゴシック" pitchFamily="34" charset="-128"/>
                <a:cs typeface="Arial" charset="0"/>
              </a:rPr>
              <a:t>norma trata das condições para instalações elétricas em baixa tensão</a:t>
            </a:r>
            <a:r>
              <a:rPr lang="pt-BR" sz="1600" dirty="0" smtClean="0">
                <a:ea typeface="ＭＳ Ｐゴシック" pitchFamily="34" charset="-128"/>
                <a:cs typeface="Arial" charset="0"/>
              </a:rPr>
              <a:t>;</a:t>
            </a:r>
          </a:p>
          <a:p>
            <a:pPr marL="285750" indent="-285750" algn="just">
              <a:buFont typeface="Arial" panose="020B0604020202020204" pitchFamily="34" charset="0"/>
              <a:buChar char="•"/>
            </a:pPr>
            <a:endParaRPr lang="pt-BR" sz="1600" dirty="0">
              <a:ea typeface="ＭＳ Ｐゴシック" pitchFamily="34" charset="-128"/>
              <a:cs typeface="Arial" charset="0"/>
            </a:endParaRPr>
          </a:p>
          <a:p>
            <a:pPr marL="285750" indent="-285750" algn="just">
              <a:buFont typeface="Arial" panose="020B0604020202020204" pitchFamily="34" charset="0"/>
              <a:buChar char="•"/>
            </a:pPr>
            <a:r>
              <a:rPr lang="pt-BR" sz="1600" dirty="0">
                <a:ea typeface="ＭＳ Ｐゴシック" pitchFamily="34" charset="-128"/>
                <a:cs typeface="Arial" charset="0"/>
              </a:rPr>
              <a:t>NBR </a:t>
            </a:r>
            <a:r>
              <a:rPr lang="pt-BR" sz="1600" dirty="0" smtClean="0">
                <a:ea typeface="ＭＳ Ｐゴシック" pitchFamily="34" charset="-128"/>
                <a:cs typeface="Arial" charset="0"/>
              </a:rPr>
              <a:t>14.039: trata </a:t>
            </a:r>
            <a:r>
              <a:rPr lang="pt-BR" sz="1600" dirty="0">
                <a:ea typeface="ＭＳ Ｐゴシック" pitchFamily="34" charset="-128"/>
                <a:cs typeface="Arial" charset="0"/>
              </a:rPr>
              <a:t>das condições para instalações elétricas em média tensão; </a:t>
            </a:r>
            <a:endParaRPr lang="pt-BR" sz="1600" dirty="0" smtClean="0">
              <a:ea typeface="ＭＳ Ｐゴシック" pitchFamily="34" charset="-128"/>
              <a:cs typeface="Arial" charset="0"/>
            </a:endParaRPr>
          </a:p>
          <a:p>
            <a:pPr marL="285750" indent="-285750" algn="just">
              <a:buFont typeface="Arial" panose="020B0604020202020204" pitchFamily="34" charset="0"/>
              <a:buChar char="•"/>
            </a:pPr>
            <a:endParaRPr lang="pt-BR" sz="1600" dirty="0">
              <a:ea typeface="ＭＳ Ｐゴシック" pitchFamily="34" charset="-128"/>
              <a:cs typeface="Arial" charset="0"/>
            </a:endParaRPr>
          </a:p>
          <a:p>
            <a:pPr marL="285750" indent="-285750" algn="just">
              <a:buFont typeface="Arial" panose="020B0604020202020204" pitchFamily="34" charset="0"/>
              <a:buChar char="•"/>
            </a:pPr>
            <a:r>
              <a:rPr lang="pt-BR" sz="1600" dirty="0">
                <a:ea typeface="ＭＳ Ｐゴシック" pitchFamily="34" charset="-128"/>
                <a:cs typeface="Arial" charset="0"/>
              </a:rPr>
              <a:t>NBR </a:t>
            </a:r>
            <a:r>
              <a:rPr lang="pt-BR" sz="1600" dirty="0" smtClean="0">
                <a:ea typeface="ＭＳ Ｐゴシック" pitchFamily="34" charset="-128"/>
                <a:cs typeface="Arial" charset="0"/>
              </a:rPr>
              <a:t>13.534 - instalações </a:t>
            </a:r>
            <a:r>
              <a:rPr lang="pt-BR" sz="1600" dirty="0">
                <a:ea typeface="ＭＳ Ｐゴシック" pitchFamily="34" charset="-128"/>
                <a:cs typeface="Arial" charset="0"/>
              </a:rPr>
              <a:t>elétricas em EAS (estabelecimentos assistenciais de </a:t>
            </a:r>
            <a:r>
              <a:rPr lang="pt-BR" sz="1600" dirty="0" smtClean="0">
                <a:ea typeface="ＭＳ Ｐゴシック" pitchFamily="34" charset="-128"/>
                <a:cs typeface="Arial" charset="0"/>
              </a:rPr>
              <a:t>saúde): esta </a:t>
            </a:r>
            <a:r>
              <a:rPr lang="pt-BR" sz="1600" dirty="0">
                <a:ea typeface="ＭＳ Ｐゴシック" pitchFamily="34" charset="-128"/>
                <a:cs typeface="Arial" charset="0"/>
              </a:rPr>
              <a:t>norma trata especificamente dos requisitos das instalações elétricas em unidades de saúde.</a:t>
            </a:r>
          </a:p>
          <a:p>
            <a:pPr algn="just"/>
            <a:endParaRPr lang="pt-BR" sz="1600" i="1" dirty="0"/>
          </a:p>
        </p:txBody>
      </p:sp>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Elétrica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426317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827584" y="980728"/>
            <a:ext cx="7416824" cy="4896544"/>
          </a:xfrm>
        </p:spPr>
        <p:txBody>
          <a:bodyPr/>
          <a:lstStyle/>
          <a:p>
            <a:pPr algn="just"/>
            <a:endParaRPr lang="en-US" sz="1800" b="1" dirty="0" smtClean="0">
              <a:solidFill>
                <a:schemeClr val="tx1"/>
              </a:solidFill>
            </a:endParaRPr>
          </a:p>
          <a:p>
            <a:pPr algn="just"/>
            <a:r>
              <a:rPr lang="en-US" sz="1800" b="1" dirty="0" err="1" smtClean="0">
                <a:solidFill>
                  <a:schemeClr val="tx1"/>
                </a:solidFill>
              </a:rPr>
              <a:t>Instalações</a:t>
            </a:r>
            <a:endParaRPr lang="pt-BR" sz="1800" b="1" dirty="0" smtClean="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 name="Imagem 1"/>
          <p:cNvPicPr>
            <a:picLocks noChangeAspect="1"/>
          </p:cNvPicPr>
          <p:nvPr/>
        </p:nvPicPr>
        <p:blipFill>
          <a:blip r:embed="rId3"/>
          <a:stretch>
            <a:fillRect/>
          </a:stretch>
        </p:blipFill>
        <p:spPr>
          <a:xfrm>
            <a:off x="4535996" y="1088690"/>
            <a:ext cx="4011960" cy="4680620"/>
          </a:xfrm>
          <a:prstGeom prst="rect">
            <a:avLst/>
          </a:prstGeom>
        </p:spPr>
      </p:pic>
      <p:pic>
        <p:nvPicPr>
          <p:cNvPr id="5" name="Imagem 4"/>
          <p:cNvPicPr>
            <a:picLocks noChangeAspect="1"/>
          </p:cNvPicPr>
          <p:nvPr/>
        </p:nvPicPr>
        <p:blipFill>
          <a:blip r:embed="rId4"/>
          <a:stretch>
            <a:fillRect/>
          </a:stretch>
        </p:blipFill>
        <p:spPr>
          <a:xfrm>
            <a:off x="964805" y="1968574"/>
            <a:ext cx="3410275" cy="3227263"/>
          </a:xfrm>
          <a:prstGeom prst="rect">
            <a:avLst/>
          </a:prstGeom>
        </p:spPr>
      </p:pic>
      <p:pic>
        <p:nvPicPr>
          <p:cNvPr id="7" name="Imagem 6"/>
          <p:cNvPicPr>
            <a:picLocks noChangeAspect="1"/>
          </p:cNvPicPr>
          <p:nvPr/>
        </p:nvPicPr>
        <p:blipFill>
          <a:blip r:embed="rId5"/>
          <a:stretch>
            <a:fillRect/>
          </a:stretch>
        </p:blipFill>
        <p:spPr>
          <a:xfrm>
            <a:off x="3272169" y="5195837"/>
            <a:ext cx="2185428" cy="1146945"/>
          </a:xfrm>
          <a:prstGeom prst="rect">
            <a:avLst/>
          </a:prstGeom>
        </p:spPr>
      </p:pic>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Elétrica</a:t>
            </a:r>
            <a:endParaRPr lang="pt-BR" sz="4000" b="1" dirty="0">
              <a:solidFill>
                <a:schemeClr val="bg1"/>
              </a:solidFill>
              <a:latin typeface="Cambria" panose="02040503050406030204" pitchFamily="18" charset="0"/>
            </a:endParaRPr>
          </a:p>
        </p:txBody>
      </p:sp>
      <p:sp>
        <p:nvSpPr>
          <p:cNvPr id="4" name="Espaço Reservado para Data 3"/>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6214850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r>
              <a:rPr lang="en-US" sz="2000" b="1" dirty="0" smtClean="0">
                <a:solidFill>
                  <a:schemeClr val="tx1"/>
                </a:solidFill>
              </a:rPr>
              <a:t>SPDA</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4" name="Imagem 3"/>
          <p:cNvPicPr>
            <a:picLocks noChangeAspect="1"/>
          </p:cNvPicPr>
          <p:nvPr/>
        </p:nvPicPr>
        <p:blipFill>
          <a:blip r:embed="rId4"/>
          <a:stretch>
            <a:fillRect/>
          </a:stretch>
        </p:blipFill>
        <p:spPr>
          <a:xfrm>
            <a:off x="4860032" y="1053877"/>
            <a:ext cx="3362571" cy="4691806"/>
          </a:xfrm>
          <a:prstGeom prst="rect">
            <a:avLst/>
          </a:prstGeom>
        </p:spPr>
      </p:pic>
      <p:pic>
        <p:nvPicPr>
          <p:cNvPr id="7" name="Imagem 6"/>
          <p:cNvPicPr>
            <a:picLocks noChangeAspect="1"/>
          </p:cNvPicPr>
          <p:nvPr/>
        </p:nvPicPr>
        <p:blipFill>
          <a:blip r:embed="rId5"/>
          <a:stretch>
            <a:fillRect/>
          </a:stretch>
        </p:blipFill>
        <p:spPr>
          <a:xfrm>
            <a:off x="1184491" y="1700808"/>
            <a:ext cx="3387509" cy="4044875"/>
          </a:xfrm>
          <a:prstGeom prst="rect">
            <a:avLst/>
          </a:prstGeom>
        </p:spPr>
      </p:pic>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Elétrica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387093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836712"/>
            <a:ext cx="7416824" cy="4896544"/>
          </a:xfrm>
        </p:spPr>
        <p:txBody>
          <a:bodyPr/>
          <a:lstStyle/>
          <a:p>
            <a:pPr algn="r"/>
            <a:endParaRPr lang="pt-BR" b="1" dirty="0">
              <a:solidFill>
                <a:schemeClr val="tx1"/>
              </a:solidFill>
            </a:endParaRPr>
          </a:p>
          <a:p>
            <a:pPr algn="r"/>
            <a:r>
              <a:rPr lang="pt-BR" sz="1400" b="1" dirty="0">
                <a:solidFill>
                  <a:schemeClr val="tx1"/>
                </a:solidFill>
              </a:rPr>
              <a:t>Constituição Federal - CF </a:t>
            </a:r>
            <a:r>
              <a:rPr lang="pt-BR" sz="1400" b="1" dirty="0" smtClean="0">
                <a:solidFill>
                  <a:schemeClr val="tx1"/>
                </a:solidFill>
              </a:rPr>
              <a:t>– 1988</a:t>
            </a:r>
          </a:p>
          <a:p>
            <a:pPr algn="r"/>
            <a:r>
              <a:rPr lang="pt-BR" sz="1400" b="1" dirty="0">
                <a:solidFill>
                  <a:schemeClr val="tx1"/>
                </a:solidFill>
              </a:rPr>
              <a:t>Art.</a:t>
            </a:r>
            <a:r>
              <a:rPr lang="pt-BR" sz="1400" dirty="0">
                <a:solidFill>
                  <a:schemeClr val="tx1"/>
                </a:solidFill>
              </a:rPr>
              <a:t> </a:t>
            </a:r>
            <a:r>
              <a:rPr lang="pt-BR" sz="1400" b="1" dirty="0">
                <a:solidFill>
                  <a:schemeClr val="tx1"/>
                </a:solidFill>
              </a:rPr>
              <a:t>196</a:t>
            </a:r>
            <a:r>
              <a:rPr lang="pt-BR" sz="1400" dirty="0">
                <a:solidFill>
                  <a:schemeClr val="tx1"/>
                </a:solidFill>
              </a:rPr>
              <a:t> - A saúde é direito de todos e dever do Estado, garantido mediante políticas sociais e econômicas que visem à redução do risco de doença e de outros agravos e ao acesso universal e igualitário às ações e serviços para sua promoção, proteção e recuperação</a:t>
            </a:r>
            <a:r>
              <a:rPr lang="pt-BR" sz="1400" dirty="0" smtClean="0">
                <a:solidFill>
                  <a:schemeClr val="tx1"/>
                </a:solidFill>
              </a:rPr>
              <a:t>.</a:t>
            </a:r>
          </a:p>
          <a:p>
            <a:pPr algn="r"/>
            <a:endParaRPr lang="pt-BR" sz="1400" b="1" dirty="0">
              <a:solidFill>
                <a:schemeClr val="tx1"/>
              </a:solidFill>
            </a:endParaRPr>
          </a:p>
          <a:p>
            <a:pPr algn="r"/>
            <a:r>
              <a:rPr lang="pt-BR" sz="1400" b="1" dirty="0">
                <a:solidFill>
                  <a:schemeClr val="tx1"/>
                </a:solidFill>
              </a:rPr>
              <a:t>Art.</a:t>
            </a:r>
            <a:r>
              <a:rPr lang="pt-BR" sz="1400" dirty="0">
                <a:solidFill>
                  <a:schemeClr val="tx1"/>
                </a:solidFill>
              </a:rPr>
              <a:t> </a:t>
            </a:r>
            <a:r>
              <a:rPr lang="pt-BR" sz="1400" b="1" dirty="0">
                <a:solidFill>
                  <a:schemeClr val="tx1"/>
                </a:solidFill>
              </a:rPr>
              <a:t>197</a:t>
            </a:r>
            <a:r>
              <a:rPr lang="pt-BR" sz="1400" dirty="0">
                <a:solidFill>
                  <a:schemeClr val="tx1"/>
                </a:solidFill>
              </a:rPr>
              <a:t> - São de relevância pública as ações e serviços de saúde, cabendo ao Poder Público dispor, nos termos da lei, sobre sua regulamentação, fiscalização e controle, devendo sua execução ser feita diretamente ou através de terceiros e, também, por pessoa física ou jurídica de direito privado</a:t>
            </a:r>
            <a:r>
              <a:rPr lang="pt-BR" sz="1400" dirty="0" smtClean="0">
                <a:solidFill>
                  <a:schemeClr val="tx1"/>
                </a:solidFill>
              </a:rPr>
              <a:t>.</a:t>
            </a:r>
          </a:p>
          <a:p>
            <a:pPr algn="r"/>
            <a:endParaRPr lang="pt-BR" sz="1400" b="1" dirty="0">
              <a:solidFill>
                <a:schemeClr val="tx1"/>
              </a:solidFill>
            </a:endParaRPr>
          </a:p>
          <a:p>
            <a:pPr algn="r"/>
            <a:endParaRPr lang="pt-BR" sz="1400" b="1" dirty="0" smtClean="0">
              <a:solidFill>
                <a:schemeClr val="tx1"/>
              </a:solidFill>
            </a:endParaRPr>
          </a:p>
          <a:p>
            <a:pPr algn="just"/>
            <a:endParaRPr lang="pt-BR" sz="2000"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11266" name="Picture 2" descr="http://www.superamarelas.com/phpthumb/phpThumb.php?src=/files/3912_2.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9253" y="3645024"/>
            <a:ext cx="2753147" cy="1829303"/>
          </a:xfrm>
          <a:prstGeom prst="rect">
            <a:avLst/>
          </a:prstGeom>
          <a:noFill/>
          <a:extLst>
            <a:ext uri="{909E8E84-426E-40DD-AFC4-6F175D3DCCD1}">
              <a14:hiddenFill xmlns:a14="http://schemas.microsoft.com/office/drawing/2010/main">
                <a:solidFill>
                  <a:srgbClr val="FFFFFF"/>
                </a:solidFill>
              </a14:hiddenFill>
            </a:ext>
          </a:extLst>
        </p:spPr>
      </p:pic>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Direito à Saúde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3726481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graphicFrame>
        <p:nvGraphicFramePr>
          <p:cNvPr id="8" name="Tabela 7"/>
          <p:cNvGraphicFramePr>
            <a:graphicFrameLocks noGrp="1"/>
          </p:cNvGraphicFramePr>
          <p:nvPr>
            <p:extLst>
              <p:ext uri="{D42A27DB-BD31-4B8C-83A1-F6EECF244321}">
                <p14:modId xmlns:p14="http://schemas.microsoft.com/office/powerpoint/2010/main" val="3761000423"/>
              </p:ext>
            </p:extLst>
          </p:nvPr>
        </p:nvGraphicFramePr>
        <p:xfrm>
          <a:off x="1043608" y="1412776"/>
          <a:ext cx="7432675" cy="3767137"/>
        </p:xfrm>
        <a:graphic>
          <a:graphicData uri="http://schemas.openxmlformats.org/drawingml/2006/table">
            <a:tbl>
              <a:tblPr/>
              <a:tblGrid>
                <a:gridCol w="5308600"/>
                <a:gridCol w="2124075"/>
              </a:tblGrid>
              <a:tr h="65881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bg1"/>
                          </a:solidFill>
                          <a:effectLst/>
                          <a:latin typeface="Arial" pitchFamily="34" charset="0"/>
                          <a:ea typeface="ＭＳ Ｐゴシック" pitchFamily="1" charset="-128"/>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2400" b="1" i="0" u="none" strike="noStrike" cap="none" normalizeH="0" baseline="0" dirty="0" smtClean="0">
                          <a:ln>
                            <a:noFill/>
                          </a:ln>
                          <a:solidFill>
                            <a:schemeClr val="bg1"/>
                          </a:solidFill>
                          <a:effectLst/>
                          <a:latin typeface="Arial" pitchFamily="34" charset="0"/>
                          <a:ea typeface="ＭＳ Ｐゴシック" pitchFamily="1" charset="-128"/>
                        </a:rPr>
                        <a:t>Periodicidade</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50641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bg1"/>
                          </a:solidFill>
                          <a:effectLst/>
                          <a:latin typeface="Arial" pitchFamily="34" charset="0"/>
                          <a:ea typeface="ＭＳ Ｐゴシック" pitchFamily="1" charset="-128"/>
                        </a:rPr>
                        <a:t>Manutenção de subestação</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rowSpan="5">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bg1"/>
                          </a:solidFill>
                          <a:effectLst/>
                          <a:latin typeface="Arial" pitchFamily="34" charset="0"/>
                          <a:ea typeface="ＭＳ Ｐゴシック" pitchFamily="1" charset="-128"/>
                        </a:rPr>
                        <a:t>Anual</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50641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2400" b="0" i="0" u="none" strike="noStrike" cap="none" normalizeH="0" baseline="0" smtClean="0">
                          <a:ln>
                            <a:noFill/>
                          </a:ln>
                          <a:solidFill>
                            <a:schemeClr val="bg1"/>
                          </a:solidFill>
                          <a:effectLst/>
                          <a:latin typeface="Arial" pitchFamily="34" charset="0"/>
                          <a:ea typeface="ＭＳ Ｐゴシック" pitchFamily="1" charset="-128"/>
                        </a:rPr>
                        <a:t>Laudo SPDA</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vMerge="1">
                  <a:txBody>
                    <a:bodyPr/>
                    <a:lstStyle/>
                    <a:p>
                      <a:endParaRPr lang="pt-BR"/>
                    </a:p>
                  </a:txBody>
                  <a:tcPr/>
                </a:tc>
              </a:tr>
              <a:tr h="50641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bg1"/>
                          </a:solidFill>
                          <a:effectLst/>
                          <a:latin typeface="Arial" pitchFamily="34" charset="0"/>
                          <a:ea typeface="ＭＳ Ｐゴシック" pitchFamily="1" charset="-128"/>
                        </a:rPr>
                        <a:t>Laudo do aterramento</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vMerge="1">
                  <a:txBody>
                    <a:bodyPr/>
                    <a:lstStyle/>
                    <a:p>
                      <a:endParaRPr lang="pt-BR"/>
                    </a:p>
                  </a:txBody>
                  <a:tcPr/>
                </a:tc>
              </a:tr>
              <a:tr h="847724">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2400" b="0" i="0" u="none" strike="noStrike" cap="none" normalizeH="0" baseline="0" smtClean="0">
                          <a:ln>
                            <a:noFill/>
                          </a:ln>
                          <a:solidFill>
                            <a:schemeClr val="bg1"/>
                          </a:solidFill>
                          <a:effectLst/>
                          <a:latin typeface="Arial" pitchFamily="34" charset="0"/>
                          <a:ea typeface="ＭＳ Ｐゴシック" pitchFamily="1" charset="-128"/>
                        </a:rPr>
                        <a:t>Análise de óleo dos transformadores (quando aplicável)</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vMerge="1">
                  <a:txBody>
                    <a:bodyPr/>
                    <a:lstStyle/>
                    <a:p>
                      <a:endParaRPr lang="pt-BR"/>
                    </a:p>
                  </a:txBody>
                  <a:tcPr/>
                </a:tc>
              </a:tr>
              <a:tr h="7413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2400" b="0" i="0" u="none" strike="noStrike" cap="none" normalizeH="0" baseline="0" dirty="0" err="1" smtClean="0">
                          <a:ln>
                            <a:noFill/>
                          </a:ln>
                          <a:solidFill>
                            <a:schemeClr val="bg1"/>
                          </a:solidFill>
                          <a:effectLst/>
                          <a:latin typeface="Arial" pitchFamily="34" charset="0"/>
                          <a:ea typeface="ＭＳ Ｐゴシック" pitchFamily="1" charset="-128"/>
                        </a:rPr>
                        <a:t>Termografia</a:t>
                      </a:r>
                      <a:r>
                        <a:rPr kumimoji="0" lang="pt-BR" sz="2400" b="0" i="0" u="none" strike="noStrike" cap="none" normalizeH="0" baseline="0" dirty="0" smtClean="0">
                          <a:ln>
                            <a:noFill/>
                          </a:ln>
                          <a:solidFill>
                            <a:schemeClr val="bg1"/>
                          </a:solidFill>
                          <a:effectLst/>
                          <a:latin typeface="Arial" pitchFamily="34" charset="0"/>
                          <a:ea typeface="ＭＳ Ｐゴシック" pitchFamily="1" charset="-128"/>
                        </a:rPr>
                        <a:t> de toda a instalação elétrica</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vMerge="1">
                  <a:txBody>
                    <a:bodyPr/>
                    <a:lstStyle/>
                    <a:p>
                      <a:endParaRPr lang="pt-BR"/>
                    </a:p>
                  </a:txBody>
                  <a:tcPr/>
                </a:tc>
              </a:tr>
            </a:tbl>
          </a:graphicData>
        </a:graphic>
      </p:graphicFrame>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Elétrica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42310156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196752"/>
            <a:ext cx="7416824" cy="4320480"/>
          </a:xfrm>
        </p:spPr>
        <p:txBody>
          <a:bodyPr/>
          <a:lstStyle/>
          <a:p>
            <a:pPr algn="just"/>
            <a:endParaRPr lang="en-US" sz="2400" b="1" dirty="0" smtClean="0">
              <a:solidFill>
                <a:schemeClr val="tx1"/>
              </a:solidFill>
            </a:endParaRPr>
          </a:p>
          <a:p>
            <a:pPr algn="just"/>
            <a:r>
              <a:rPr lang="pt-BR" sz="2400" dirty="0">
                <a:solidFill>
                  <a:schemeClr val="tx1"/>
                </a:solidFill>
              </a:rPr>
              <a:t>- Sistema de telefonia;</a:t>
            </a:r>
          </a:p>
          <a:p>
            <a:pPr algn="just"/>
            <a:r>
              <a:rPr lang="pt-BR" sz="2400" dirty="0">
                <a:solidFill>
                  <a:schemeClr val="tx1"/>
                </a:solidFill>
              </a:rPr>
              <a:t>- Sistema de sinalização de enfermagem;</a:t>
            </a:r>
          </a:p>
          <a:p>
            <a:pPr algn="just"/>
            <a:r>
              <a:rPr lang="pt-BR" sz="2400" dirty="0">
                <a:solidFill>
                  <a:schemeClr val="tx1"/>
                </a:solidFill>
              </a:rPr>
              <a:t>- Sistema de sonorização;</a:t>
            </a:r>
          </a:p>
          <a:p>
            <a:pPr algn="just"/>
            <a:r>
              <a:rPr lang="pt-BR" sz="2400" dirty="0">
                <a:solidFill>
                  <a:schemeClr val="tx1"/>
                </a:solidFill>
              </a:rPr>
              <a:t>- Sistema de intercomunicação;</a:t>
            </a:r>
          </a:p>
          <a:p>
            <a:pPr algn="just"/>
            <a:r>
              <a:rPr lang="pt-BR" sz="2400" dirty="0">
                <a:solidFill>
                  <a:schemeClr val="tx1"/>
                </a:solidFill>
              </a:rPr>
              <a:t>- Sistema de televisão e rádio;</a:t>
            </a:r>
          </a:p>
          <a:p>
            <a:pPr algn="just"/>
            <a:r>
              <a:rPr lang="pt-BR" sz="2400" dirty="0">
                <a:solidFill>
                  <a:schemeClr val="tx1"/>
                </a:solidFill>
              </a:rPr>
              <a:t>- Sistema de TI;</a:t>
            </a:r>
          </a:p>
          <a:p>
            <a:pPr algn="just"/>
            <a:r>
              <a:rPr lang="pt-BR" sz="2400" dirty="0">
                <a:solidFill>
                  <a:schemeClr val="tx1"/>
                </a:solidFill>
              </a:rPr>
              <a:t>- Sistema de busca-pessoa;</a:t>
            </a:r>
          </a:p>
          <a:p>
            <a:pPr algn="just"/>
            <a:r>
              <a:rPr lang="pt-BR" sz="2400" dirty="0">
                <a:solidFill>
                  <a:schemeClr val="tx1"/>
                </a:solidFill>
              </a:rPr>
              <a:t>- Sistema de alarme contra </a:t>
            </a:r>
            <a:r>
              <a:rPr lang="pt-BR" sz="2400" dirty="0" smtClean="0">
                <a:solidFill>
                  <a:schemeClr val="tx1"/>
                </a:solidFill>
              </a:rPr>
              <a:t>incêndios.</a:t>
            </a:r>
            <a:endParaRPr lang="pt-BR" sz="2400" dirty="0">
              <a:solidFill>
                <a:schemeClr val="tx1"/>
              </a:solidFill>
            </a:endParaRPr>
          </a:p>
          <a:p>
            <a:pPr algn="just"/>
            <a:endParaRPr lang="en-US" sz="2400" b="1" dirty="0">
              <a:solidFill>
                <a:schemeClr val="tx1"/>
              </a:solidFill>
            </a:endParaRPr>
          </a:p>
          <a:p>
            <a:pPr algn="just"/>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049" name="Imagem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7163" y="17862550"/>
            <a:ext cx="2984500" cy="5143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7163" y="17862550"/>
            <a:ext cx="298450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Eletrônica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9620576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r>
              <a:rPr lang="en-US" sz="2000" b="1" dirty="0" err="1" smtClean="0">
                <a:solidFill>
                  <a:schemeClr val="tx1"/>
                </a:solidFill>
              </a:rPr>
              <a:t>Rede</a:t>
            </a:r>
            <a:r>
              <a:rPr lang="en-US" sz="2000" b="1" dirty="0" smtClean="0">
                <a:solidFill>
                  <a:schemeClr val="tx1"/>
                </a:solidFill>
              </a:rPr>
              <a:t> de Gases </a:t>
            </a:r>
            <a:r>
              <a:rPr lang="en-US" sz="2000" b="1" dirty="0" err="1" smtClean="0">
                <a:solidFill>
                  <a:schemeClr val="tx1"/>
                </a:solidFill>
              </a:rPr>
              <a:t>Medicinais</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 name="Imagem 1"/>
          <p:cNvPicPr>
            <a:picLocks noChangeAspect="1"/>
          </p:cNvPicPr>
          <p:nvPr/>
        </p:nvPicPr>
        <p:blipFill>
          <a:blip r:embed="rId4"/>
          <a:stretch>
            <a:fillRect/>
          </a:stretch>
        </p:blipFill>
        <p:spPr>
          <a:xfrm>
            <a:off x="4211960" y="1772816"/>
            <a:ext cx="4574654" cy="3676489"/>
          </a:xfrm>
          <a:prstGeom prst="rect">
            <a:avLst/>
          </a:prstGeom>
        </p:spPr>
      </p:pic>
      <p:pic>
        <p:nvPicPr>
          <p:cNvPr id="4" name="Imagem 3"/>
          <p:cNvPicPr>
            <a:picLocks noChangeAspect="1"/>
          </p:cNvPicPr>
          <p:nvPr/>
        </p:nvPicPr>
        <p:blipFill>
          <a:blip r:embed="rId5"/>
          <a:stretch>
            <a:fillRect/>
          </a:stretch>
        </p:blipFill>
        <p:spPr>
          <a:xfrm>
            <a:off x="1023278" y="1765151"/>
            <a:ext cx="2930642" cy="3896097"/>
          </a:xfrm>
          <a:prstGeom prst="rect">
            <a:avLst/>
          </a:prstGeom>
        </p:spPr>
      </p:pic>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60648"/>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5" name="Espaço Reservado para Data 4"/>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2405640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r>
              <a:rPr lang="en-US" sz="2000" b="1" dirty="0" err="1" smtClean="0">
                <a:solidFill>
                  <a:schemeClr val="tx1"/>
                </a:solidFill>
              </a:rPr>
              <a:t>Rede</a:t>
            </a:r>
            <a:r>
              <a:rPr lang="en-US" sz="2000" b="1" dirty="0" smtClean="0">
                <a:solidFill>
                  <a:schemeClr val="tx1"/>
                </a:solidFill>
              </a:rPr>
              <a:t> de Gases </a:t>
            </a:r>
            <a:r>
              <a:rPr lang="en-US" sz="2000" b="1" dirty="0" err="1" smtClean="0">
                <a:solidFill>
                  <a:schemeClr val="tx1"/>
                </a:solidFill>
              </a:rPr>
              <a:t>Medicinais</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5" name="Imagem 4"/>
          <p:cNvPicPr>
            <a:picLocks noChangeAspect="1"/>
          </p:cNvPicPr>
          <p:nvPr/>
        </p:nvPicPr>
        <p:blipFill>
          <a:blip r:embed="rId4"/>
          <a:stretch>
            <a:fillRect/>
          </a:stretch>
        </p:blipFill>
        <p:spPr>
          <a:xfrm>
            <a:off x="827584" y="1828398"/>
            <a:ext cx="4610273" cy="3760842"/>
          </a:xfrm>
          <a:prstGeom prst="rect">
            <a:avLst/>
          </a:prstGeom>
        </p:spPr>
      </p:pic>
      <p:graphicFrame>
        <p:nvGraphicFramePr>
          <p:cNvPr id="7" name="Tabela 6"/>
          <p:cNvGraphicFramePr>
            <a:graphicFrameLocks noGrp="1"/>
          </p:cNvGraphicFramePr>
          <p:nvPr>
            <p:extLst>
              <p:ext uri="{D42A27DB-BD31-4B8C-83A1-F6EECF244321}">
                <p14:modId xmlns:p14="http://schemas.microsoft.com/office/powerpoint/2010/main" val="2612883478"/>
              </p:ext>
            </p:extLst>
          </p:nvPr>
        </p:nvGraphicFramePr>
        <p:xfrm>
          <a:off x="5868144" y="3428465"/>
          <a:ext cx="2808561" cy="1562659"/>
        </p:xfrm>
        <a:graphic>
          <a:graphicData uri="http://schemas.openxmlformats.org/drawingml/2006/table">
            <a:tbl>
              <a:tblPr/>
              <a:tblGrid>
                <a:gridCol w="1794272"/>
                <a:gridCol w="1014289"/>
              </a:tblGrid>
              <a:tr h="29243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solidFill>
                          <a:effectLst/>
                          <a:latin typeface="Arial" pitchFamily="34" charset="0"/>
                          <a:ea typeface="ＭＳ Ｐゴシック" pitchFamily="1" charset="-128"/>
                        </a:rPr>
                        <a:t> </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pt-BR" sz="1100" b="1" i="0" u="none" strike="noStrike" cap="none" normalizeH="0" baseline="0" dirty="0" smtClean="0">
                          <a:ln>
                            <a:noFill/>
                          </a:ln>
                          <a:solidFill>
                            <a:schemeClr val="bg1"/>
                          </a:solidFill>
                          <a:effectLst/>
                          <a:latin typeface="Arial" pitchFamily="34" charset="0"/>
                          <a:ea typeface="ＭＳ Ｐゴシック" pitchFamily="1" charset="-128"/>
                        </a:rPr>
                        <a:t>Periodicidade</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29243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solidFill>
                          <a:effectLst/>
                          <a:latin typeface="Arial" pitchFamily="34" charset="0"/>
                          <a:ea typeface="ＭＳ Ｐゴシック" pitchFamily="1" charset="-128"/>
                        </a:rPr>
                        <a:t>Laudo de vaso de pressão (NR-13)</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bg1"/>
                          </a:solidFill>
                          <a:effectLst/>
                          <a:latin typeface="Arial" pitchFamily="34" charset="0"/>
                          <a:ea typeface="ＭＳ Ｐゴシック" pitchFamily="1" charset="-128"/>
                        </a:rPr>
                        <a:t>Anual</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462709">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solidFill>
                          <a:effectLst/>
                          <a:latin typeface="Arial" pitchFamily="34" charset="0"/>
                          <a:ea typeface="ＭＳ Ｐゴシック" pitchFamily="1" charset="-128"/>
                        </a:rPr>
                        <a:t>Manutenção preventiva da área dos equipamentos</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rowSpan="2">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solidFill>
                          <a:effectLst/>
                          <a:latin typeface="Arial" pitchFamily="34" charset="0"/>
                          <a:ea typeface="ＭＳ Ｐゴシック" pitchFamily="1" charset="-128"/>
                        </a:rPr>
                        <a:t>Mensal</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462709">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solidFill>
                          <a:effectLst/>
                          <a:latin typeface="Arial" pitchFamily="34" charset="0"/>
                          <a:ea typeface="ＭＳ Ｐゴシック" pitchFamily="1" charset="-128"/>
                        </a:rPr>
                        <a:t>Manutenção preventiva das instalações internas</a:t>
                      </a:r>
                    </a:p>
                  </a:txBody>
                  <a:tcPr marL="9525" marR="9525" marT="952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vMerge="1">
                  <a:txBody>
                    <a:bodyPr/>
                    <a:lstStyle/>
                    <a:p>
                      <a:endParaRPr lang="pt-BR"/>
                    </a:p>
                  </a:txBody>
                  <a:tcPr/>
                </a:tc>
              </a:tr>
            </a:tbl>
          </a:graphicData>
        </a:graphic>
      </p:graphicFrame>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9616126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34112" y="711979"/>
            <a:ext cx="7416824" cy="4896544"/>
          </a:xfrm>
        </p:spPr>
        <p:txBody>
          <a:bodyPr/>
          <a:lstStyle/>
          <a:p>
            <a:pPr algn="just"/>
            <a:endParaRPr lang="en-US" sz="2000" b="1" dirty="0" smtClean="0">
              <a:solidFill>
                <a:schemeClr val="tx1"/>
              </a:solidFill>
            </a:endParaRPr>
          </a:p>
          <a:p>
            <a:pPr algn="just"/>
            <a:endParaRPr lang="en-US" sz="2000" b="1" dirty="0">
              <a:solidFill>
                <a:schemeClr val="tx1"/>
              </a:solidFill>
            </a:endParaRPr>
          </a:p>
          <a:p>
            <a:pPr algn="just"/>
            <a:r>
              <a:rPr lang="en-US" sz="2000" b="1" dirty="0" err="1" smtClean="0">
                <a:solidFill>
                  <a:schemeClr val="tx1"/>
                </a:solidFill>
              </a:rPr>
              <a:t>Monta</a:t>
            </a:r>
            <a:r>
              <a:rPr lang="en-US" sz="2000" b="1" dirty="0" smtClean="0">
                <a:solidFill>
                  <a:schemeClr val="tx1"/>
                </a:solidFill>
              </a:rPr>
              <a:t> </a:t>
            </a:r>
            <a:r>
              <a:rPr lang="en-US" sz="2000" b="1" dirty="0" err="1" smtClean="0">
                <a:solidFill>
                  <a:schemeClr val="tx1"/>
                </a:solidFill>
              </a:rPr>
              <a:t>cargas</a:t>
            </a:r>
            <a:r>
              <a:rPr lang="en-US" sz="2000" b="1" dirty="0" smtClean="0">
                <a:solidFill>
                  <a:schemeClr val="tx1"/>
                </a:solidFill>
              </a:rPr>
              <a:t> e </a:t>
            </a:r>
            <a:r>
              <a:rPr lang="en-US" sz="2000" b="1" dirty="0" err="1" smtClean="0">
                <a:solidFill>
                  <a:schemeClr val="tx1"/>
                </a:solidFill>
              </a:rPr>
              <a:t>elevadores</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2" name="Imagem 1"/>
          <p:cNvPicPr>
            <a:picLocks noChangeAspect="1"/>
          </p:cNvPicPr>
          <p:nvPr/>
        </p:nvPicPr>
        <p:blipFill>
          <a:blip r:embed="rId4"/>
          <a:stretch>
            <a:fillRect/>
          </a:stretch>
        </p:blipFill>
        <p:spPr>
          <a:xfrm>
            <a:off x="5508104" y="1196752"/>
            <a:ext cx="3009595" cy="4335958"/>
          </a:xfrm>
          <a:prstGeom prst="rect">
            <a:avLst/>
          </a:prstGeom>
        </p:spPr>
      </p:pic>
      <p:pic>
        <p:nvPicPr>
          <p:cNvPr id="4" name="Imagem 3"/>
          <p:cNvPicPr>
            <a:picLocks noChangeAspect="1"/>
          </p:cNvPicPr>
          <p:nvPr/>
        </p:nvPicPr>
        <p:blipFill rotWithShape="1">
          <a:blip r:embed="rId5"/>
          <a:srcRect b="51664"/>
          <a:stretch/>
        </p:blipFill>
        <p:spPr>
          <a:xfrm>
            <a:off x="846494" y="1975455"/>
            <a:ext cx="3483868" cy="1080120"/>
          </a:xfrm>
          <a:prstGeom prst="rect">
            <a:avLst/>
          </a:prstGeom>
        </p:spPr>
      </p:pic>
      <p:sp>
        <p:nvSpPr>
          <p:cNvPr id="8" name="Retângulo 7"/>
          <p:cNvSpPr/>
          <p:nvPr/>
        </p:nvSpPr>
        <p:spPr>
          <a:xfrm>
            <a:off x="755576" y="3116169"/>
            <a:ext cx="4572000" cy="2292935"/>
          </a:xfrm>
          <a:prstGeom prst="rect">
            <a:avLst/>
          </a:prstGeom>
        </p:spPr>
        <p:txBody>
          <a:bodyPr>
            <a:spAutoFit/>
          </a:bodyPr>
          <a:lstStyle/>
          <a:p>
            <a:pPr algn="just"/>
            <a:r>
              <a:rPr lang="pt-BR" sz="1100" dirty="0" err="1">
                <a:solidFill>
                  <a:srgbClr val="3E3E3E"/>
                </a:solidFill>
              </a:rPr>
              <a:t>Schermack</a:t>
            </a:r>
            <a:r>
              <a:rPr lang="pt-BR" sz="1100" dirty="0">
                <a:solidFill>
                  <a:srgbClr val="3E3E3E"/>
                </a:solidFill>
              </a:rPr>
              <a:t>, tinha 88 anos, completaria 89 no dia 29 de julho, residente na Linha </a:t>
            </a:r>
            <a:r>
              <a:rPr lang="pt-BR" sz="1100" dirty="0" err="1">
                <a:solidFill>
                  <a:srgbClr val="3E3E3E"/>
                </a:solidFill>
              </a:rPr>
              <a:t>Iriapira</a:t>
            </a:r>
            <a:r>
              <a:rPr lang="pt-BR" sz="1100" dirty="0">
                <a:solidFill>
                  <a:srgbClr val="3E3E3E"/>
                </a:solidFill>
              </a:rPr>
              <a:t>, interior de Panambi, encontrava-se internada no Hospital e estava sendo conduzida em uma maca, de uma sala de exames ao quarto, </a:t>
            </a:r>
            <a:r>
              <a:rPr lang="pt-BR" sz="1100" dirty="0" smtClean="0">
                <a:solidFill>
                  <a:srgbClr val="3E3E3E"/>
                </a:solidFill>
              </a:rPr>
              <a:t>quando, </a:t>
            </a:r>
            <a:r>
              <a:rPr lang="pt-BR" sz="1100" dirty="0">
                <a:solidFill>
                  <a:srgbClr val="3E3E3E"/>
                </a:solidFill>
              </a:rPr>
              <a:t>ao chegar no elevador do </a:t>
            </a:r>
            <a:r>
              <a:rPr lang="pt-BR" sz="1100" dirty="0" smtClean="0">
                <a:solidFill>
                  <a:srgbClr val="3E3E3E"/>
                </a:solidFill>
              </a:rPr>
              <a:t>Hospital, a </a:t>
            </a:r>
            <a:r>
              <a:rPr lang="pt-BR" sz="1100" dirty="0">
                <a:solidFill>
                  <a:srgbClr val="3E3E3E"/>
                </a:solidFill>
              </a:rPr>
              <a:t>maca foi colocada, </a:t>
            </a:r>
            <a:r>
              <a:rPr lang="pt-BR" sz="1100" dirty="0" smtClean="0">
                <a:solidFill>
                  <a:srgbClr val="3E3E3E"/>
                </a:solidFill>
              </a:rPr>
              <a:t>primeiramente, </a:t>
            </a:r>
            <a:r>
              <a:rPr lang="pt-BR" sz="1100" dirty="0">
                <a:solidFill>
                  <a:srgbClr val="3E3E3E"/>
                </a:solidFill>
              </a:rPr>
              <a:t>com as duas rodas da parte inferior do corpo (pés), sendo que as duas rodas da maca na parte em que se encontrava a cabeça da vítima ficaram para fora do elevador, o qual  foi acionado e começou a subir</a:t>
            </a:r>
            <a:r>
              <a:rPr lang="pt-BR" sz="1100" dirty="0" smtClean="0">
                <a:solidFill>
                  <a:srgbClr val="3E3E3E"/>
                </a:solidFill>
              </a:rPr>
              <a:t>. De </a:t>
            </a:r>
            <a:r>
              <a:rPr lang="pt-BR" sz="1100" dirty="0">
                <a:solidFill>
                  <a:srgbClr val="3E3E3E"/>
                </a:solidFill>
              </a:rPr>
              <a:t>acordo com informes não oficiais, uma enfermeira do hospital teria entrado no elevador e uma cuidadora </a:t>
            </a:r>
            <a:r>
              <a:rPr lang="pt-BR" sz="1100" dirty="0" smtClean="0">
                <a:solidFill>
                  <a:srgbClr val="3E3E3E"/>
                </a:solidFill>
              </a:rPr>
              <a:t>particular, </a:t>
            </a:r>
            <a:r>
              <a:rPr lang="pt-BR" sz="1100" dirty="0">
                <a:solidFill>
                  <a:srgbClr val="3E3E3E"/>
                </a:solidFill>
              </a:rPr>
              <a:t>ficado do lado de fora. Quando notou que o elevador começou a </a:t>
            </a:r>
            <a:r>
              <a:rPr lang="pt-BR" sz="1100" dirty="0" smtClean="0">
                <a:solidFill>
                  <a:srgbClr val="3E3E3E"/>
                </a:solidFill>
              </a:rPr>
              <a:t>subir, </a:t>
            </a:r>
            <a:r>
              <a:rPr lang="pt-BR" sz="1100" dirty="0">
                <a:solidFill>
                  <a:srgbClr val="3E3E3E"/>
                </a:solidFill>
              </a:rPr>
              <a:t>a cuidadora tentou segurar o mesmo com as mãos, o que logicamente era impossível. </a:t>
            </a:r>
            <a:r>
              <a:rPr lang="pt-BR" sz="1100" b="1" dirty="0">
                <a:solidFill>
                  <a:srgbClr val="3E3E3E"/>
                </a:solidFill>
              </a:rPr>
              <a:t>O corpo da idosa foi elevado e teve sua parte superior esmagada contra a coluna de sustentação da porta.</a:t>
            </a:r>
            <a:endParaRPr lang="pt-BR" sz="1100" b="1" dirty="0"/>
          </a:p>
        </p:txBody>
      </p:sp>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5" name="Espaço Reservado para Data 4"/>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540873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08720"/>
            <a:ext cx="7416824" cy="4896544"/>
          </a:xfrm>
        </p:spPr>
        <p:txBody>
          <a:bodyPr/>
          <a:lstStyle/>
          <a:p>
            <a:pPr algn="just"/>
            <a:endParaRPr lang="en-US" sz="2000" b="1" dirty="0" smtClean="0">
              <a:solidFill>
                <a:schemeClr val="tx1"/>
              </a:solidFill>
            </a:endParaRPr>
          </a:p>
          <a:p>
            <a:pPr algn="just"/>
            <a:r>
              <a:rPr lang="en-US" sz="2000" b="1" dirty="0" err="1" smtClean="0">
                <a:solidFill>
                  <a:schemeClr val="tx1"/>
                </a:solidFill>
              </a:rPr>
              <a:t>Monta-cargas</a:t>
            </a:r>
            <a:r>
              <a:rPr lang="en-US" sz="2000" b="1" dirty="0" smtClean="0">
                <a:solidFill>
                  <a:schemeClr val="tx1"/>
                </a:solidFill>
              </a:rPr>
              <a:t> e </a:t>
            </a:r>
            <a:r>
              <a:rPr lang="en-US" sz="2000" b="1" dirty="0" err="1" smtClean="0">
                <a:solidFill>
                  <a:schemeClr val="tx1"/>
                </a:solidFill>
              </a:rPr>
              <a:t>elevadores</a:t>
            </a:r>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5" name="Retângulo 4"/>
          <p:cNvSpPr/>
          <p:nvPr/>
        </p:nvSpPr>
        <p:spPr>
          <a:xfrm>
            <a:off x="827584" y="1628800"/>
            <a:ext cx="7776864" cy="2169825"/>
          </a:xfrm>
          <a:prstGeom prst="rect">
            <a:avLst/>
          </a:prstGeom>
        </p:spPr>
        <p:txBody>
          <a:bodyPr wrap="square">
            <a:spAutoFit/>
          </a:bodyPr>
          <a:lstStyle/>
          <a:p>
            <a:pPr algn="just">
              <a:lnSpc>
                <a:spcPct val="150000"/>
              </a:lnSpc>
            </a:pPr>
            <a:r>
              <a:rPr lang="pt-BR" dirty="0">
                <a:ea typeface="ＭＳ Ｐゴシック" pitchFamily="34" charset="-128"/>
                <a:cs typeface="Arial" charset="0"/>
              </a:rPr>
              <a:t>Em um EAS a falha de um elevador pode se tornar um risco para a vida do paciente. </a:t>
            </a:r>
          </a:p>
          <a:p>
            <a:pPr algn="just">
              <a:lnSpc>
                <a:spcPct val="150000"/>
              </a:lnSpc>
            </a:pPr>
            <a:r>
              <a:rPr lang="pt-BR" dirty="0">
                <a:ea typeface="ＭＳ Ｐゴシック" pitchFamily="34" charset="-128"/>
                <a:cs typeface="Arial" charset="0"/>
              </a:rPr>
              <a:t>Quando, por exemplo, durante o transporte interno de um paciente gravemente enfermo, o elevador falha, a demora na correção do </a:t>
            </a:r>
            <a:r>
              <a:rPr lang="pt-BR" dirty="0" smtClean="0">
                <a:ea typeface="ＭＳ Ｐゴシック" pitchFamily="34" charset="-128"/>
                <a:cs typeface="Arial" charset="0"/>
              </a:rPr>
              <a:t>defeito </a:t>
            </a:r>
            <a:r>
              <a:rPr lang="pt-BR" dirty="0">
                <a:ea typeface="ＭＳ Ｐゴシック" pitchFamily="34" charset="-128"/>
                <a:cs typeface="Arial" charset="0"/>
              </a:rPr>
              <a:t>pode interromper os cuidados de que ele necessita, comprometendo o tratamento.</a:t>
            </a:r>
          </a:p>
        </p:txBody>
      </p:sp>
      <p:graphicFrame>
        <p:nvGraphicFramePr>
          <p:cNvPr id="9" name="Espaço Reservado para Conteúdo 1"/>
          <p:cNvGraphicFramePr>
            <a:graphicFrameLocks/>
          </p:cNvGraphicFramePr>
          <p:nvPr>
            <p:extLst>
              <p:ext uri="{D42A27DB-BD31-4B8C-83A1-F6EECF244321}">
                <p14:modId xmlns:p14="http://schemas.microsoft.com/office/powerpoint/2010/main" val="1816773512"/>
              </p:ext>
            </p:extLst>
          </p:nvPr>
        </p:nvGraphicFramePr>
        <p:xfrm>
          <a:off x="2231615" y="3960982"/>
          <a:ext cx="4680769" cy="1559931"/>
        </p:xfrm>
        <a:graphic>
          <a:graphicData uri="http://schemas.openxmlformats.org/drawingml/2006/table">
            <a:tbl>
              <a:tblPr/>
              <a:tblGrid>
                <a:gridCol w="3255802"/>
                <a:gridCol w="1424967"/>
              </a:tblGrid>
              <a:tr h="53920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600" b="0" i="0" u="none" strike="noStrike" cap="none" normalizeH="0" baseline="0" dirty="0" smtClean="0">
                          <a:ln>
                            <a:noFill/>
                          </a:ln>
                          <a:solidFill>
                            <a:schemeClr val="bg1"/>
                          </a:solidFill>
                          <a:effectLst/>
                          <a:latin typeface="Arial" pitchFamily="34" charset="0"/>
                          <a:ea typeface="ＭＳ Ｐゴシック" pitchFamily="1" charset="-128"/>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600" b="1" i="0" u="none" strike="noStrike" cap="none" normalizeH="0" baseline="0" dirty="0" smtClean="0">
                          <a:ln>
                            <a:noFill/>
                          </a:ln>
                          <a:solidFill>
                            <a:schemeClr val="bg1"/>
                          </a:solidFill>
                          <a:effectLst/>
                          <a:latin typeface="Arial" pitchFamily="34" charset="0"/>
                          <a:ea typeface="ＭＳ Ｐゴシック" pitchFamily="1" charset="-128"/>
                        </a:rPr>
                        <a:t>Periodicidade</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449340">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600" b="0" i="0" u="none" strike="noStrike" cap="none" normalizeH="0" baseline="0" dirty="0" smtClean="0">
                          <a:ln>
                            <a:noFill/>
                          </a:ln>
                          <a:solidFill>
                            <a:schemeClr val="bg1"/>
                          </a:solidFill>
                          <a:effectLst/>
                          <a:latin typeface="Arial" pitchFamily="34" charset="0"/>
                          <a:ea typeface="ＭＳ Ｐゴシック" pitchFamily="1" charset="-128"/>
                        </a:rPr>
                        <a:t>RIA - Relatório de Inspeção</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600" b="0" i="0" u="none" strike="noStrike" cap="none" normalizeH="0" baseline="0" smtClean="0">
                          <a:ln>
                            <a:noFill/>
                          </a:ln>
                          <a:solidFill>
                            <a:schemeClr val="bg1"/>
                          </a:solidFill>
                          <a:effectLst/>
                          <a:latin typeface="Arial" pitchFamily="34" charset="0"/>
                          <a:ea typeface="ＭＳ Ｐゴシック" pitchFamily="1" charset="-128"/>
                        </a:rPr>
                        <a:t>Anual</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r h="5713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600" b="0" i="0" u="none" strike="noStrike" cap="none" normalizeH="0" baseline="0" smtClean="0">
                          <a:ln>
                            <a:noFill/>
                          </a:ln>
                          <a:solidFill>
                            <a:schemeClr val="bg1"/>
                          </a:solidFill>
                          <a:effectLst/>
                          <a:latin typeface="Arial" pitchFamily="34" charset="0"/>
                          <a:ea typeface="ＭＳ Ｐゴシック" pitchFamily="1" charset="-128"/>
                        </a:rPr>
                        <a:t>Cumprimento do Plano de Manutenção</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600" b="0" i="0" u="none" strike="noStrike" cap="none" normalizeH="0" baseline="0" dirty="0" smtClean="0">
                          <a:ln>
                            <a:noFill/>
                          </a:ln>
                          <a:solidFill>
                            <a:schemeClr val="bg1"/>
                          </a:solidFill>
                          <a:effectLst/>
                          <a:latin typeface="Arial" pitchFamily="34" charset="0"/>
                          <a:ea typeface="ＭＳ Ｐゴシック" pitchFamily="1" charset="-128"/>
                        </a:rPr>
                        <a:t>Mensal</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376092"/>
                    </a:solidFill>
                  </a:tcPr>
                </a:tc>
              </a:tr>
            </a:tbl>
          </a:graphicData>
        </a:graphic>
      </p:graphicFrame>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5839640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r>
              <a:rPr lang="en-US" sz="2000" b="1" dirty="0" smtClean="0">
                <a:solidFill>
                  <a:schemeClr val="tx1"/>
                </a:solidFill>
              </a:rPr>
              <a:t>HVAC</a:t>
            </a:r>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2" name="Retângulo 1"/>
          <p:cNvSpPr/>
          <p:nvPr/>
        </p:nvSpPr>
        <p:spPr>
          <a:xfrm>
            <a:off x="816092" y="1770172"/>
            <a:ext cx="6420204" cy="3416320"/>
          </a:xfrm>
          <a:prstGeom prst="rect">
            <a:avLst/>
          </a:prstGeom>
        </p:spPr>
        <p:txBody>
          <a:bodyPr wrap="square">
            <a:spAutoFit/>
          </a:bodyPr>
          <a:lstStyle/>
          <a:p>
            <a:pPr algn="just">
              <a:lnSpc>
                <a:spcPct val="150000"/>
              </a:lnSpc>
            </a:pPr>
            <a:r>
              <a:rPr lang="pt-BR" dirty="0"/>
              <a:t>A P</a:t>
            </a:r>
            <a:r>
              <a:rPr lang="pt-BR" dirty="0" smtClean="0"/>
              <a:t>ortaria </a:t>
            </a:r>
            <a:r>
              <a:rPr lang="pt-BR" dirty="0"/>
              <a:t>nº 3.523, de 28 de agosto de 1998, considerando a qualidade do ar interior em ambientes climatizados e sua correlação com a Síndrome dos Edifícios Doentes, que têm  relação direta com as ocorrências de agravos </a:t>
            </a:r>
            <a:r>
              <a:rPr lang="pt-BR" dirty="0" smtClean="0"/>
              <a:t>à </a:t>
            </a:r>
            <a:r>
              <a:rPr lang="pt-BR" dirty="0"/>
              <a:t>saúde, aprova o Regulamento Técnico com as  medidas básicas referentes aos procedimentos de higienização e manutenção de todo o sistema de climatização, com o objetivo de garantir a </a:t>
            </a:r>
            <a:r>
              <a:rPr lang="pt-BR" dirty="0" smtClean="0"/>
              <a:t>qualidade </a:t>
            </a:r>
            <a:r>
              <a:rPr lang="pt-BR" dirty="0"/>
              <a:t>do </a:t>
            </a:r>
            <a:r>
              <a:rPr lang="pt-BR" dirty="0" smtClean="0"/>
              <a:t>ar </a:t>
            </a:r>
            <a:r>
              <a:rPr lang="pt-BR" dirty="0"/>
              <a:t>ambiente (PMOC</a:t>
            </a:r>
            <a:r>
              <a:rPr lang="pt-BR" dirty="0" smtClean="0"/>
              <a:t>). Ver também </a:t>
            </a:r>
            <a:r>
              <a:rPr lang="pt-BR" dirty="0">
                <a:ea typeface="ＭＳ Ｐゴシック" pitchFamily="34" charset="-128"/>
                <a:cs typeface="Arial" charset="0"/>
              </a:rPr>
              <a:t>NBR -  </a:t>
            </a:r>
            <a:r>
              <a:rPr lang="pt-BR" dirty="0" smtClean="0">
                <a:ea typeface="ＭＳ Ｐゴシック" pitchFamily="34" charset="-128"/>
                <a:cs typeface="Arial" charset="0"/>
              </a:rPr>
              <a:t>6401.</a:t>
            </a:r>
            <a:endParaRPr lang="pt-BR" dirty="0"/>
          </a:p>
        </p:txBody>
      </p:sp>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4" name="Espaço Reservado para Data 3"/>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3396393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827584" y="1340768"/>
            <a:ext cx="7416824" cy="4536504"/>
          </a:xfrm>
        </p:spPr>
        <p:txBody>
          <a:bodyPr/>
          <a:lstStyle/>
          <a:p>
            <a:pPr algn="just"/>
            <a:r>
              <a:rPr lang="en-US" sz="2000" b="1" dirty="0" smtClean="0">
                <a:solidFill>
                  <a:schemeClr val="tx1"/>
                </a:solidFill>
              </a:rPr>
              <a:t>HVAC</a:t>
            </a:r>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4" name="Imagem 3"/>
          <p:cNvPicPr>
            <a:picLocks noChangeAspect="1"/>
          </p:cNvPicPr>
          <p:nvPr/>
        </p:nvPicPr>
        <p:blipFill>
          <a:blip r:embed="rId3"/>
          <a:stretch>
            <a:fillRect/>
          </a:stretch>
        </p:blipFill>
        <p:spPr>
          <a:xfrm>
            <a:off x="5580237" y="2708920"/>
            <a:ext cx="2963986" cy="1946882"/>
          </a:xfrm>
          <a:prstGeom prst="rect">
            <a:avLst/>
          </a:prstGeom>
        </p:spPr>
      </p:pic>
      <p:graphicFrame>
        <p:nvGraphicFramePr>
          <p:cNvPr id="8" name="Espaço Reservado para Conteúdo 1"/>
          <p:cNvGraphicFramePr>
            <a:graphicFrameLocks/>
          </p:cNvGraphicFramePr>
          <p:nvPr>
            <p:extLst>
              <p:ext uri="{D42A27DB-BD31-4B8C-83A1-F6EECF244321}">
                <p14:modId xmlns:p14="http://schemas.microsoft.com/office/powerpoint/2010/main" val="1823117968"/>
              </p:ext>
            </p:extLst>
          </p:nvPr>
        </p:nvGraphicFramePr>
        <p:xfrm>
          <a:off x="827584" y="1844824"/>
          <a:ext cx="4464621" cy="4164012"/>
        </p:xfrm>
        <a:graphic>
          <a:graphicData uri="http://schemas.openxmlformats.org/drawingml/2006/table">
            <a:tbl>
              <a:tblPr/>
              <a:tblGrid>
                <a:gridCol w="2107914"/>
                <a:gridCol w="2356707"/>
              </a:tblGrid>
              <a:tr h="468311">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 </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1" i="0" u="none" strike="noStrike" cap="none" normalizeH="0" baseline="0" dirty="0" smtClean="0">
                          <a:ln>
                            <a:noFill/>
                          </a:ln>
                          <a:solidFill>
                            <a:schemeClr val="bg1"/>
                          </a:solidFill>
                          <a:effectLst/>
                          <a:latin typeface="Arial" pitchFamily="34" charset="0"/>
                          <a:ea typeface="ＭＳ Ｐゴシック" pitchFamily="1" charset="-128"/>
                        </a:rPr>
                        <a:t>Periodicidade</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r>
              <a:tr h="375286">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Limpeza de Dutos</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Anual</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r>
              <a:tr h="110680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Análise do Ar</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Semestral </a:t>
                      </a:r>
                    </a:p>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(RE - Nº 176, de 24 de outubro de 2000)</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r>
              <a:tr h="110680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Troca de Filtros</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Conforme recomendação de fabricante ou sempre que necessário</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r>
              <a:tr h="110680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smtClean="0">
                          <a:ln>
                            <a:noFill/>
                          </a:ln>
                          <a:solidFill>
                            <a:schemeClr val="bg1"/>
                          </a:solidFill>
                          <a:effectLst/>
                          <a:latin typeface="Arial" pitchFamily="34" charset="0"/>
                          <a:ea typeface="ＭＳ Ｐゴシック" pitchFamily="1" charset="-128"/>
                        </a:rPr>
                        <a:t>PMOC - Plano de Manutenção, Operação e Controle </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400" b="0" i="0" u="none" strike="noStrike" cap="none" normalizeH="0" baseline="0" dirty="0" smtClean="0">
                          <a:ln>
                            <a:noFill/>
                          </a:ln>
                          <a:solidFill>
                            <a:schemeClr val="bg1"/>
                          </a:solidFill>
                          <a:effectLst/>
                          <a:latin typeface="Arial" pitchFamily="34" charset="0"/>
                          <a:ea typeface="ＭＳ Ｐゴシック" pitchFamily="1" charset="-128"/>
                        </a:rPr>
                        <a:t>Portaria nº 3.523</a:t>
                      </a:r>
                    </a:p>
                  </a:txBody>
                  <a:tcPr marL="9525" marR="9525" marT="952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274AF"/>
                    </a:solidFill>
                  </a:tcPr>
                </a:tc>
              </a:tr>
            </a:tbl>
          </a:graphicData>
        </a:graphic>
      </p:graphicFrame>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Mecânica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985856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en-US" sz="2000" b="1" dirty="0" smtClean="0">
              <a:solidFill>
                <a:schemeClr val="tx1"/>
              </a:solidFill>
            </a:endParaRPr>
          </a:p>
          <a:p>
            <a:pPr algn="just"/>
            <a:endParaRPr lang="en-US" sz="2000" b="1" dirty="0" smtClean="0">
              <a:solidFill>
                <a:schemeClr val="tx1"/>
              </a:solidFill>
            </a:endParaRPr>
          </a:p>
          <a:p>
            <a:pPr algn="just"/>
            <a:r>
              <a:rPr lang="pt-BR" sz="1600" dirty="0" smtClean="0">
                <a:solidFill>
                  <a:schemeClr val="tx1"/>
                </a:solidFill>
              </a:rPr>
              <a:t>NR </a:t>
            </a:r>
            <a:r>
              <a:rPr lang="pt-BR" sz="1600" dirty="0">
                <a:solidFill>
                  <a:schemeClr val="tx1"/>
                </a:solidFill>
              </a:rPr>
              <a:t>4 - SERVIÇOS ESPECIALIZADOS EM ENGENHARIA DE SEGURANÇA E EM MEDICINA DO TRABALHO</a:t>
            </a:r>
          </a:p>
          <a:p>
            <a:pPr algn="just"/>
            <a:r>
              <a:rPr lang="pt-BR" sz="1600" dirty="0">
                <a:solidFill>
                  <a:schemeClr val="tx1"/>
                </a:solidFill>
              </a:rPr>
              <a:t>NR 5 - COMISSÃO INTERNA DE PREVENÇÃO DE ACIDENTES</a:t>
            </a:r>
          </a:p>
          <a:p>
            <a:pPr algn="just"/>
            <a:r>
              <a:rPr lang="pt-BR" sz="1600" dirty="0">
                <a:solidFill>
                  <a:schemeClr val="tx1"/>
                </a:solidFill>
              </a:rPr>
              <a:t>NR 6 - EQUIPAMENTO DE PROTEÇÃO INDIVIDUAL - EPI </a:t>
            </a:r>
          </a:p>
          <a:p>
            <a:pPr algn="just"/>
            <a:r>
              <a:rPr lang="pt-BR" sz="1600" dirty="0">
                <a:solidFill>
                  <a:schemeClr val="tx1"/>
                </a:solidFill>
              </a:rPr>
              <a:t>NR 7 - </a:t>
            </a:r>
            <a:r>
              <a:rPr lang="pt-BR" sz="1600" dirty="0" smtClean="0">
                <a:solidFill>
                  <a:schemeClr val="tx1"/>
                </a:solidFill>
              </a:rPr>
              <a:t>PROGRAMAS DE CONTROLE MÉDICO DE SAÚDE OCUPACIONAL (PCMSO)</a:t>
            </a:r>
          </a:p>
          <a:p>
            <a:pPr algn="just"/>
            <a:r>
              <a:rPr lang="pt-BR" sz="1600" dirty="0" smtClean="0">
                <a:solidFill>
                  <a:schemeClr val="tx1"/>
                </a:solidFill>
              </a:rPr>
              <a:t>NR </a:t>
            </a:r>
            <a:r>
              <a:rPr lang="pt-BR" sz="1600" dirty="0">
                <a:solidFill>
                  <a:schemeClr val="tx1"/>
                </a:solidFill>
              </a:rPr>
              <a:t>8 - EDIFICAÇÕES </a:t>
            </a:r>
          </a:p>
          <a:p>
            <a:pPr algn="just"/>
            <a:r>
              <a:rPr lang="pt-BR" sz="1600" dirty="0">
                <a:solidFill>
                  <a:schemeClr val="tx1"/>
                </a:solidFill>
              </a:rPr>
              <a:t>NR 9 - PROGRAMA DE PREVENÇÃO DE RISCOS AMBIENTAIS</a:t>
            </a:r>
          </a:p>
          <a:p>
            <a:pPr algn="just"/>
            <a:r>
              <a:rPr lang="pt-BR" sz="1600" b="1" dirty="0">
                <a:solidFill>
                  <a:schemeClr val="tx1"/>
                </a:solidFill>
              </a:rPr>
              <a:t>NR 10 – SEGURANÇA EM INSTALAÇÕES E SERVIÇOS EM ELETRICIDADE</a:t>
            </a:r>
          </a:p>
          <a:p>
            <a:pPr algn="just"/>
            <a:r>
              <a:rPr lang="pt-BR" sz="1600" b="1" dirty="0">
                <a:solidFill>
                  <a:schemeClr val="tx1"/>
                </a:solidFill>
              </a:rPr>
              <a:t>NR 13 - </a:t>
            </a:r>
            <a:r>
              <a:rPr lang="pt-BR" sz="1600" b="1" dirty="0" smtClean="0">
                <a:solidFill>
                  <a:schemeClr val="tx1"/>
                </a:solidFill>
              </a:rPr>
              <a:t>CALDEIRAS, VASOS DE PRESSÃO E TUBULAÇÕES</a:t>
            </a:r>
          </a:p>
          <a:p>
            <a:pPr algn="just"/>
            <a:r>
              <a:rPr lang="pt-BR" sz="1600" dirty="0" smtClean="0">
                <a:solidFill>
                  <a:schemeClr val="tx1"/>
                </a:solidFill>
              </a:rPr>
              <a:t>NR 15 - ATIVIDADES E OPERAÇÕES INSALUBRES</a:t>
            </a:r>
          </a:p>
          <a:p>
            <a:pPr algn="just"/>
            <a:r>
              <a:rPr lang="pt-BR" sz="1600" dirty="0" smtClean="0">
                <a:solidFill>
                  <a:schemeClr val="tx1"/>
                </a:solidFill>
              </a:rPr>
              <a:t>NR 23 - PROTEÇÃO CONTRA INCÊNDIOS </a:t>
            </a:r>
          </a:p>
          <a:p>
            <a:pPr algn="just"/>
            <a:r>
              <a:rPr lang="pt-BR" sz="1600" b="1" dirty="0" smtClean="0">
                <a:solidFill>
                  <a:schemeClr val="tx1"/>
                </a:solidFill>
              </a:rPr>
              <a:t>NR </a:t>
            </a:r>
            <a:r>
              <a:rPr lang="pt-BR" sz="1600" b="1" dirty="0">
                <a:solidFill>
                  <a:schemeClr val="tx1"/>
                </a:solidFill>
              </a:rPr>
              <a:t>32 - SEGURANÇA E SAÚDE NO TRABALHO EM SERVIÇOS DE SAÚDE</a:t>
            </a:r>
          </a:p>
          <a:p>
            <a:pPr algn="just"/>
            <a:endParaRPr lang="pt-BR" sz="2000" b="1" dirty="0" smtClean="0"/>
          </a:p>
          <a:p>
            <a:pPr algn="just"/>
            <a:endParaRPr lang="pt-BR" sz="2000" b="1" dirty="0"/>
          </a:p>
          <a:p>
            <a:pPr algn="just"/>
            <a:endParaRPr lang="pt-BR" sz="2000" b="1" dirty="0">
              <a:solidFill>
                <a:schemeClr val="tx1"/>
              </a:solidFill>
            </a:endParaRPr>
          </a:p>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Engenharia de Segurança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7769247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755576" y="1268760"/>
            <a:ext cx="5328592" cy="1938992"/>
          </a:xfrm>
          <a:prstGeom prst="rect">
            <a:avLst/>
          </a:prstGeom>
          <a:noFill/>
        </p:spPr>
        <p:txBody>
          <a:bodyPr wrap="square" rtlCol="0">
            <a:spAutoFit/>
          </a:bodyPr>
          <a:lstStyle/>
          <a:p>
            <a:r>
              <a:rPr lang="pt-BR" sz="6000" b="1" dirty="0" smtClean="0">
                <a:solidFill>
                  <a:srgbClr val="0070C0"/>
                </a:solidFill>
                <a:latin typeface="Cambria" panose="02040503050406030204" pitchFamily="18" charset="0"/>
              </a:rPr>
              <a:t>V</a:t>
            </a:r>
          </a:p>
          <a:p>
            <a:r>
              <a:rPr lang="pt-BR" sz="6000" b="1" dirty="0" smtClean="0">
                <a:solidFill>
                  <a:srgbClr val="0070C0"/>
                </a:solidFill>
                <a:latin typeface="Cambria" panose="02040503050406030204" pitchFamily="18" charset="0"/>
              </a:rPr>
              <a:t>Fiscalização</a:t>
            </a:r>
            <a:endParaRPr lang="pt-BR" sz="6000" b="1" dirty="0">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8415210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1196752"/>
            <a:ext cx="7416824" cy="4680520"/>
          </a:xfrm>
        </p:spPr>
        <p:txBody>
          <a:bodyPr/>
          <a:lstStyle/>
          <a:p>
            <a:pPr algn="just"/>
            <a:endParaRPr lang="pt-BR" sz="2000" dirty="0">
              <a:solidFill>
                <a:schemeClr val="tx1"/>
              </a:solidFill>
            </a:endParaRPr>
          </a:p>
          <a:p>
            <a:r>
              <a:rPr lang="pt-BR" sz="1800" dirty="0" smtClean="0">
                <a:solidFill>
                  <a:schemeClr val="tx1"/>
                </a:solidFill>
                <a:latin typeface="Tw Cen MT" pitchFamily="34" charset="0"/>
              </a:rPr>
              <a:t>Conforme </a:t>
            </a:r>
            <a:r>
              <a:rPr lang="pt-BR" sz="1800" dirty="0">
                <a:solidFill>
                  <a:schemeClr val="tx1"/>
                </a:solidFill>
                <a:latin typeface="Tw Cen MT" pitchFamily="34" charset="0"/>
              </a:rPr>
              <a:t>define a RDC 50 da ANVISA, é a denominação dada a qualquer edificação destinada à prestação de assistência à saúde </a:t>
            </a:r>
            <a:r>
              <a:rPr lang="pt-BR" sz="1800" dirty="0" smtClean="0">
                <a:solidFill>
                  <a:schemeClr val="tx1"/>
                </a:solidFill>
                <a:latin typeface="Tw Cen MT" pitchFamily="34" charset="0"/>
              </a:rPr>
              <a:t>da </a:t>
            </a:r>
            <a:r>
              <a:rPr lang="pt-BR" sz="1800" dirty="0">
                <a:solidFill>
                  <a:schemeClr val="tx1"/>
                </a:solidFill>
                <a:latin typeface="Tw Cen MT" pitchFamily="34" charset="0"/>
              </a:rPr>
              <a:t>população, que demande o acesso de </a:t>
            </a:r>
            <a:r>
              <a:rPr lang="pt-BR" sz="1800" dirty="0" smtClean="0">
                <a:solidFill>
                  <a:schemeClr val="tx1"/>
                </a:solidFill>
                <a:latin typeface="Tw Cen MT" pitchFamily="34" charset="0"/>
              </a:rPr>
              <a:t>pacientes </a:t>
            </a:r>
            <a:r>
              <a:rPr lang="pt-BR" sz="1800" dirty="0">
                <a:solidFill>
                  <a:schemeClr val="tx1"/>
                </a:solidFill>
                <a:latin typeface="Tw Cen MT" pitchFamily="34" charset="0"/>
              </a:rPr>
              <a:t>em regime de internação ou não, qualquer que seja o seu nível de complexidade</a:t>
            </a:r>
            <a:r>
              <a:rPr lang="pt-BR" sz="1800" dirty="0">
                <a:solidFill>
                  <a:schemeClr val="tx1"/>
                </a:solidFill>
              </a:rPr>
              <a:t>.</a:t>
            </a: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pic>
        <p:nvPicPr>
          <p:cNvPr id="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0181" y="2924944"/>
            <a:ext cx="6243637" cy="24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Serviços de Saúde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26602053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647564" y="4869160"/>
            <a:ext cx="7416824" cy="1055258"/>
          </a:xfrm>
        </p:spPr>
        <p:txBody>
          <a:bodyPr/>
          <a:lstStyle/>
          <a:p>
            <a:pPr algn="just"/>
            <a:r>
              <a:rPr lang="pt-BR" sz="2000" dirty="0" smtClean="0">
                <a:solidFill>
                  <a:schemeClr val="tx1"/>
                </a:solidFill>
              </a:rPr>
              <a:t>Médicos, Advogados, Administradores, Enfermeiros, Físicos </a:t>
            </a:r>
            <a:r>
              <a:rPr lang="pt-BR" sz="2000" dirty="0" err="1" smtClean="0">
                <a:solidFill>
                  <a:schemeClr val="tx1"/>
                </a:solidFill>
              </a:rPr>
              <a:t>etc</a:t>
            </a:r>
            <a:r>
              <a:rPr lang="pt-BR" sz="2000" dirty="0">
                <a:solidFill>
                  <a:schemeClr val="tx1"/>
                </a:solidFill>
              </a:rPr>
              <a:t> </a:t>
            </a:r>
            <a:r>
              <a:rPr lang="pt-BR" sz="2000" dirty="0" smtClean="0">
                <a:solidFill>
                  <a:schemeClr val="tx1"/>
                </a:solidFill>
              </a:rPr>
              <a:t>têm atuado como Engenheiros Clínicos.</a:t>
            </a:r>
            <a:endParaRPr lang="pt-BR" sz="2000" dirty="0">
              <a:solidFill>
                <a:schemeClr val="tx1"/>
              </a:solidFill>
            </a:endParaRPr>
          </a:p>
        </p:txBody>
      </p:sp>
      <p:sp>
        <p:nvSpPr>
          <p:cNvPr id="2" name="Retângulo 1"/>
          <p:cNvSpPr/>
          <p:nvPr/>
        </p:nvSpPr>
        <p:spPr>
          <a:xfrm>
            <a:off x="4324227" y="2598984"/>
            <a:ext cx="4320480" cy="1754326"/>
          </a:xfrm>
          <a:prstGeom prst="rect">
            <a:avLst/>
          </a:prstGeom>
        </p:spPr>
        <p:txBody>
          <a:bodyPr wrap="square">
            <a:spAutoFit/>
          </a:bodyPr>
          <a:lstStyle/>
          <a:p>
            <a:pPr marL="342900" indent="-342900">
              <a:buAutoNum type="arabicPeriod"/>
            </a:pPr>
            <a:r>
              <a:rPr lang="pt-BR" dirty="0" smtClean="0"/>
              <a:t>Responsabilidade para quem de direito.</a:t>
            </a:r>
          </a:p>
          <a:p>
            <a:pPr marL="342900" indent="-342900">
              <a:buAutoNum type="arabicPeriod"/>
            </a:pPr>
            <a:endParaRPr lang="pt-BR" dirty="0"/>
          </a:p>
          <a:p>
            <a:pPr marL="342900" indent="-342900">
              <a:buAutoNum type="arabicPeriod"/>
            </a:pPr>
            <a:endParaRPr lang="pt-BR" dirty="0" smtClean="0"/>
          </a:p>
          <a:p>
            <a:pPr marL="342900" indent="-342900">
              <a:buAutoNum type="arabicPeriod"/>
            </a:pPr>
            <a:r>
              <a:rPr lang="pt-BR" dirty="0" smtClean="0"/>
              <a:t>Fiscalizar e exigir empresas com condições técnicas e profissionais qualificados.</a:t>
            </a:r>
            <a:endParaRPr lang="pt-BR"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177440"/>
            <a:ext cx="3402776" cy="2542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ângulo 6"/>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3200" b="1" dirty="0" smtClean="0">
                <a:solidFill>
                  <a:schemeClr val="bg1"/>
                </a:solidFill>
                <a:latin typeface="Cambria" panose="02040503050406030204" pitchFamily="18" charset="0"/>
              </a:rPr>
              <a:t>Responsabilidade Técnica – Quem assume?</a:t>
            </a:r>
            <a:endParaRPr lang="pt-BR" sz="3200" b="1" dirty="0">
              <a:solidFill>
                <a:schemeClr val="bg1"/>
              </a:solidFill>
              <a:latin typeface="Cambria" panose="02040503050406030204" pitchFamily="18" charset="0"/>
            </a:endParaRPr>
          </a:p>
        </p:txBody>
      </p:sp>
      <p:sp>
        <p:nvSpPr>
          <p:cNvPr id="4" name="Espaço Reservado para Data 3"/>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9463005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4" name="Retângulo 3"/>
          <p:cNvSpPr/>
          <p:nvPr/>
        </p:nvSpPr>
        <p:spPr>
          <a:xfrm>
            <a:off x="1043608" y="1484784"/>
            <a:ext cx="6984776" cy="3785652"/>
          </a:xfrm>
          <a:prstGeom prst="rect">
            <a:avLst/>
          </a:prstGeom>
        </p:spPr>
        <p:txBody>
          <a:bodyPr wrap="square">
            <a:spAutoFit/>
          </a:bodyPr>
          <a:lstStyle/>
          <a:p>
            <a:pPr algn="just"/>
            <a:r>
              <a:rPr lang="pt-BR" sz="1600" dirty="0"/>
              <a:t>Cargos, Funções e Serviços de Engenharia exigidos pela Anvisa e pela ABNT 15.943 (Compulsória pelo Código de Defesa do Consumidor) dos Estabelecimentos Assistenciais de Saúde com os equipamentos de </a:t>
            </a:r>
            <a:r>
              <a:rPr lang="pt-BR" sz="1600" dirty="0" smtClean="0"/>
              <a:t>saúde.</a:t>
            </a:r>
          </a:p>
          <a:p>
            <a:pPr algn="just"/>
            <a:endParaRPr lang="pt-BR" sz="1600" dirty="0"/>
          </a:p>
          <a:p>
            <a:pPr algn="just"/>
            <a:r>
              <a:rPr lang="pt-BR" sz="1600" dirty="0"/>
              <a:t>Essas exigências da Anvisa e da ABNT se aplicam a todo Estabelecimento Assistencial de Saúde, ou seja, a qualquer local destinado a realização de ações e serviços de saúde, coletiva ou individual, qualquer que seja o seu porte ou nível de </a:t>
            </a:r>
            <a:r>
              <a:rPr lang="pt-BR" sz="1600" dirty="0" smtClean="0"/>
              <a:t>complexidade.</a:t>
            </a:r>
          </a:p>
          <a:p>
            <a:pPr algn="just"/>
            <a:endParaRPr lang="en-US" sz="1600" dirty="0"/>
          </a:p>
          <a:p>
            <a:pPr algn="just"/>
            <a:r>
              <a:rPr lang="pt-BR" sz="1600" dirty="0"/>
              <a:t>Considerando que deve haver um profissional de nível superior conforme a RDC 02: </a:t>
            </a:r>
            <a:r>
              <a:rPr lang="pt-BR" sz="1600" i="1" dirty="0"/>
              <a:t>“O estabelecimento de saúde deve designar profissional com nível de escolaridade superior, com registro ativo junto ao seu conselho de classe, quando couber, para exercer a função de responsável pela elaboração e implantação do Plano de Gerenciamento de cada Tecnologia utilizada na prestação de serviços de </a:t>
            </a:r>
            <a:r>
              <a:rPr lang="pt-BR" sz="1600" i="1" dirty="0" smtClean="0"/>
              <a:t>saúde, </a:t>
            </a:r>
            <a:r>
              <a:rPr lang="pt-BR" sz="1600" i="1" dirty="0"/>
              <a:t>(RDC 02 de 2010, Art. 8º</a:t>
            </a:r>
            <a:r>
              <a:rPr lang="pt-BR" sz="1600" i="1" dirty="0" smtClean="0"/>
              <a:t>)”.</a:t>
            </a:r>
            <a:endParaRPr lang="pt-BR" sz="1600" i="1" dirty="0"/>
          </a:p>
        </p:txBody>
      </p:sp>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Introdução</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15140438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827584" y="980728"/>
            <a:ext cx="7416824" cy="4896544"/>
          </a:xfrm>
        </p:spPr>
        <p:txBody>
          <a:bodyPr/>
          <a:lstStyle/>
          <a:p>
            <a:pPr algn="just"/>
            <a:endParaRPr lang="pt-BR" sz="2000" dirty="0" smtClean="0">
              <a:solidFill>
                <a:schemeClr val="tx1"/>
              </a:solidFill>
            </a:endParaRPr>
          </a:p>
          <a:p>
            <a:endParaRPr lang="pt-BR" sz="1800" b="1" dirty="0" smtClean="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4" name="Retângulo 3"/>
          <p:cNvSpPr/>
          <p:nvPr/>
        </p:nvSpPr>
        <p:spPr>
          <a:xfrm>
            <a:off x="1021470" y="1150895"/>
            <a:ext cx="6984776" cy="5509200"/>
          </a:xfrm>
          <a:prstGeom prst="rect">
            <a:avLst/>
          </a:prstGeom>
        </p:spPr>
        <p:txBody>
          <a:bodyPr wrap="square">
            <a:spAutoFit/>
          </a:bodyPr>
          <a:lstStyle/>
          <a:p>
            <a:pPr lvl="0"/>
            <a:r>
              <a:rPr lang="en-US" sz="1600" dirty="0" smtClean="0"/>
              <a:t>O </a:t>
            </a:r>
            <a:r>
              <a:rPr lang="en-US" sz="1600" dirty="0" err="1" smtClean="0"/>
              <a:t>Serviço</a:t>
            </a:r>
            <a:r>
              <a:rPr lang="en-US" sz="1600" dirty="0" smtClean="0"/>
              <a:t> de </a:t>
            </a:r>
            <a:r>
              <a:rPr lang="en-US" sz="1600" dirty="0" err="1"/>
              <a:t>S</a:t>
            </a:r>
            <a:r>
              <a:rPr lang="en-US" sz="1600" dirty="0" err="1" smtClean="0"/>
              <a:t>aúde</a:t>
            </a:r>
            <a:r>
              <a:rPr lang="en-US" sz="1600" dirty="0" smtClean="0"/>
              <a:t> tem </a:t>
            </a:r>
            <a:r>
              <a:rPr lang="en-US" sz="1600" dirty="0" err="1" smtClean="0"/>
              <a:t>responsável</a:t>
            </a:r>
            <a:r>
              <a:rPr lang="en-US" sz="1600" dirty="0" smtClean="0"/>
              <a:t> </a:t>
            </a:r>
            <a:r>
              <a:rPr lang="en-US" sz="1600" dirty="0" err="1" smtClean="0"/>
              <a:t>técnico</a:t>
            </a:r>
            <a:r>
              <a:rPr lang="en-US" sz="1600" dirty="0" smtClean="0"/>
              <a:t> </a:t>
            </a:r>
            <a:r>
              <a:rPr lang="en-US" sz="1600" dirty="0" err="1" smtClean="0"/>
              <a:t>registrado</a:t>
            </a:r>
            <a:r>
              <a:rPr lang="en-US" sz="1600" dirty="0" smtClean="0"/>
              <a:t> no </a:t>
            </a:r>
            <a:r>
              <a:rPr lang="en-US" sz="1600" dirty="0" err="1" smtClean="0"/>
              <a:t>Crea</a:t>
            </a:r>
            <a:r>
              <a:rPr lang="en-US" sz="1600" dirty="0" smtClean="0"/>
              <a:t>?</a:t>
            </a:r>
          </a:p>
          <a:p>
            <a:pPr lvl="0"/>
            <a:endParaRPr lang="en-US" sz="1600" dirty="0"/>
          </a:p>
          <a:p>
            <a:pPr lvl="0"/>
            <a:r>
              <a:rPr lang="pt-BR" sz="1600" b="1" dirty="0" smtClean="0"/>
              <a:t>Todos </a:t>
            </a:r>
            <a:r>
              <a:rPr lang="pt-BR" sz="1600" b="1" dirty="0"/>
              <a:t>os profissionais atuando no estabelecimento </a:t>
            </a:r>
            <a:r>
              <a:rPr lang="pt-BR" sz="1600" b="1" dirty="0" smtClean="0"/>
              <a:t>são declarados no </a:t>
            </a:r>
            <a:r>
              <a:rPr lang="pt-BR" sz="1600" b="1" dirty="0"/>
              <a:t>Crea? </a:t>
            </a:r>
          </a:p>
          <a:p>
            <a:r>
              <a:rPr lang="pt-BR" sz="1600" b="1" dirty="0"/>
              <a:t> </a:t>
            </a:r>
          </a:p>
          <a:p>
            <a:pPr lvl="0"/>
            <a:r>
              <a:rPr lang="pt-BR" sz="1600" b="1" dirty="0"/>
              <a:t>A função desempenhada na instituição é a mesma declarada ao Crea?</a:t>
            </a:r>
          </a:p>
          <a:p>
            <a:r>
              <a:rPr lang="pt-BR" sz="1600" dirty="0"/>
              <a:t> </a:t>
            </a:r>
          </a:p>
          <a:p>
            <a:pPr lvl="0"/>
            <a:r>
              <a:rPr lang="pt-BR" sz="1600" dirty="0"/>
              <a:t>A carga horária real desempenhada pelos profissionais é a mesma declarada ao Crea?</a:t>
            </a:r>
          </a:p>
          <a:p>
            <a:r>
              <a:rPr lang="pt-BR" sz="1600" dirty="0"/>
              <a:t> </a:t>
            </a:r>
          </a:p>
          <a:p>
            <a:pPr lvl="0"/>
            <a:r>
              <a:rPr lang="pt-BR" sz="1600" dirty="0"/>
              <a:t>O vínculo dos profissionais com a instituição é o mesmo declarado ao Crea?</a:t>
            </a:r>
          </a:p>
          <a:p>
            <a:r>
              <a:rPr lang="pt-BR" sz="1600" dirty="0"/>
              <a:t> </a:t>
            </a:r>
          </a:p>
          <a:p>
            <a:pPr lvl="0"/>
            <a:r>
              <a:rPr lang="pt-BR" sz="1600" b="1" dirty="0"/>
              <a:t>Os profissionais estão regulares no </a:t>
            </a:r>
            <a:r>
              <a:rPr lang="pt-BR" sz="1600" b="1" dirty="0" smtClean="0"/>
              <a:t>Crea?</a:t>
            </a:r>
            <a:endParaRPr lang="pt-BR" sz="1600" b="1" dirty="0"/>
          </a:p>
          <a:p>
            <a:r>
              <a:rPr lang="pt-BR" sz="1600" b="1" dirty="0"/>
              <a:t> </a:t>
            </a:r>
          </a:p>
          <a:p>
            <a:pPr lvl="0"/>
            <a:r>
              <a:rPr lang="pt-BR" sz="1600" b="1" dirty="0"/>
              <a:t>O piso salarial está sendo respeitado?</a:t>
            </a:r>
          </a:p>
          <a:p>
            <a:r>
              <a:rPr lang="pt-BR" sz="1600" b="1" dirty="0"/>
              <a:t> </a:t>
            </a:r>
          </a:p>
          <a:p>
            <a:pPr lvl="0"/>
            <a:r>
              <a:rPr lang="pt-BR" sz="1600" b="1" dirty="0"/>
              <a:t>As obras e serviços desempenhados pelos profissionais da empresa (Engenheiros, Tecnólogos e Técnicos) estão devidamente </a:t>
            </a:r>
            <a:r>
              <a:rPr lang="pt-BR" sz="1600" b="1" dirty="0" smtClean="0"/>
              <a:t>descritos no </a:t>
            </a:r>
            <a:r>
              <a:rPr lang="pt-BR" sz="1600" b="1" dirty="0"/>
              <a:t>Crea por ART de Obra ou Serviço</a:t>
            </a:r>
            <a:r>
              <a:rPr lang="pt-BR" sz="1600" b="1" dirty="0" smtClean="0"/>
              <a:t>?</a:t>
            </a:r>
          </a:p>
          <a:p>
            <a:pPr lvl="0"/>
            <a:endParaRPr lang="pt-BR" sz="1600" b="1" dirty="0" smtClean="0"/>
          </a:p>
          <a:p>
            <a:r>
              <a:rPr lang="pt-BR" sz="1600" b="1" dirty="0"/>
              <a:t>O responsável técnico faz parte do quadro do hospital? Quantos hospitais no máximo ele pode assumir? Ele frequenta o hospital? Comprovantes?</a:t>
            </a:r>
          </a:p>
          <a:p>
            <a:pPr lvl="0"/>
            <a:endParaRPr lang="pt-BR" sz="1600" b="1" dirty="0"/>
          </a:p>
        </p:txBody>
      </p:sp>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Responsabilidade Técnica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9598802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endParaRPr lang="pt-BR" sz="1800" b="1" dirty="0" smtClean="0">
              <a:solidFill>
                <a:schemeClr val="tx1"/>
              </a:solidFill>
            </a:endParaRPr>
          </a:p>
          <a:p>
            <a:endParaRPr lang="pt-BR" sz="1800" b="1" dirty="0">
              <a:solidFill>
                <a:schemeClr val="tx1"/>
              </a:solidFill>
            </a:endParaRPr>
          </a:p>
          <a:p>
            <a:endParaRPr lang="pt-BR" sz="2000" b="1" dirty="0">
              <a:solidFill>
                <a:schemeClr val="tx1"/>
              </a:solidFill>
            </a:endParaRPr>
          </a:p>
          <a:p>
            <a:pPr algn="just"/>
            <a:endParaRPr lang="pt-BR" sz="2000" dirty="0">
              <a:solidFill>
                <a:schemeClr val="tx1"/>
              </a:solidFill>
            </a:endParaRPr>
          </a:p>
          <a:p>
            <a:pPr algn="just"/>
            <a:endParaRPr lang="pt-BR" sz="2000" dirty="0">
              <a:solidFill>
                <a:schemeClr val="tx1"/>
              </a:solidFill>
            </a:endParaRPr>
          </a:p>
          <a:p>
            <a:pPr algn="just"/>
            <a:endParaRPr lang="pt-BR" sz="2000" dirty="0">
              <a:solidFill>
                <a:schemeClr val="tx1"/>
              </a:solidFill>
            </a:endParaRPr>
          </a:p>
        </p:txBody>
      </p:sp>
      <p:sp>
        <p:nvSpPr>
          <p:cNvPr id="4" name="Retângulo 3"/>
          <p:cNvSpPr/>
          <p:nvPr/>
        </p:nvSpPr>
        <p:spPr>
          <a:xfrm>
            <a:off x="1043608" y="1052736"/>
            <a:ext cx="6984776" cy="4031873"/>
          </a:xfrm>
          <a:prstGeom prst="rect">
            <a:avLst/>
          </a:prstGeom>
        </p:spPr>
        <p:txBody>
          <a:bodyPr wrap="square">
            <a:spAutoFit/>
          </a:bodyPr>
          <a:lstStyle/>
          <a:p>
            <a:r>
              <a:rPr lang="pt-BR" sz="1600" dirty="0"/>
              <a:t> </a:t>
            </a:r>
          </a:p>
          <a:p>
            <a:r>
              <a:rPr lang="pt-BR" sz="1600" b="1" dirty="0"/>
              <a:t>Solicitar ao </a:t>
            </a:r>
            <a:r>
              <a:rPr lang="pt-BR" sz="1600" b="1" dirty="0" smtClean="0"/>
              <a:t>Serviço </a:t>
            </a:r>
            <a:r>
              <a:rPr lang="pt-BR" sz="1600" b="1" dirty="0"/>
              <a:t>de </a:t>
            </a:r>
            <a:r>
              <a:rPr lang="pt-BR" sz="1600" b="1" dirty="0" smtClean="0"/>
              <a:t>Saúde</a:t>
            </a:r>
            <a:r>
              <a:rPr lang="pt-BR" sz="1600" b="1" dirty="0"/>
              <a:t>:</a:t>
            </a:r>
            <a:endParaRPr lang="pt-BR" sz="1600" dirty="0"/>
          </a:p>
          <a:p>
            <a:r>
              <a:rPr lang="pt-BR" sz="1600" dirty="0"/>
              <a:t> </a:t>
            </a:r>
          </a:p>
          <a:p>
            <a:pPr lvl="0"/>
            <a:r>
              <a:rPr lang="pt-BR" sz="1600" dirty="0"/>
              <a:t>Listagem dos profissionais atuantes no setor (Engenheiros, Tecnólogos e Técnicos</a:t>
            </a:r>
            <a:r>
              <a:rPr lang="pt-BR" sz="1600" dirty="0" smtClean="0"/>
              <a:t>);</a:t>
            </a:r>
            <a:endParaRPr lang="pt-BR" sz="1600" dirty="0"/>
          </a:p>
          <a:p>
            <a:r>
              <a:rPr lang="pt-BR" sz="1600" dirty="0"/>
              <a:t> </a:t>
            </a:r>
          </a:p>
          <a:p>
            <a:pPr lvl="0"/>
            <a:r>
              <a:rPr lang="pt-BR" sz="1600" dirty="0"/>
              <a:t>Declaração de Quadro Técnico (emitido pelo CREA</a:t>
            </a:r>
            <a:r>
              <a:rPr lang="pt-BR" sz="1600" dirty="0" smtClean="0"/>
              <a:t>);</a:t>
            </a:r>
            <a:endParaRPr lang="pt-BR" sz="1600" dirty="0"/>
          </a:p>
          <a:p>
            <a:r>
              <a:rPr lang="pt-BR" sz="1600" dirty="0"/>
              <a:t> </a:t>
            </a:r>
          </a:p>
          <a:p>
            <a:pPr lvl="0"/>
            <a:r>
              <a:rPr lang="pt-BR" sz="1600" dirty="0"/>
              <a:t>GFIP (Guia de Recolhimento do FGTS e de Informações à Previdência Social</a:t>
            </a:r>
            <a:r>
              <a:rPr lang="pt-BR" sz="1600" dirty="0" smtClean="0"/>
              <a:t>);</a:t>
            </a:r>
            <a:endParaRPr lang="pt-BR" sz="1600" dirty="0"/>
          </a:p>
          <a:p>
            <a:r>
              <a:rPr lang="pt-BR" sz="1600" dirty="0"/>
              <a:t> </a:t>
            </a:r>
          </a:p>
          <a:p>
            <a:pPr lvl="0"/>
            <a:r>
              <a:rPr lang="pt-BR" sz="1600" dirty="0"/>
              <a:t>Cópia dos contratos de </a:t>
            </a:r>
            <a:r>
              <a:rPr lang="pt-BR" sz="1600" dirty="0" smtClean="0"/>
              <a:t>trabalho;</a:t>
            </a:r>
            <a:endParaRPr lang="pt-BR" sz="1600" dirty="0"/>
          </a:p>
          <a:p>
            <a:r>
              <a:rPr lang="pt-BR" sz="1600" dirty="0"/>
              <a:t> </a:t>
            </a:r>
          </a:p>
          <a:p>
            <a:pPr lvl="0"/>
            <a:r>
              <a:rPr lang="pt-BR" sz="1600" dirty="0"/>
              <a:t>Cópia da certidão de regularidade do </a:t>
            </a:r>
            <a:r>
              <a:rPr lang="pt-BR" sz="1600" dirty="0" smtClean="0"/>
              <a:t>Crea </a:t>
            </a:r>
            <a:r>
              <a:rPr lang="pt-BR" sz="1600" dirty="0"/>
              <a:t>de todos os </a:t>
            </a:r>
            <a:r>
              <a:rPr lang="pt-BR" sz="1600" dirty="0" smtClean="0"/>
              <a:t>profissionais;</a:t>
            </a:r>
            <a:endParaRPr lang="pt-BR" sz="1600" dirty="0"/>
          </a:p>
          <a:p>
            <a:r>
              <a:rPr lang="pt-BR" sz="1600" dirty="0"/>
              <a:t> </a:t>
            </a:r>
          </a:p>
          <a:p>
            <a:pPr lvl="0"/>
            <a:r>
              <a:rPr lang="pt-BR" sz="1600" dirty="0"/>
              <a:t>Escolha </a:t>
            </a:r>
            <a:r>
              <a:rPr lang="pt-BR" sz="1600" dirty="0" smtClean="0"/>
              <a:t>aleatória,  no </a:t>
            </a:r>
            <a:r>
              <a:rPr lang="pt-BR" sz="1600" dirty="0"/>
              <a:t>momento da vistoria de ordens de </a:t>
            </a:r>
            <a:r>
              <a:rPr lang="pt-BR" sz="1600" dirty="0" smtClean="0"/>
              <a:t>serviço;</a:t>
            </a:r>
            <a:endParaRPr lang="pt-BR" sz="1600" dirty="0"/>
          </a:p>
          <a:p>
            <a:r>
              <a:rPr lang="pt-BR" sz="1600" dirty="0"/>
              <a:t> </a:t>
            </a:r>
          </a:p>
          <a:p>
            <a:pPr lvl="0"/>
            <a:r>
              <a:rPr lang="pt-BR" sz="1600" dirty="0"/>
              <a:t>Cópia das </a:t>
            </a:r>
            <a:r>
              <a:rPr lang="pt-BR" sz="1600" dirty="0" err="1"/>
              <a:t>ARTs</a:t>
            </a:r>
            <a:r>
              <a:rPr lang="pt-BR" sz="1600" dirty="0"/>
              <a:t> </a:t>
            </a:r>
            <a:r>
              <a:rPr lang="pt-BR" sz="1600" dirty="0" smtClean="0"/>
              <a:t>emitidas.</a:t>
            </a:r>
            <a:endParaRPr lang="pt-BR" sz="1600" dirty="0"/>
          </a:p>
        </p:txBody>
      </p:sp>
      <p:sp>
        <p:nvSpPr>
          <p:cNvPr id="6" name="Retângulo 5"/>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Responsabilidade Técnica</a:t>
            </a:r>
            <a:endParaRPr lang="pt-BR" sz="4000" b="1" dirty="0">
              <a:solidFill>
                <a:schemeClr val="bg1"/>
              </a:solidFill>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2723209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7" name="CaixaDeTexto 6"/>
          <p:cNvSpPr txBox="1"/>
          <p:nvPr/>
        </p:nvSpPr>
        <p:spPr>
          <a:xfrm>
            <a:off x="9787" y="2204864"/>
            <a:ext cx="9134213" cy="1015663"/>
          </a:xfrm>
          <a:prstGeom prst="rect">
            <a:avLst/>
          </a:prstGeom>
          <a:noFill/>
        </p:spPr>
        <p:txBody>
          <a:bodyPr wrap="square" rtlCol="0">
            <a:spAutoFit/>
          </a:bodyPr>
          <a:lstStyle/>
          <a:p>
            <a:pPr algn="ctr"/>
            <a:r>
              <a:rPr lang="pt-BR" sz="6000" b="1" dirty="0" smtClean="0">
                <a:solidFill>
                  <a:srgbClr val="0070C0"/>
                </a:solidFill>
                <a:latin typeface="Cambria" panose="02040503050406030204" pitchFamily="18" charset="0"/>
              </a:rPr>
              <a:t>Obrigado a todos!</a:t>
            </a:r>
            <a:endParaRPr lang="pt-BR" sz="6000" b="1" dirty="0">
              <a:latin typeface="Cambria" panose="02040503050406030204" pitchFamily="18" charset="0"/>
            </a:endParaRPr>
          </a:p>
        </p:txBody>
      </p:sp>
      <p:sp>
        <p:nvSpPr>
          <p:cNvPr id="2" name="Espaço Reservado para Data 1"/>
          <p:cNvSpPr>
            <a:spLocks noGrp="1"/>
          </p:cNvSpPr>
          <p:nvPr>
            <p:ph type="dt" sz="half" idx="10"/>
          </p:nvPr>
        </p:nvSpPr>
        <p:spPr/>
        <p:txBody>
          <a:bodyPr/>
          <a:lstStyle/>
          <a:p>
            <a:endParaRPr lang="pt-BR"/>
          </a:p>
        </p:txBody>
      </p:sp>
    </p:spTree>
    <p:extLst>
      <p:ext uri="{BB962C8B-B14F-4D97-AF65-F5344CB8AC3E}">
        <p14:creationId xmlns:p14="http://schemas.microsoft.com/office/powerpoint/2010/main" val="3070728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290" name="Picture 2" descr="http://3.bp.blogspot.com/-WuQYAwTJtu8/TzewvqgwltI/AAAAAAAAKEw/dr5TkOk2ZlY/s1600/brasil_2525_1.jpg">
            <a:hlinkClick r:id="rId3"/>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938" r="100000"/>
                    </a14:imgEffect>
                  </a14:imgLayer>
                </a14:imgProps>
              </a:ext>
              <a:ext uri="{28A0092B-C50C-407E-A947-70E740481C1C}">
                <a14:useLocalDpi xmlns:a14="http://schemas.microsoft.com/office/drawing/2010/main" val="0"/>
              </a:ext>
            </a:extLst>
          </a:blip>
          <a:srcRect/>
          <a:stretch>
            <a:fillRect/>
          </a:stretch>
        </p:blipFill>
        <p:spPr bwMode="auto">
          <a:xfrm>
            <a:off x="6055199" y="1369708"/>
            <a:ext cx="1932211" cy="1920135"/>
          </a:xfrm>
          <a:prstGeom prst="rect">
            <a:avLst/>
          </a:prstGeom>
          <a:noFill/>
          <a:extLst>
            <a:ext uri="{909E8E84-426E-40DD-AFC4-6F175D3DCCD1}">
              <a14:hiddenFill xmlns:a14="http://schemas.microsoft.com/office/drawing/2010/main">
                <a:solidFill>
                  <a:srgbClr val="FFFFFF"/>
                </a:solidFill>
              </a14:hiddenFill>
            </a:ext>
          </a:extLst>
        </p:spPr>
      </p:pic>
      <p:sp>
        <p:nvSpPr>
          <p:cNvPr id="9" name="Retângulo 8"/>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Serviços de Saúde</a:t>
            </a:r>
            <a:endParaRPr lang="pt-BR" sz="4000" b="1" dirty="0">
              <a:solidFill>
                <a:schemeClr val="bg1"/>
              </a:solidFill>
              <a:latin typeface="Cambria" panose="02040503050406030204" pitchFamily="18" charset="0"/>
            </a:endParaRPr>
          </a:p>
        </p:txBody>
      </p:sp>
      <p:graphicFrame>
        <p:nvGraphicFramePr>
          <p:cNvPr id="4" name="Group 266"/>
          <p:cNvGraphicFramePr>
            <a:graphicFrameLocks/>
          </p:cNvGraphicFramePr>
          <p:nvPr>
            <p:extLst>
              <p:ext uri="{D42A27DB-BD31-4B8C-83A1-F6EECF244321}">
                <p14:modId xmlns:p14="http://schemas.microsoft.com/office/powerpoint/2010/main" val="356055654"/>
              </p:ext>
            </p:extLst>
          </p:nvPr>
        </p:nvGraphicFramePr>
        <p:xfrm>
          <a:off x="323529" y="764704"/>
          <a:ext cx="4320479" cy="5591448"/>
        </p:xfrm>
        <a:graphic>
          <a:graphicData uri="http://schemas.openxmlformats.org/drawingml/2006/table">
            <a:tbl>
              <a:tblPr/>
              <a:tblGrid>
                <a:gridCol w="2090554"/>
                <a:gridCol w="1181409"/>
                <a:gridCol w="1048516"/>
              </a:tblGrid>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1" i="0" u="none" strike="noStrike" cap="none" normalizeH="0" baseline="0" dirty="0" smtClean="0">
                          <a:ln>
                            <a:noFill/>
                          </a:ln>
                          <a:solidFill>
                            <a:schemeClr val="bg1"/>
                          </a:solidFill>
                          <a:effectLst/>
                          <a:latin typeface="Arial" charset="0"/>
                          <a:ea typeface="Times New Roman" pitchFamily="18" charset="0"/>
                          <a:cs typeface="Arial" charset="0"/>
                        </a:rPr>
                        <a:t>Estado</a:t>
                      </a:r>
                      <a:endParaRPr kumimoji="0" lang="pt-BR" sz="1500" b="0" i="0" u="none" strike="noStrike" cap="none" normalizeH="0" baseline="0" dirty="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cap="flat">
                      <a:noFill/>
                    </a:lnT>
                    <a:lnB>
                      <a:noFill/>
                    </a:lnB>
                    <a:lnTlToBr>
                      <a:noFill/>
                    </a:lnTlToBr>
                    <a:lnBlToTr>
                      <a:noFill/>
                    </a:lnBlToTr>
                    <a:solidFill>
                      <a:srgbClr val="000000"/>
                    </a:solid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pt-BR" sz="600" b="1" i="0" u="none" strike="noStrike" cap="none" normalizeH="0" baseline="0" smtClean="0">
                          <a:ln>
                            <a:noFill/>
                          </a:ln>
                          <a:solidFill>
                            <a:schemeClr val="bg1"/>
                          </a:solidFill>
                          <a:effectLst/>
                          <a:latin typeface="Arial" charset="0"/>
                          <a:ea typeface="Times New Roman" pitchFamily="18" charset="0"/>
                          <a:cs typeface="Arial" charset="0"/>
                        </a:rPr>
                        <a:t>Total</a:t>
                      </a:r>
                      <a:endParaRPr kumimoji="0" lang="pt-BR" sz="1500" b="0" i="0" u="none" strike="noStrike" cap="none" normalizeH="0" baseline="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a:noFill/>
                    </a:lnL>
                    <a:lnR>
                      <a:noFill/>
                    </a:lnR>
                    <a:lnT cap="flat">
                      <a:noFill/>
                    </a:lnT>
                    <a:lnB>
                      <a:noFill/>
                    </a:lnB>
                    <a:lnTlToBr>
                      <a:noFill/>
                    </a:lnTlToBr>
                    <a:lnBlToTr>
                      <a:noFill/>
                    </a:lnBlToTr>
                    <a:solidFill>
                      <a:srgbClr val="000000"/>
                    </a:solid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pt-BR" sz="600" b="1" i="0" u="none" strike="noStrike" cap="none" normalizeH="0" baseline="0" smtClean="0">
                          <a:ln>
                            <a:noFill/>
                          </a:ln>
                          <a:solidFill>
                            <a:schemeClr val="bg1"/>
                          </a:solidFill>
                          <a:effectLst/>
                          <a:latin typeface="Arial" charset="0"/>
                          <a:ea typeface="Times New Roman" pitchFamily="18" charset="0"/>
                          <a:cs typeface="Arial" charset="0"/>
                        </a:rPr>
                        <a:t>%</a:t>
                      </a:r>
                      <a:endParaRPr kumimoji="0" lang="pt-BR" sz="1500" b="0" i="0" u="none" strike="noStrike" cap="none" normalizeH="0" baseline="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a:noFill/>
                    </a:lnL>
                    <a:lnR cap="flat">
                      <a:noFill/>
                    </a:lnR>
                    <a:lnT cap="flat">
                      <a:noFill/>
                    </a:lnT>
                    <a:lnB>
                      <a:noFill/>
                    </a:lnB>
                    <a:lnTlToBr>
                      <a:noFill/>
                    </a:lnTlToBr>
                    <a:lnBlToTr>
                      <a:noFill/>
                    </a:lnBlToTr>
                    <a:solidFill>
                      <a:srgbClr val="000000"/>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ACRE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718</a:t>
                      </a:r>
                      <a:endParaRPr lang="pt-BR" sz="900" dirty="0">
                        <a:solidFill>
                          <a:schemeClr val="tx1"/>
                        </a:solidFill>
                      </a:endParaRPr>
                    </a:p>
                  </a:txBody>
                  <a:tcPr marL="928" marR="928" marT="928" marB="928" anchor="ctr">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0,26%</a:t>
                      </a:r>
                      <a:endParaRPr lang="pt-BR" sz="900" dirty="0"/>
                    </a:p>
                  </a:txBody>
                  <a:tcPr marL="928" marR="928" marT="928" marB="928" anchor="ctr">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ALAGOAS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solidFill>
                            <a:schemeClr val="tx1"/>
                          </a:solidFill>
                          <a:latin typeface="verdana,arial"/>
                        </a:rPr>
                        <a:t>2838</a:t>
                      </a:r>
                      <a:endParaRPr lang="pt-BR" sz="90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1,02%</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AMAPA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solidFill>
                            <a:schemeClr val="tx1"/>
                          </a:solidFill>
                          <a:latin typeface="verdana,arial"/>
                        </a:rPr>
                        <a:t>488</a:t>
                      </a:r>
                      <a:endParaRPr lang="pt-BR" sz="90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0,18%</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AMAZONAS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1992</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0,72%</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BAHIA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14756</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5,31%</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CEARA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9589</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3,45%</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DISTRITO FEDERAL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5869</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2,11%</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ESPIRITO SANTO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5703</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2,05%</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GOIAS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8024</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latin typeface="verdana,arial"/>
                        </a:rPr>
                        <a:t>2,89%</a:t>
                      </a:r>
                      <a:endParaRPr lang="pt-BR" sz="90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MARANHAO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4594</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1,65%</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MATO GROSSO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4737</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1,7%</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MATO GROSSO DO SUL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3978</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1,43%</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MINAS GERAIS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34045</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12,25</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PARA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5602</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2,02%</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PARAIBA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5126</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1,84%</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PARANA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20961</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7,54%</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PERNAMBUCO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7973</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2,87%</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dirty="0" smtClean="0">
                          <a:ln>
                            <a:noFill/>
                          </a:ln>
                          <a:solidFill>
                            <a:schemeClr val="tx1"/>
                          </a:solidFill>
                          <a:effectLst/>
                          <a:latin typeface="Arial" charset="0"/>
                          <a:ea typeface="Times New Roman" pitchFamily="18" charset="0"/>
                          <a:cs typeface="Arial" charset="0"/>
                        </a:rPr>
                        <a:t>PIAUI </a:t>
                      </a:r>
                      <a:endParaRPr kumimoji="0" lang="pt-BR" sz="15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3371</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1,21%</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RIO DE JANEIRO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17147</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6,17%</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RIO GRANDE DO NORTE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3838</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1,38%</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RIO GRANDE DO SUL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solidFill>
                            <a:schemeClr val="tx1"/>
                          </a:solidFill>
                          <a:latin typeface="verdana,arial"/>
                        </a:rPr>
                        <a:t>21118</a:t>
                      </a:r>
                      <a:endParaRPr lang="pt-BR" sz="90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7,6%</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RONDONIA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a:solidFill>
                            <a:schemeClr val="tx1"/>
                          </a:solidFill>
                          <a:latin typeface="verdana,arial"/>
                        </a:rPr>
                        <a:t>2097</a:t>
                      </a:r>
                      <a:endParaRPr lang="pt-BR" sz="90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0,75%</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RORAIMA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516</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0,19%</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SANTA CATARINA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13479</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4,85%</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SAO PAULO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solidFill>
                            <a:schemeClr val="tx1"/>
                          </a:solidFill>
                          <a:latin typeface="verdana,arial"/>
                        </a:rPr>
                        <a:t>63707</a:t>
                      </a:r>
                      <a:endParaRPr lang="pt-BR" sz="900" dirty="0">
                        <a:solidFill>
                          <a:schemeClr val="tx1"/>
                        </a:solidFill>
                      </a:endParaRPr>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22,92</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SERGIPE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3196</a:t>
                      </a:r>
                      <a:endParaRPr lang="pt-BR" sz="900" dirty="0"/>
                    </a:p>
                  </a:txBody>
                  <a:tcPr marL="928" marR="928" marT="928" marB="928"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a:r>
                        <a:rPr lang="pt-BR" sz="900" dirty="0">
                          <a:latin typeface="verdana,arial"/>
                        </a:rPr>
                        <a:t>1,15%</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600" b="0" i="0" u="none" strike="noStrike" cap="none" normalizeH="0" baseline="0" smtClean="0">
                          <a:ln>
                            <a:noFill/>
                          </a:ln>
                          <a:solidFill>
                            <a:schemeClr val="tx1"/>
                          </a:solidFill>
                          <a:effectLst/>
                          <a:latin typeface="Arial" charset="0"/>
                          <a:ea typeface="Times New Roman" pitchFamily="18" charset="0"/>
                          <a:cs typeface="Arial" charset="0"/>
                        </a:rPr>
                        <a:t>TOCANTINS </a:t>
                      </a:r>
                      <a:endParaRPr kumimoji="0" lang="pt-BR" sz="1500" b="0" i="0" u="none" strike="noStrike" cap="none" normalizeH="0" baseline="0" smtClean="0">
                        <a:ln>
                          <a:noFill/>
                        </a:ln>
                        <a:solidFill>
                          <a:schemeClr val="tx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p>
                      <a:pPr algn="ctr"/>
                      <a:r>
                        <a:rPr lang="pt-BR" sz="900" dirty="0">
                          <a:latin typeface="verdana,arial"/>
                        </a:rPr>
                        <a:t>1434</a:t>
                      </a:r>
                      <a:endParaRPr lang="pt-BR" sz="900" dirty="0"/>
                    </a:p>
                  </a:txBody>
                  <a:tcPr marL="928" marR="928" marT="928" marB="928" anchor="ctr">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p>
                      <a:pPr algn="ctr"/>
                      <a:r>
                        <a:rPr lang="pt-BR" sz="900" dirty="0">
                          <a:latin typeface="verdana,arial"/>
                        </a:rPr>
                        <a:t>0,52%</a:t>
                      </a:r>
                      <a:endParaRPr lang="pt-BR" sz="900" dirty="0"/>
                    </a:p>
                  </a:txBody>
                  <a:tcPr marL="928" marR="928" marT="928" marB="928" anchor="ctr">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Total  Brasil 2011</a:t>
                      </a:r>
                      <a:endParaRPr kumimoji="0" lang="pt-BR" sz="1800" b="0" i="0" u="none" strike="noStrike" cap="none" normalizeH="0" baseline="0" dirty="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cap="flat">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205546</a:t>
                      </a:r>
                      <a:endParaRPr kumimoji="0" lang="pt-BR" sz="1800" b="0" i="0" u="none" strike="noStrike" cap="none" normalizeH="0" baseline="0" dirty="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100,01%</a:t>
                      </a:r>
                      <a:endParaRPr kumimoji="0" lang="pt-BR" sz="1800" b="0" i="0" u="none" strike="noStrike" cap="none" normalizeH="0" baseline="0" dirty="0" smtClean="0">
                        <a:ln>
                          <a:noFill/>
                        </a:ln>
                        <a:solidFill>
                          <a:schemeClr val="bg1"/>
                        </a:solidFill>
                        <a:effectLst/>
                        <a:latin typeface="Arial" charset="0"/>
                        <a:ea typeface="Times New Roman" pitchFamily="18" charset="0"/>
                        <a:cs typeface="Arial" charset="0"/>
                      </a:endParaRPr>
                    </a:p>
                  </a:txBody>
                  <a:tcPr marL="72905" marR="72905" marT="36452" marB="36452" anchor="ctr" horzOverflow="overflow">
                    <a:lnL>
                      <a:noFill/>
                    </a:lnL>
                    <a:lnR cap="flat">
                      <a:noFill/>
                    </a:lnR>
                    <a:lnT>
                      <a:noFill/>
                    </a:lnT>
                    <a:lnB cap="flat">
                      <a:noFill/>
                    </a:lnB>
                    <a:lnTlToBr>
                      <a:noFill/>
                    </a:lnTlToBr>
                    <a:lnBlToTr>
                      <a:noFill/>
                    </a:lnBlToTr>
                    <a:solidFill>
                      <a:srgbClr val="000000"/>
                    </a:solidFill>
                  </a:tcPr>
                </a:tc>
              </a:tr>
              <a:tr h="1701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Total  Brasil   (maio) 2013 (aumento de 23,7%)</a:t>
                      </a:r>
                    </a:p>
                  </a:txBody>
                  <a:tcPr marL="72905" marR="72905" marT="36452" marB="36452" anchor="ctr" horzOverflow="overflow">
                    <a:lnL cap="flat">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254295</a:t>
                      </a:r>
                    </a:p>
                  </a:txBody>
                  <a:tcPr marL="72905" marR="72905" marT="36452" marB="36452" anchor="ctr" horzOverflow="overflow">
                    <a:lnL>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100,01%</a:t>
                      </a:r>
                    </a:p>
                  </a:txBody>
                  <a:tcPr marL="72905" marR="72905" marT="36452" marB="36452" anchor="ctr" horzOverflow="overflow">
                    <a:lnL>
                      <a:noFill/>
                    </a:lnL>
                    <a:lnR cap="flat">
                      <a:noFill/>
                    </a:lnR>
                    <a:lnT>
                      <a:noFill/>
                    </a:lnT>
                    <a:lnB cap="flat">
                      <a:noFill/>
                    </a:lnB>
                    <a:lnTlToBr>
                      <a:noFill/>
                    </a:lnTlToBr>
                    <a:lnBlToTr>
                      <a:noFill/>
                    </a:lnBlToTr>
                    <a:solidFill>
                      <a:srgbClr val="000000"/>
                    </a:solidFill>
                  </a:tcPr>
                </a:tc>
              </a:tr>
              <a:tr h="29162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Total  Brasil  - março de 2014 (aumento de 4,96%)</a:t>
                      </a:r>
                    </a:p>
                  </a:txBody>
                  <a:tcPr marL="72905" marR="72905" marT="36452" marB="36452" anchor="ctr" horzOverflow="overflow">
                    <a:lnL cap="flat">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266896</a:t>
                      </a:r>
                    </a:p>
                  </a:txBody>
                  <a:tcPr marL="72905" marR="72905" marT="36452" marB="36452" anchor="ctr" horzOverflow="overflow">
                    <a:lnL>
                      <a:noFill/>
                    </a:lnL>
                    <a:lnR>
                      <a:noFill/>
                    </a:lnR>
                    <a:lnT>
                      <a:noFill/>
                    </a:lnT>
                    <a:lnB cap="flat">
                      <a:noFill/>
                    </a:lnB>
                    <a:lnTlToBr>
                      <a:noFill/>
                    </a:lnTlToBr>
                    <a:lnBlToTr>
                      <a:noFill/>
                    </a:lnBlToTr>
                    <a:solidFill>
                      <a:srgbClr val="0000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800" b="1" i="0" u="none" strike="noStrike" cap="none" normalizeH="0" baseline="0" dirty="0" smtClean="0">
                          <a:ln>
                            <a:noFill/>
                          </a:ln>
                          <a:solidFill>
                            <a:schemeClr val="bg1"/>
                          </a:solidFill>
                          <a:effectLst/>
                          <a:latin typeface="Arial" charset="0"/>
                          <a:ea typeface="Times New Roman" pitchFamily="18" charset="0"/>
                          <a:cs typeface="Arial" charset="0"/>
                        </a:rPr>
                        <a:t>100,01%</a:t>
                      </a:r>
                    </a:p>
                  </a:txBody>
                  <a:tcPr marL="72905" marR="72905" marT="36452" marB="36452" anchor="ctr" horzOverflow="overflow">
                    <a:lnL>
                      <a:noFill/>
                    </a:lnL>
                    <a:lnR cap="flat">
                      <a:noFill/>
                    </a:lnR>
                    <a:lnT>
                      <a:noFill/>
                    </a:lnT>
                    <a:lnB cap="flat">
                      <a:noFill/>
                    </a:lnB>
                    <a:lnTlToBr>
                      <a:noFill/>
                    </a:lnTlToBr>
                    <a:lnBlToTr>
                      <a:noFill/>
                    </a:lnBlToTr>
                    <a:solidFill>
                      <a:srgbClr val="000000"/>
                    </a:solidFill>
                  </a:tcPr>
                </a:tc>
              </a:tr>
            </a:tbl>
          </a:graphicData>
        </a:graphic>
      </p:graphicFrame>
    </p:spTree>
    <p:extLst>
      <p:ext uri="{BB962C8B-B14F-4D97-AF65-F5344CB8AC3E}">
        <p14:creationId xmlns:p14="http://schemas.microsoft.com/office/powerpoint/2010/main" val="35052200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sp>
        <p:nvSpPr>
          <p:cNvPr id="3" name="Subtítulo 2"/>
          <p:cNvSpPr>
            <a:spLocks noGrp="1"/>
          </p:cNvSpPr>
          <p:nvPr>
            <p:ph type="subTitle" idx="1"/>
          </p:nvPr>
        </p:nvSpPr>
        <p:spPr>
          <a:xfrm>
            <a:off x="827584" y="980728"/>
            <a:ext cx="7416824" cy="4896544"/>
          </a:xfrm>
        </p:spPr>
        <p:txBody>
          <a:bodyPr/>
          <a:lstStyle/>
          <a:p>
            <a:endParaRPr lang="pt-BR" b="1" dirty="0" smtClean="0">
              <a:solidFill>
                <a:schemeClr val="tx1"/>
              </a:solidFill>
            </a:endParaRPr>
          </a:p>
          <a:p>
            <a:endParaRPr lang="pt-BR" b="1" dirty="0">
              <a:solidFill>
                <a:schemeClr val="tx1"/>
              </a:solidFill>
            </a:endParaRPr>
          </a:p>
          <a:p>
            <a:endParaRPr lang="pt-BR" b="1" dirty="0" smtClean="0">
              <a:solidFill>
                <a:schemeClr val="tx1"/>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2266633217"/>
              </p:ext>
            </p:extLst>
          </p:nvPr>
        </p:nvGraphicFramePr>
        <p:xfrm>
          <a:off x="2116558" y="692696"/>
          <a:ext cx="5008864" cy="609600"/>
        </p:xfrm>
        <a:graphic>
          <a:graphicData uri="http://schemas.openxmlformats.org/drawingml/2006/table">
            <a:tbl>
              <a:tblPr>
                <a:tableStyleId>{5C22544A-7EE6-4342-B048-85BDC9FD1C3A}</a:tableStyleId>
              </a:tblPr>
              <a:tblGrid>
                <a:gridCol w="584621"/>
                <a:gridCol w="584621"/>
                <a:gridCol w="584621"/>
                <a:gridCol w="584621"/>
                <a:gridCol w="584621"/>
                <a:gridCol w="889112"/>
                <a:gridCol w="1196647"/>
              </a:tblGrid>
              <a:tr h="400050">
                <a:tc>
                  <a:txBody>
                    <a:bodyPr/>
                    <a:lstStyle/>
                    <a:p>
                      <a:pPr algn="ctr" fontAlgn="ctr"/>
                      <a:r>
                        <a:rPr lang="pt-BR" sz="1000" u="none" strike="noStrike" dirty="0">
                          <a:effectLst/>
                        </a:rPr>
                        <a:t>Região</a:t>
                      </a:r>
                      <a:endParaRPr lang="pt-BR" sz="1000" b="1" i="0" u="none" strike="noStrike" dirty="0">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a:effectLst/>
                        </a:rPr>
                        <a:t>1 Região Norte</a:t>
                      </a:r>
                      <a:endParaRPr lang="pt-BR" sz="1000" b="1" i="0" u="none" strike="noStrike">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a:effectLst/>
                        </a:rPr>
                        <a:t>2 Região Nordeste</a:t>
                      </a:r>
                      <a:endParaRPr lang="pt-BR" sz="1000" b="1" i="0" u="none" strike="noStrike">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a:effectLst/>
                        </a:rPr>
                        <a:t>3 Região Sudeste</a:t>
                      </a:r>
                      <a:endParaRPr lang="pt-BR" sz="1000" b="1" i="0" u="none" strike="noStrike">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dirty="0">
                          <a:effectLst/>
                        </a:rPr>
                        <a:t>4 Região Sul</a:t>
                      </a:r>
                      <a:endParaRPr lang="pt-BR" sz="1000" b="1" i="0" u="none" strike="noStrike" dirty="0">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a:effectLst/>
                        </a:rPr>
                        <a:t>5 Região Centro-Oeste</a:t>
                      </a:r>
                      <a:endParaRPr lang="pt-BR" sz="1000" b="1" i="0" u="none" strike="noStrike">
                        <a:solidFill>
                          <a:srgbClr val="FFFFFF"/>
                        </a:solidFill>
                        <a:effectLst/>
                        <a:latin typeface="Trebuchet MS" panose="020B0603020202020204" pitchFamily="34" charset="0"/>
                      </a:endParaRPr>
                    </a:p>
                  </a:txBody>
                  <a:tcPr marL="9525" marR="9525" marT="9525" marB="0" anchor="ctr"/>
                </a:tc>
                <a:tc>
                  <a:txBody>
                    <a:bodyPr/>
                    <a:lstStyle/>
                    <a:p>
                      <a:pPr algn="ctr" fontAlgn="ctr"/>
                      <a:r>
                        <a:rPr lang="pt-BR" sz="1000" u="none" strike="noStrike" dirty="0">
                          <a:effectLst/>
                        </a:rPr>
                        <a:t>Total</a:t>
                      </a:r>
                      <a:endParaRPr lang="pt-BR" sz="1000" b="1" i="0" u="none" strike="noStrike" dirty="0">
                        <a:solidFill>
                          <a:srgbClr val="FFFFFF"/>
                        </a:solidFill>
                        <a:effectLst/>
                        <a:latin typeface="Trebuchet MS" panose="020B0603020202020204" pitchFamily="34" charset="0"/>
                      </a:endParaRPr>
                    </a:p>
                  </a:txBody>
                  <a:tcPr marL="9525" marR="9525" marT="9525" marB="0" anchor="ctr"/>
                </a:tc>
              </a:tr>
              <a:tr h="209550">
                <a:tc>
                  <a:txBody>
                    <a:bodyPr/>
                    <a:lstStyle/>
                    <a:p>
                      <a:pPr algn="ctr" fontAlgn="ctr"/>
                      <a:r>
                        <a:rPr lang="pt-BR" sz="1000" u="none" strike="noStrike">
                          <a:effectLst/>
                        </a:rPr>
                        <a:t>TOTAL</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a:effectLst/>
                        </a:rPr>
                        <a:t>539</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a:effectLst/>
                        </a:rPr>
                        <a:t>1.929</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a:effectLst/>
                        </a:rPr>
                        <a:t>2.356</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a:effectLst/>
                        </a:rPr>
                        <a:t>1.099</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a:effectLst/>
                        </a:rPr>
                        <a:t>779</a:t>
                      </a:r>
                      <a:endParaRPr lang="pt-BR" sz="1000" b="1" i="0" u="none" strike="noStrike">
                        <a:solidFill>
                          <a:srgbClr val="000000"/>
                        </a:solidFill>
                        <a:effectLst/>
                        <a:latin typeface="Trebuchet MS" panose="020B0603020202020204" pitchFamily="34" charset="0"/>
                      </a:endParaRPr>
                    </a:p>
                  </a:txBody>
                  <a:tcPr marL="9525" marR="9525" marT="28575" marB="28575" anchor="ctr"/>
                </a:tc>
                <a:tc>
                  <a:txBody>
                    <a:bodyPr/>
                    <a:lstStyle/>
                    <a:p>
                      <a:pPr algn="ctr" fontAlgn="ctr"/>
                      <a:r>
                        <a:rPr lang="pt-BR" sz="1000" u="none" strike="noStrike" dirty="0">
                          <a:effectLst/>
                        </a:rPr>
                        <a:t>6.702</a:t>
                      </a:r>
                      <a:endParaRPr lang="pt-BR" sz="1000" b="1" i="0" u="none" strike="noStrike" dirty="0">
                        <a:solidFill>
                          <a:srgbClr val="000000"/>
                        </a:solidFill>
                        <a:effectLst/>
                        <a:latin typeface="Trebuchet MS" panose="020B0603020202020204" pitchFamily="34" charset="0"/>
                      </a:endParaRPr>
                    </a:p>
                  </a:txBody>
                  <a:tcPr marL="9525" marR="9525" marT="28575" marB="28575" anchor="ctr"/>
                </a:tc>
              </a:tr>
            </a:tbl>
          </a:graphicData>
        </a:graphic>
      </p:graphicFrame>
      <p:pic>
        <p:nvPicPr>
          <p:cNvPr id="6" name="Imagem 5"/>
          <p:cNvPicPr>
            <a:picLocks noChangeAspect="1"/>
          </p:cNvPicPr>
          <p:nvPr/>
        </p:nvPicPr>
        <p:blipFill>
          <a:blip r:embed="rId4"/>
          <a:stretch>
            <a:fillRect/>
          </a:stretch>
        </p:blipFill>
        <p:spPr>
          <a:xfrm>
            <a:off x="2355048" y="1782085"/>
            <a:ext cx="4562475" cy="3476625"/>
          </a:xfrm>
          <a:prstGeom prst="rect">
            <a:avLst/>
          </a:prstGeom>
        </p:spPr>
      </p:pic>
    </p:spTree>
    <p:extLst>
      <p:ext uri="{BB962C8B-B14F-4D97-AF65-F5344CB8AC3E}">
        <p14:creationId xmlns:p14="http://schemas.microsoft.com/office/powerpoint/2010/main" val="2682971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aixaDeTexto 3"/>
          <p:cNvSpPr txBox="1"/>
          <p:nvPr/>
        </p:nvSpPr>
        <p:spPr>
          <a:xfrm>
            <a:off x="755576" y="1268760"/>
            <a:ext cx="5328592" cy="2862322"/>
          </a:xfrm>
          <a:prstGeom prst="rect">
            <a:avLst/>
          </a:prstGeom>
          <a:noFill/>
        </p:spPr>
        <p:txBody>
          <a:bodyPr wrap="square" rtlCol="0">
            <a:spAutoFit/>
          </a:bodyPr>
          <a:lstStyle/>
          <a:p>
            <a:r>
              <a:rPr lang="pt-BR" sz="6000" b="1" dirty="0" smtClean="0">
                <a:solidFill>
                  <a:srgbClr val="0070C0"/>
                </a:solidFill>
                <a:latin typeface="Cambria" panose="02040503050406030204" pitchFamily="18" charset="0"/>
              </a:rPr>
              <a:t>II</a:t>
            </a:r>
          </a:p>
          <a:p>
            <a:r>
              <a:rPr lang="pt-BR" sz="6000" b="1" dirty="0" smtClean="0">
                <a:solidFill>
                  <a:srgbClr val="0070C0"/>
                </a:solidFill>
                <a:latin typeface="Cambria" panose="02040503050406030204" pitchFamily="18" charset="0"/>
              </a:rPr>
              <a:t>A tecnologia em saúde</a:t>
            </a:r>
            <a:endParaRPr lang="pt-BR" sz="6000" b="1" dirty="0">
              <a:latin typeface="Cambria" panose="02040503050406030204" pitchFamily="18" charset="0"/>
            </a:endParaRPr>
          </a:p>
        </p:txBody>
      </p:sp>
    </p:spTree>
    <p:extLst>
      <p:ext uri="{BB962C8B-B14F-4D97-AF65-F5344CB8AC3E}">
        <p14:creationId xmlns:p14="http://schemas.microsoft.com/office/powerpoint/2010/main" val="3226269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t="1" r="13143" b="-76"/>
          <a:stretch/>
        </p:blipFill>
        <p:spPr>
          <a:xfrm>
            <a:off x="9787" y="-315417"/>
            <a:ext cx="7942227" cy="6863173"/>
          </a:xfrm>
          <a:prstGeom prst="rect">
            <a:avLst/>
          </a:prstGeom>
        </p:spPr>
      </p:pic>
      <p:pic>
        <p:nvPicPr>
          <p:cNvPr id="4" name="Picture 8" descr="picture of Robert Liston">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2060848"/>
            <a:ext cx="1206500" cy="15843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1"/>
          <p:cNvSpPr>
            <a:spLocks noChangeArrowheads="1"/>
          </p:cNvSpPr>
          <p:nvPr/>
        </p:nvSpPr>
        <p:spPr bwMode="auto">
          <a:xfrm>
            <a:off x="2250108" y="2142046"/>
            <a:ext cx="253791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90000"/>
              </a:lnSpc>
              <a:spcBef>
                <a:spcPct val="50000"/>
              </a:spcBef>
            </a:pPr>
            <a:r>
              <a:rPr lang="pt-BR" sz="2000" dirty="0"/>
              <a:t>Robert </a:t>
            </a:r>
            <a:r>
              <a:rPr lang="pt-BR" sz="2000" dirty="0" err="1"/>
              <a:t>Liston</a:t>
            </a:r>
            <a:r>
              <a:rPr lang="pt-BR" sz="2000" dirty="0"/>
              <a:t> (a faca mais rápida do West </a:t>
            </a:r>
            <a:r>
              <a:rPr lang="pt-BR" sz="2000" dirty="0" err="1"/>
              <a:t>End</a:t>
            </a:r>
            <a:r>
              <a:rPr lang="pt-BR" sz="2000" dirty="0"/>
              <a:t> de </a:t>
            </a:r>
            <a:r>
              <a:rPr lang="pt-BR" sz="2000" dirty="0" smtClean="0"/>
              <a:t>Londres)  </a:t>
            </a:r>
            <a:r>
              <a:rPr lang="pt-BR" sz="2000" dirty="0"/>
              <a:t>podia amputar uma perna em 2,5 min</a:t>
            </a:r>
            <a:r>
              <a:rPr lang="pt-BR" sz="2000" dirty="0" smtClean="0"/>
              <a:t>.</a:t>
            </a:r>
            <a:endParaRPr lang="pt-BR" sz="2000" dirty="0"/>
          </a:p>
        </p:txBody>
      </p:sp>
      <p:pic>
        <p:nvPicPr>
          <p:cNvPr id="7" name="Picture 10" descr="[Robert+Listo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20072" y="1822700"/>
            <a:ext cx="3089275" cy="2143125"/>
          </a:xfrm>
          <a:prstGeom prst="rect">
            <a:avLst/>
          </a:prstGeom>
          <a:noFill/>
          <a:extLst>
            <a:ext uri="{909E8E84-426E-40DD-AFC4-6F175D3DCCD1}">
              <a14:hiddenFill xmlns:a14="http://schemas.microsoft.com/office/drawing/2010/main">
                <a:solidFill>
                  <a:srgbClr val="FFFFFF"/>
                </a:solidFill>
              </a14:hiddenFill>
            </a:ext>
          </a:extLst>
        </p:spPr>
      </p:pic>
      <p:sp>
        <p:nvSpPr>
          <p:cNvPr id="2" name="Retângulo 1"/>
          <p:cNvSpPr/>
          <p:nvPr/>
        </p:nvSpPr>
        <p:spPr>
          <a:xfrm>
            <a:off x="899592" y="4077072"/>
            <a:ext cx="6912768" cy="1477328"/>
          </a:xfrm>
          <a:prstGeom prst="rect">
            <a:avLst/>
          </a:prstGeom>
        </p:spPr>
        <p:txBody>
          <a:bodyPr wrap="square">
            <a:spAutoFit/>
          </a:bodyPr>
          <a:lstStyle/>
          <a:p>
            <a:r>
              <a:rPr lang="pt-BR" b="1" dirty="0"/>
              <a:t>1942 – </a:t>
            </a:r>
            <a:r>
              <a:rPr lang="pt-BR" b="1" dirty="0" smtClean="0"/>
              <a:t>As Forças </a:t>
            </a:r>
            <a:r>
              <a:rPr lang="pt-BR" b="1" dirty="0"/>
              <a:t>Armadas dos EUA fornecem curso de manutenção em equipamentos médicos.</a:t>
            </a:r>
          </a:p>
          <a:p>
            <a:endParaRPr lang="pt-BR" b="1" dirty="0"/>
          </a:p>
          <a:p>
            <a:r>
              <a:rPr lang="pt-BR" b="1" dirty="0"/>
              <a:t>Anos 60/70 – Ultrassom, tomografia, etc</a:t>
            </a:r>
            <a:r>
              <a:rPr lang="pt-BR" b="1" dirty="0" smtClean="0"/>
              <a:t>. </a:t>
            </a:r>
            <a:r>
              <a:rPr lang="pt-BR" b="1" dirty="0"/>
              <a:t>Estima-se aumento de 50% dos custos na saúde ligados à tecnologia </a:t>
            </a:r>
            <a:r>
              <a:rPr lang="pt-BR" b="1" dirty="0" smtClean="0"/>
              <a:t>médica.</a:t>
            </a:r>
            <a:endParaRPr lang="pt-BR" b="1" dirty="0"/>
          </a:p>
        </p:txBody>
      </p:sp>
      <p:sp>
        <p:nvSpPr>
          <p:cNvPr id="10" name="Retângulo 9"/>
          <p:cNvSpPr/>
          <p:nvPr/>
        </p:nvSpPr>
        <p:spPr>
          <a:xfrm>
            <a:off x="0" y="1"/>
            <a:ext cx="9144000" cy="110209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CaixaDeTexto 10"/>
          <p:cNvSpPr txBox="1"/>
          <p:nvPr/>
        </p:nvSpPr>
        <p:spPr>
          <a:xfrm>
            <a:off x="0" y="272842"/>
            <a:ext cx="889248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pt-BR" sz="4000" b="1" dirty="0" smtClean="0">
                <a:solidFill>
                  <a:schemeClr val="bg1"/>
                </a:solidFill>
                <a:latin typeface="Cambria" panose="02040503050406030204" pitchFamily="18" charset="0"/>
              </a:rPr>
              <a:t>Tecnologia em Saúde</a:t>
            </a:r>
            <a:endParaRPr lang="pt-BR" sz="4000" b="1" dirty="0">
              <a:solidFill>
                <a:schemeClr val="bg1"/>
              </a:solidFill>
              <a:latin typeface="Cambria" panose="02040503050406030204" pitchFamily="18" charset="0"/>
            </a:endParaRPr>
          </a:p>
        </p:txBody>
      </p:sp>
    </p:spTree>
    <p:extLst>
      <p:ext uri="{BB962C8B-B14F-4D97-AF65-F5344CB8AC3E}">
        <p14:creationId xmlns:p14="http://schemas.microsoft.com/office/powerpoint/2010/main" val="1413068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2375</Words>
  <Application>Microsoft Office PowerPoint</Application>
  <PresentationFormat>Apresentação na tela (4:3)</PresentationFormat>
  <Paragraphs>592</Paragraphs>
  <Slides>54</Slides>
  <Notes>1</Notes>
  <HiddenSlides>0</HiddenSlides>
  <MMClips>1</MMClips>
  <ScaleCrop>false</ScaleCrop>
  <HeadingPairs>
    <vt:vector size="4" baseType="variant">
      <vt:variant>
        <vt:lpstr>Tema</vt:lpstr>
      </vt:variant>
      <vt:variant>
        <vt:i4>1</vt:i4>
      </vt:variant>
      <vt:variant>
        <vt:lpstr>Títulos de slides</vt:lpstr>
      </vt:variant>
      <vt:variant>
        <vt:i4>54</vt:i4>
      </vt:variant>
    </vt:vector>
  </HeadingPairs>
  <TitlesOfParts>
    <vt:vector size="55"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Rodolfo More</dc:creator>
  <cp:lastModifiedBy>usuario</cp:lastModifiedBy>
  <cp:revision>172</cp:revision>
  <cp:lastPrinted>2017-03-13T12:47:20Z</cp:lastPrinted>
  <dcterms:created xsi:type="dcterms:W3CDTF">2010-10-11T15:42:19Z</dcterms:created>
  <dcterms:modified xsi:type="dcterms:W3CDTF">2017-10-24T13:26:51Z</dcterms:modified>
</cp:coreProperties>
</file>