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94" r:id="rId3"/>
    <p:sldId id="318" r:id="rId4"/>
    <p:sldId id="257" r:id="rId5"/>
    <p:sldId id="258" r:id="rId6"/>
    <p:sldId id="295" r:id="rId7"/>
    <p:sldId id="293" r:id="rId8"/>
    <p:sldId id="317" r:id="rId9"/>
    <p:sldId id="289" r:id="rId10"/>
    <p:sldId id="315" r:id="rId11"/>
    <p:sldId id="267" r:id="rId12"/>
    <p:sldId id="269" r:id="rId13"/>
    <p:sldId id="266" r:id="rId14"/>
    <p:sldId id="323" r:id="rId15"/>
    <p:sldId id="324" r:id="rId16"/>
    <p:sldId id="314" r:id="rId17"/>
    <p:sldId id="273" r:id="rId18"/>
    <p:sldId id="290" r:id="rId19"/>
    <p:sldId id="291" r:id="rId20"/>
    <p:sldId id="275" r:id="rId21"/>
    <p:sldId id="313" r:id="rId22"/>
    <p:sldId id="282" r:id="rId23"/>
    <p:sldId id="277" r:id="rId24"/>
    <p:sldId id="321" r:id="rId25"/>
    <p:sldId id="284" r:id="rId26"/>
    <p:sldId id="285" r:id="rId27"/>
    <p:sldId id="305" r:id="rId28"/>
    <p:sldId id="287" r:id="rId29"/>
    <p:sldId id="288" r:id="rId30"/>
    <p:sldId id="292" r:id="rId31"/>
    <p:sldId id="311" r:id="rId32"/>
    <p:sldId id="298" r:id="rId33"/>
    <p:sldId id="299" r:id="rId34"/>
    <p:sldId id="300" r:id="rId35"/>
    <p:sldId id="301" r:id="rId36"/>
    <p:sldId id="302" r:id="rId37"/>
    <p:sldId id="303" r:id="rId38"/>
    <p:sldId id="326" r:id="rId39"/>
    <p:sldId id="325" r:id="rId40"/>
    <p:sldId id="322" r:id="rId41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13" autoAdjust="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/>
          <a:lstStyle>
            <a:lvl1pPr algn="r">
              <a:defRPr sz="1200"/>
            </a:lvl1pPr>
          </a:lstStyle>
          <a:p>
            <a:fld id="{C2710CE6-916E-4649-8441-08CE00BE9BC0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2" y="9428584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 anchor="b"/>
          <a:lstStyle>
            <a:lvl1pPr algn="r">
              <a:defRPr sz="1200"/>
            </a:lvl1pPr>
          </a:lstStyle>
          <a:p>
            <a:fld id="{A66087A4-879F-402C-99B2-CB3927E534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6513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/>
          <a:lstStyle>
            <a:lvl1pPr algn="r">
              <a:defRPr sz="1200"/>
            </a:lvl1pPr>
          </a:lstStyle>
          <a:p>
            <a:fld id="{4A0E883E-AA15-4536-A3B0-AD8B9E60EF06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77" tIns="45737" rIns="91477" bIns="45737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77" tIns="45737" rIns="91477" bIns="45737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2" y="9428584"/>
            <a:ext cx="2945660" cy="496332"/>
          </a:xfrm>
          <a:prstGeom prst="rect">
            <a:avLst/>
          </a:prstGeom>
        </p:spPr>
        <p:txBody>
          <a:bodyPr vert="horz" lIns="91477" tIns="45737" rIns="91477" bIns="45737" rtlCol="0" anchor="b"/>
          <a:lstStyle>
            <a:lvl1pPr algn="r">
              <a:defRPr sz="1200"/>
            </a:lvl1pPr>
          </a:lstStyle>
          <a:p>
            <a:fld id="{642F6189-D952-4C5B-B041-C15D0A1737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8239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F6189-D952-4C5B-B041-C15D0A1737A2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2128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F6189-D952-4C5B-B041-C15D0A1737A2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2128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5EE4F-EBA6-459E-A281-C9CC58EC807B}" type="slidenum">
              <a:rPr lang="pt-BR" smtClean="0"/>
              <a:pPr/>
              <a:t>35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843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1025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705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5959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606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537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0418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2704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538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9637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6234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8D374-B1DF-49EC-B0A9-D0781DE966E8}" type="datetimeFigureOut">
              <a:rPr lang="pt-BR" smtClean="0"/>
              <a:t>10/08/2016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67BFE-7260-4A2A-AA55-4190548C907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859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9883" b="11742"/>
          <a:stretch/>
        </p:blipFill>
        <p:spPr>
          <a:xfrm>
            <a:off x="0" y="0"/>
            <a:ext cx="9144000" cy="5374888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539552" y="4917688"/>
            <a:ext cx="5346036" cy="9144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540770" y="5020945"/>
            <a:ext cx="5346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GT INCÊNDIO ALEMOA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5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3389650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06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lipse 20"/>
          <p:cNvSpPr/>
          <p:nvPr/>
        </p:nvSpPr>
        <p:spPr>
          <a:xfrm>
            <a:off x="3832385" y="4186895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/>
          <p:cNvSpPr/>
          <p:nvPr/>
        </p:nvSpPr>
        <p:spPr>
          <a:xfrm>
            <a:off x="3917848" y="4267220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Elipse 55"/>
          <p:cNvSpPr/>
          <p:nvPr/>
        </p:nvSpPr>
        <p:spPr>
          <a:xfrm>
            <a:off x="1310747" y="4149080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Elipse 56"/>
          <p:cNvSpPr/>
          <p:nvPr/>
        </p:nvSpPr>
        <p:spPr>
          <a:xfrm>
            <a:off x="1396210" y="4234543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0" y="3035349"/>
            <a:ext cx="9144000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642895" y="30907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5" t="42132" r="15534" b="16624"/>
          <a:stretch/>
        </p:blipFill>
        <p:spPr>
          <a:xfrm>
            <a:off x="0" y="0"/>
            <a:ext cx="9144001" cy="303534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310747" y="5733256"/>
            <a:ext cx="1242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20 DE MAIO 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DE 2015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750834" y="5729946"/>
            <a:ext cx="28571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PROMOVIDO POR: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AEAS/PMS/CBPMESP/CREASP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3726147" y="5871755"/>
            <a:ext cx="14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AEAS/SANTOS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" name="Seta para baixo 40"/>
          <p:cNvSpPr/>
          <p:nvPr/>
        </p:nvSpPr>
        <p:spPr>
          <a:xfrm>
            <a:off x="1757911" y="4504345"/>
            <a:ext cx="329808" cy="563962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Elipse 61"/>
          <p:cNvSpPr/>
          <p:nvPr/>
        </p:nvSpPr>
        <p:spPr>
          <a:xfrm>
            <a:off x="6567331" y="4149080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Elipse 62"/>
          <p:cNvSpPr/>
          <p:nvPr/>
        </p:nvSpPr>
        <p:spPr>
          <a:xfrm>
            <a:off x="6652794" y="4229405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Seta para baixo 64"/>
          <p:cNvSpPr/>
          <p:nvPr/>
        </p:nvSpPr>
        <p:spPr>
          <a:xfrm>
            <a:off x="7014495" y="4504345"/>
            <a:ext cx="329808" cy="563962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8" name="Picture 4" descr="C:\Users\aline2000706\Downloads\placeholder-for-ma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794" y="4464304"/>
            <a:ext cx="669318" cy="66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64926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lipse 36"/>
          <p:cNvSpPr/>
          <p:nvPr/>
        </p:nvSpPr>
        <p:spPr>
          <a:xfrm>
            <a:off x="3758145" y="4730617"/>
            <a:ext cx="1685220" cy="168522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Elipse 27"/>
          <p:cNvSpPr/>
          <p:nvPr/>
        </p:nvSpPr>
        <p:spPr>
          <a:xfrm>
            <a:off x="997941" y="4234556"/>
            <a:ext cx="1842968" cy="184296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0" y="3035349"/>
            <a:ext cx="9144000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642895" y="30907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5" t="42132" r="15534" b="16624"/>
          <a:stretch/>
        </p:blipFill>
        <p:spPr>
          <a:xfrm>
            <a:off x="0" y="0"/>
            <a:ext cx="9144001" cy="3035348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3697736" y="5187278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6.000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ACESSOS ONLINE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132350" y="5117314"/>
            <a:ext cx="1574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600 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PARTICIPANTES</a:t>
            </a:r>
          </a:p>
        </p:txBody>
      </p:sp>
      <p:sp>
        <p:nvSpPr>
          <p:cNvPr id="13" name="Mais 12"/>
          <p:cNvSpPr/>
          <p:nvPr/>
        </p:nvSpPr>
        <p:spPr>
          <a:xfrm>
            <a:off x="1559385" y="4401106"/>
            <a:ext cx="720080" cy="720083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Elipse 40"/>
          <p:cNvSpPr/>
          <p:nvPr/>
        </p:nvSpPr>
        <p:spPr>
          <a:xfrm>
            <a:off x="6349165" y="4234556"/>
            <a:ext cx="1842968" cy="1842968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6318946" y="4578959"/>
            <a:ext cx="1903405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23</a:t>
            </a:r>
          </a:p>
          <a:p>
            <a:pPr algn="ctr"/>
            <a:r>
              <a:rPr lang="pt-BR" sz="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 ESTADOS BRASILEIROS</a:t>
            </a:r>
          </a:p>
          <a:p>
            <a:pPr algn="ctr"/>
            <a:r>
              <a:rPr lang="pt-BR" sz="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12 PAÍSES</a:t>
            </a:r>
          </a:p>
          <a:p>
            <a:pPr algn="ctr"/>
            <a:r>
              <a:rPr lang="pt-BR" sz="1500" dirty="0" smtClean="0">
                <a:solidFill>
                  <a:schemeClr val="bg1"/>
                </a:solidFill>
                <a:latin typeface="Impact" panose="020B0806030902050204" pitchFamily="34" charset="0"/>
              </a:rPr>
              <a:t>3 CONTINENTES</a:t>
            </a:r>
            <a:endParaRPr lang="pt-BR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39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" t="42132" r="15534" b="16624"/>
          <a:stretch/>
        </p:blipFill>
        <p:spPr>
          <a:xfrm>
            <a:off x="0" y="0"/>
            <a:ext cx="9144001" cy="303534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5" b="12397"/>
          <a:stretch/>
        </p:blipFill>
        <p:spPr>
          <a:xfrm>
            <a:off x="1243794" y="4105536"/>
            <a:ext cx="6614625" cy="2428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tângulo 11"/>
          <p:cNvSpPr/>
          <p:nvPr/>
        </p:nvSpPr>
        <p:spPr>
          <a:xfrm>
            <a:off x="0" y="3035349"/>
            <a:ext cx="9144000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2642895" y="30907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9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/>
          <p:cNvSpPr txBox="1"/>
          <p:nvPr/>
        </p:nvSpPr>
        <p:spPr>
          <a:xfrm>
            <a:off x="273944" y="332656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PROGRAMAÇÃO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Decágono 1"/>
          <p:cNvSpPr/>
          <p:nvPr/>
        </p:nvSpPr>
        <p:spPr>
          <a:xfrm>
            <a:off x="2843808" y="548680"/>
            <a:ext cx="5840675" cy="5688631"/>
          </a:xfrm>
          <a:prstGeom prst="dec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reto 3"/>
          <p:cNvCxnSpPr>
            <a:stCxn id="2" idx="8"/>
            <a:endCxn id="2" idx="3"/>
          </p:cNvCxnSpPr>
          <p:nvPr/>
        </p:nvCxnSpPr>
        <p:spPr>
          <a:xfrm>
            <a:off x="4861712" y="548686"/>
            <a:ext cx="1804867" cy="56886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/>
          <p:cNvCxnSpPr>
            <a:stCxn id="2" idx="7"/>
            <a:endCxn id="2" idx="2"/>
          </p:cNvCxnSpPr>
          <p:nvPr/>
        </p:nvCxnSpPr>
        <p:spPr>
          <a:xfrm>
            <a:off x="3401543" y="1635116"/>
            <a:ext cx="4725205" cy="35157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/>
          <p:cNvCxnSpPr>
            <a:stCxn id="2" idx="6"/>
            <a:endCxn id="2" idx="1"/>
          </p:cNvCxnSpPr>
          <p:nvPr/>
        </p:nvCxnSpPr>
        <p:spPr>
          <a:xfrm>
            <a:off x="2843808" y="3392996"/>
            <a:ext cx="5840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>
            <a:stCxn id="2" idx="5"/>
            <a:endCxn id="2" idx="0"/>
          </p:cNvCxnSpPr>
          <p:nvPr/>
        </p:nvCxnSpPr>
        <p:spPr>
          <a:xfrm flipV="1">
            <a:off x="3401543" y="1635116"/>
            <a:ext cx="4725205" cy="351575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>
            <a:stCxn id="2" idx="4"/>
            <a:endCxn id="2" idx="9"/>
          </p:cNvCxnSpPr>
          <p:nvPr/>
        </p:nvCxnSpPr>
        <p:spPr>
          <a:xfrm flipV="1">
            <a:off x="4861712" y="548686"/>
            <a:ext cx="1804867" cy="56886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ipse 17"/>
          <p:cNvSpPr/>
          <p:nvPr/>
        </p:nvSpPr>
        <p:spPr>
          <a:xfrm>
            <a:off x="5014052" y="2642903"/>
            <a:ext cx="1500185" cy="150018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5364964" y="1040542"/>
            <a:ext cx="7983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CREA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6514237" y="148204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CODESP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7102221" y="2492896"/>
            <a:ext cx="10665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DEFESA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CIVIL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6817600" y="3712201"/>
            <a:ext cx="15813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PETROBRÁS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579294" y="4719988"/>
            <a:ext cx="7750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BASF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5489486" y="5149886"/>
            <a:ext cx="5493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IPT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4055533" y="4755474"/>
            <a:ext cx="8402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ABNT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8" name="CaixaDeTexto 27"/>
          <p:cNvSpPr txBox="1"/>
          <p:nvPr/>
        </p:nvSpPr>
        <p:spPr>
          <a:xfrm>
            <a:off x="3410178" y="3688743"/>
            <a:ext cx="12134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DEBATES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3140412" y="2443535"/>
            <a:ext cx="1632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CORPO DE</a:t>
            </a:r>
          </a:p>
          <a:p>
            <a:pPr algn="ctr"/>
            <a:r>
              <a:rPr lang="en-US" sz="2200" b="1" dirty="0" smtClean="0">
                <a:solidFill>
                  <a:schemeClr val="bg1"/>
                </a:solidFill>
              </a:rPr>
              <a:t>BOMBEIROS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956725" y="1482048"/>
            <a:ext cx="10379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CETESB</a:t>
            </a:r>
            <a:endParaRPr lang="pt-BR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187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/>
          <p:cNvSpPr txBox="1"/>
          <p:nvPr/>
        </p:nvSpPr>
        <p:spPr>
          <a:xfrm>
            <a:off x="273944" y="332656"/>
            <a:ext cx="4154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CARTA DE SANTOS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Decágono 1"/>
          <p:cNvSpPr/>
          <p:nvPr/>
        </p:nvSpPr>
        <p:spPr>
          <a:xfrm>
            <a:off x="2843808" y="548680"/>
            <a:ext cx="5840675" cy="5688631"/>
          </a:xfrm>
          <a:prstGeom prst="dec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reto 3"/>
          <p:cNvCxnSpPr>
            <a:stCxn id="2" idx="8"/>
            <a:endCxn id="2" idx="3"/>
          </p:cNvCxnSpPr>
          <p:nvPr/>
        </p:nvCxnSpPr>
        <p:spPr>
          <a:xfrm>
            <a:off x="4861712" y="548686"/>
            <a:ext cx="1804867" cy="568861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/>
          <p:cNvCxnSpPr>
            <a:stCxn id="2" idx="7"/>
            <a:endCxn id="2" idx="2"/>
          </p:cNvCxnSpPr>
          <p:nvPr/>
        </p:nvCxnSpPr>
        <p:spPr>
          <a:xfrm>
            <a:off x="3401543" y="1635116"/>
            <a:ext cx="4725205" cy="351575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/>
          <p:cNvCxnSpPr>
            <a:stCxn id="2" idx="6"/>
            <a:endCxn id="2" idx="1"/>
          </p:cNvCxnSpPr>
          <p:nvPr/>
        </p:nvCxnSpPr>
        <p:spPr>
          <a:xfrm>
            <a:off x="2843808" y="3392996"/>
            <a:ext cx="584067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>
            <a:stCxn id="2" idx="5"/>
            <a:endCxn id="2" idx="0"/>
          </p:cNvCxnSpPr>
          <p:nvPr/>
        </p:nvCxnSpPr>
        <p:spPr>
          <a:xfrm flipV="1">
            <a:off x="3401543" y="1635116"/>
            <a:ext cx="4725205" cy="351575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>
            <a:stCxn id="2" idx="4"/>
            <a:endCxn id="2" idx="9"/>
          </p:cNvCxnSpPr>
          <p:nvPr/>
        </p:nvCxnSpPr>
        <p:spPr>
          <a:xfrm flipV="1">
            <a:off x="4861712" y="548686"/>
            <a:ext cx="1804867" cy="568861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ipse 17"/>
          <p:cNvSpPr/>
          <p:nvPr/>
        </p:nvSpPr>
        <p:spPr>
          <a:xfrm>
            <a:off x="3749463" y="1361503"/>
            <a:ext cx="4062984" cy="4062984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52" name="Picture 4" descr="Y:\2016 Incêndio Alemoa\Apresentação\carta-santo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2008">
            <a:off x="4689898" y="1440461"/>
            <a:ext cx="2903371" cy="40617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Y:\2016 Incêndio Alemoa\Apresentação\carta-santo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8073">
            <a:off x="3904473" y="1408742"/>
            <a:ext cx="2903371" cy="40617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5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4221088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06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4571998" y="205265"/>
            <a:ext cx="4572001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4571998" y="260648"/>
            <a:ext cx="4572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4571999" y="2913541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CONSTITUÍDO EM 07/08/2015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EM PLENÁRIA DO CREA-SP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"/>
          <a:stretch/>
        </p:blipFill>
        <p:spPr>
          <a:xfrm>
            <a:off x="6009742" y="4077072"/>
            <a:ext cx="1760154" cy="1560368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4571999" y="5733255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FORAM REALIZADAS REUNIÕES</a:t>
            </a:r>
          </a:p>
          <a:p>
            <a:pPr algn="ctr"/>
            <a:r>
              <a:rPr lang="pt-BR" dirty="0" smtClean="0">
                <a:solidFill>
                  <a:schemeClr val="bg1"/>
                </a:solidFill>
                <a:latin typeface="Impact" panose="020B0806030902050204" pitchFamily="34" charset="0"/>
              </a:rPr>
              <a:t>MENSAIS, PALESTRAS E VISITAS TÉCNICAS</a:t>
            </a:r>
            <a:endParaRPr lang="pt-BR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34" y="1484784"/>
            <a:ext cx="1217127" cy="133330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3" r="60035" b="8346"/>
          <a:stretch/>
        </p:blipFill>
        <p:spPr>
          <a:xfrm rot="10800000">
            <a:off x="-2" y="-1"/>
            <a:ext cx="4572001" cy="6858000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12" name="Conector reto 11"/>
          <p:cNvCxnSpPr/>
          <p:nvPr/>
        </p:nvCxnSpPr>
        <p:spPr>
          <a:xfrm>
            <a:off x="4571999" y="0"/>
            <a:ext cx="0" cy="6858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63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 rot="180000">
            <a:off x="309206" y="355034"/>
            <a:ext cx="8606490" cy="61653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2103848" y="1196752"/>
            <a:ext cx="65726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2200" b="1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. André Monteiro de Fazio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CREA-SP (COORDENADOR) </a:t>
            </a:r>
          </a:p>
          <a:p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2200" b="1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. e Seg. Trab. Cassio Roberto Armani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CORPO DE BOMBEIROS - CBPMESP (COORDENADOR ADJUNTO) </a:t>
            </a:r>
          </a:p>
          <a:p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Quím. Ademar </a:t>
            </a:r>
            <a:r>
              <a:rPr lang="pt-BR" sz="2200" b="1" dirty="0" err="1" smtClean="0">
                <a:solidFill>
                  <a:schemeClr val="bg1"/>
                </a:solidFill>
                <a:latin typeface="+mj-lt"/>
              </a:rPr>
              <a:t>Salgosa</a:t>
            </a:r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 Junior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AEAS (RELATOR) </a:t>
            </a:r>
          </a:p>
          <a:p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2200" b="1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. Adilson Luiz Gonçalves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PMS (RELATOR) </a:t>
            </a:r>
          </a:p>
          <a:p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Eletric. E  Seg. Trab. André Luiz Gonçalves </a:t>
            </a:r>
            <a:r>
              <a:rPr lang="pt-BR" sz="2200" b="1" dirty="0" err="1" smtClean="0">
                <a:solidFill>
                  <a:schemeClr val="bg1"/>
                </a:solidFill>
                <a:latin typeface="+mj-lt"/>
              </a:rPr>
              <a:t>Scabbia</a:t>
            </a:r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IPT </a:t>
            </a:r>
          </a:p>
          <a:p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bg1"/>
                </a:solidFill>
                <a:latin typeface="+mj-lt"/>
              </a:rPr>
              <a:t>Eng. Mec. Paulo de Tarso Martins Gomes </a:t>
            </a:r>
          </a:p>
          <a:p>
            <a:r>
              <a:rPr lang="pt-BR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ABNT E ABTLP </a:t>
            </a:r>
            <a:endParaRPr lang="pt-BR" b="1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684585" y="416858"/>
            <a:ext cx="51835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COMPONENTES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910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0" y="0"/>
            <a:ext cx="1187623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1558883" y="1465906"/>
            <a:ext cx="3661189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Crea-SP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João Bosco Nunes Romeiro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Elisabete A. de O. Rodrigues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Eletric. Álvaro Luiz Dias de Oliveira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Ademir Alves do Amaral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Luiz Roberto Sega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Sr. Nivaldo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Pupato</a:t>
            </a:r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Sra. Maria Madalena Meira</a:t>
            </a:r>
            <a:endParaRPr lang="pt-B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546442" y="3664530"/>
            <a:ext cx="367363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ABTL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Ind. Mec. Cláudio Roberto de Araújo </a:t>
            </a: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CETESB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Quím. Edson Haddad</a:t>
            </a: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CODESP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Mec. E Seg. Trab. Ernesto Henriques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Da Costa Júnior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Paulino Moreira Da Silva Vicente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486874" y="404664"/>
            <a:ext cx="7657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CONVIDADOS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5220072" y="1465906"/>
            <a:ext cx="3597395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CBPMESP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Eduardo Nocetti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Holms</a:t>
            </a:r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ABTLP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Adm. Sérgio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Sukadolnick</a:t>
            </a:r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FERROFRENTE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Civ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. José Manoel Ferreira Gonçalves </a:t>
            </a: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USP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Naval Marcelo Ramos Martins </a:t>
            </a: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CEDEC/SP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Capitão PM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Rudyard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 Panzarini Paiva</a:t>
            </a:r>
          </a:p>
          <a:p>
            <a:endParaRPr lang="pt-BR" sz="1600" dirty="0" smtClean="0">
              <a:solidFill>
                <a:schemeClr val="bg1"/>
              </a:solidFill>
              <a:latin typeface="+mj-lt"/>
            </a:endParaRPr>
          </a:p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TRANSPETRO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Téc. Sérgio Moacir da Luz Ferreira </a:t>
            </a:r>
          </a:p>
          <a:p>
            <a:r>
              <a:rPr lang="pt-BR" sz="1600" dirty="0" smtClean="0">
                <a:solidFill>
                  <a:schemeClr val="bg1"/>
                </a:solidFill>
                <a:latin typeface="+mj-lt"/>
              </a:rPr>
              <a:t>Eng. Ind. Eletr. </a:t>
            </a:r>
            <a:r>
              <a:rPr lang="pt-BR" sz="1600" dirty="0" err="1" smtClean="0">
                <a:solidFill>
                  <a:schemeClr val="bg1"/>
                </a:solidFill>
                <a:latin typeface="+mj-lt"/>
              </a:rPr>
              <a:t>Rosemberg</a:t>
            </a:r>
            <a:r>
              <a:rPr lang="pt-BR" sz="1600" dirty="0" smtClean="0">
                <a:solidFill>
                  <a:schemeClr val="bg1"/>
                </a:solidFill>
                <a:latin typeface="+mj-lt"/>
              </a:rPr>
              <a:t> Pinto Pestana 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8892480" y="-677"/>
            <a:ext cx="25152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80428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1" y="3429000"/>
            <a:ext cx="9143999" cy="28083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67544" y="3009146"/>
            <a:ext cx="14077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VÍDEO</a:t>
            </a:r>
            <a:endParaRPr lang="pt-BR" sz="40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170" name="Picture 2" descr="\\Zeus\CREA-SP\Unidades Administrativas\DCO\2016 Incêndio Alemoa\Apresentação\vide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762" y="1052736"/>
            <a:ext cx="6398686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253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 rot="180000">
            <a:off x="274568" y="355034"/>
            <a:ext cx="8606490" cy="616534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6228184" y="1673513"/>
            <a:ext cx="23461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</a:t>
            </a:r>
          </a:p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TRABALHO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" t="25616" b="11944"/>
          <a:stretch/>
        </p:blipFill>
        <p:spPr>
          <a:xfrm>
            <a:off x="611560" y="764704"/>
            <a:ext cx="5373621" cy="2275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4" b="14514"/>
          <a:stretch/>
        </p:blipFill>
        <p:spPr>
          <a:xfrm>
            <a:off x="2226864" y="3356992"/>
            <a:ext cx="6377584" cy="27891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88376898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5045834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06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3797" y="3584772"/>
            <a:ext cx="9140203" cy="327322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169">
            <a:off x="4225662" y="1665536"/>
            <a:ext cx="3303616" cy="467113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6720">
            <a:off x="1449166" y="1253294"/>
            <a:ext cx="3299162" cy="466295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aixaDeTexto 8"/>
          <p:cNvSpPr txBox="1"/>
          <p:nvPr/>
        </p:nvSpPr>
        <p:spPr>
          <a:xfrm>
            <a:off x="251520" y="202679"/>
            <a:ext cx="3525408" cy="71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84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de cantos arredondados 3"/>
          <p:cNvSpPr/>
          <p:nvPr/>
        </p:nvSpPr>
        <p:spPr>
          <a:xfrm>
            <a:off x="2987824" y="1218524"/>
            <a:ext cx="3081836" cy="64325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5295105" y="2334652"/>
            <a:ext cx="3597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Aprimorar a integração entre governos, órgãos normativos e iniciativa privada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53818" y="4474536"/>
            <a:ext cx="3776941" cy="1474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Criar núcleos regionais destinados ao armazenamento de recursos necessários ao combate a sinistros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842212" y="2496797"/>
            <a:ext cx="34500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Revisar e aprimorar Legislação e Normas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5377000" y="4656336"/>
            <a:ext cx="3433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Estabelecer planos e ações integradas entre governos e iniciativa privada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987825" y="1260049"/>
            <a:ext cx="3081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CARTA DE SANTOS</a:t>
            </a:r>
            <a:endParaRPr lang="pt-BR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0" y="4888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RECOMENDAÇÕES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Seta para a direita 6"/>
          <p:cNvSpPr/>
          <p:nvPr/>
        </p:nvSpPr>
        <p:spPr>
          <a:xfrm>
            <a:off x="251520" y="2640530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Seta para a direita 25"/>
          <p:cNvSpPr/>
          <p:nvPr/>
        </p:nvSpPr>
        <p:spPr>
          <a:xfrm>
            <a:off x="251520" y="4962214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Seta para a direita 27"/>
          <p:cNvSpPr/>
          <p:nvPr/>
        </p:nvSpPr>
        <p:spPr>
          <a:xfrm>
            <a:off x="4779464" y="2625567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Seta para a direita 28"/>
          <p:cNvSpPr/>
          <p:nvPr/>
        </p:nvSpPr>
        <p:spPr>
          <a:xfrm>
            <a:off x="4779464" y="4947251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3797" y="0"/>
            <a:ext cx="9140203" cy="4046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7447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797" y="0"/>
            <a:ext cx="9140203" cy="4046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a direita 6"/>
          <p:cNvSpPr/>
          <p:nvPr/>
        </p:nvSpPr>
        <p:spPr>
          <a:xfrm>
            <a:off x="251520" y="2633048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Seta para a direita 25"/>
          <p:cNvSpPr/>
          <p:nvPr/>
        </p:nvSpPr>
        <p:spPr>
          <a:xfrm>
            <a:off x="251520" y="4954732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Seta para a direita 27"/>
          <p:cNvSpPr/>
          <p:nvPr/>
        </p:nvSpPr>
        <p:spPr>
          <a:xfrm>
            <a:off x="4779464" y="2633048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Seta para a direita 28"/>
          <p:cNvSpPr/>
          <p:nvPr/>
        </p:nvSpPr>
        <p:spPr>
          <a:xfrm>
            <a:off x="4779464" y="4954732"/>
            <a:ext cx="515641" cy="50407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5436096" y="4661121"/>
            <a:ext cx="3096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Acompanhar as discussões e realizar novos eventos similares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1023729" y="2518746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Diversificar a matriz de transportes nacional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1023729" y="4491844"/>
            <a:ext cx="31683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Estudar a criação de um fundo nacional destinado ao combate emergencial de sinistros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5436096" y="2349468"/>
            <a:ext cx="3096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 smtClean="0">
                <a:solidFill>
                  <a:schemeClr val="bg1"/>
                </a:solidFill>
                <a:latin typeface="+mj-lt"/>
              </a:rPr>
              <a:t>Tornar obrigatória a  capacitação continuada de profissionais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tângulo de cantos arredondados 13"/>
          <p:cNvSpPr/>
          <p:nvPr/>
        </p:nvSpPr>
        <p:spPr>
          <a:xfrm>
            <a:off x="2987824" y="1218524"/>
            <a:ext cx="3081836" cy="64325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/>
          <p:cNvSpPr txBox="1"/>
          <p:nvPr/>
        </p:nvSpPr>
        <p:spPr>
          <a:xfrm>
            <a:off x="2987825" y="1260049"/>
            <a:ext cx="3081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bg1"/>
                </a:solidFill>
                <a:latin typeface="Impact" panose="020B0806030902050204" pitchFamily="34" charset="0"/>
              </a:rPr>
              <a:t>CARTA DE SANTOS</a:t>
            </a:r>
            <a:endParaRPr lang="pt-BR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0" y="4888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RECOMENDAÇÕES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457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319787" y="332656"/>
            <a:ext cx="507797" cy="6264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941926" y="202679"/>
            <a:ext cx="3525408" cy="71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 rot="5400000">
            <a:off x="4477995" y="1931348"/>
            <a:ext cx="507797" cy="8824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4915">
            <a:off x="591204" y="1354240"/>
            <a:ext cx="2860834" cy="4045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7072">
            <a:off x="1643239" y="1382518"/>
            <a:ext cx="2860834" cy="40450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aixaDeTexto 8"/>
          <p:cNvSpPr txBox="1"/>
          <p:nvPr/>
        </p:nvSpPr>
        <p:spPr>
          <a:xfrm>
            <a:off x="4880134" y="512088"/>
            <a:ext cx="415636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1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Introdução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2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Histórico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3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Considerações iniciais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4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Orientações 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para </a:t>
            </a: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implementação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das 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r</a:t>
            </a: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ecomendações da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“Carta 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de Santos - 2015” 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5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Ações já adotadas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6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Considerações finais</a:t>
            </a:r>
          </a:p>
          <a:p>
            <a:pPr algn="ctr"/>
            <a:r>
              <a:rPr lang="pt-BR" sz="2200" dirty="0" smtClean="0">
                <a:solidFill>
                  <a:srgbClr val="0070C0"/>
                </a:solidFill>
                <a:latin typeface="Impact" panose="020B0806030902050204" pitchFamily="34" charset="0"/>
              </a:rPr>
              <a:t>7</a:t>
            </a:r>
            <a:endParaRPr lang="pt-BR" sz="2200" dirty="0" smtClean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+mj-lt"/>
              </a:rPr>
              <a:t>Referências</a:t>
            </a:r>
            <a:endParaRPr lang="pt-BR" sz="2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953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2731" y="2400609"/>
            <a:ext cx="3755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chemeClr val="bg1"/>
                </a:solidFill>
                <a:latin typeface="+mj-lt"/>
              </a:rPr>
              <a:t>3.2 A Segurança como Conceito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Cultural – “Cultura da Excelência” </a:t>
            </a:r>
            <a:endParaRPr lang="pt-BR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51520" y="3290616"/>
            <a:ext cx="387090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ONDE ESTÁ A SEGURANÇA?</a:t>
            </a:r>
            <a:endParaRPr lang="pt-BR" sz="2500" b="1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8313129" y="6089557"/>
            <a:ext cx="507797" cy="7684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/>
          <p:cNvSpPr txBox="1"/>
          <p:nvPr/>
        </p:nvSpPr>
        <p:spPr>
          <a:xfrm>
            <a:off x="444747" y="5242011"/>
            <a:ext cx="3525408" cy="71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 rot="5400000">
            <a:off x="4156563" y="1932992"/>
            <a:ext cx="507797" cy="88209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978">
            <a:off x="5252979" y="1441254"/>
            <a:ext cx="3327569" cy="47050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9559">
            <a:off x="4319683" y="1462411"/>
            <a:ext cx="3327569" cy="47050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5724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23528" y="3807038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4.2.6 </a:t>
            </a:r>
            <a:r>
              <a:rPr lang="pt-BR" b="1" dirty="0">
                <a:solidFill>
                  <a:schemeClr val="bg1"/>
                </a:solidFill>
              </a:rPr>
              <a:t>Responsabilidade </a:t>
            </a:r>
            <a:r>
              <a:rPr lang="pt-BR" b="1" dirty="0" smtClean="0">
                <a:solidFill>
                  <a:schemeClr val="bg1"/>
                </a:solidFill>
              </a:rPr>
              <a:t>Técnica pelo </a:t>
            </a:r>
            <a:r>
              <a:rPr lang="pt-BR" b="1" dirty="0">
                <a:solidFill>
                  <a:schemeClr val="bg1"/>
                </a:solidFill>
              </a:rPr>
              <a:t>Empreendimento </a:t>
            </a:r>
            <a:endParaRPr lang="pt-BR" b="1" dirty="0" smtClean="0">
              <a:solidFill>
                <a:schemeClr val="bg1"/>
              </a:solidFill>
            </a:endParaRPr>
          </a:p>
          <a:p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Todos os projetos desenvolvidos visando um novo empreendimento destinado à extração, produção, armazenamento, transferência, manuseio e/ou manipulação de produtos químicos e de quaisquer tipos que potencializam reação química, explosão ou incêndio, bem como todas as obras/serviços relativos à sua implementação deverão dispor de responsável(</a:t>
            </a:r>
            <a:r>
              <a:rPr lang="pt-BR" dirty="0" err="1">
                <a:solidFill>
                  <a:schemeClr val="bg1"/>
                </a:solidFill>
              </a:rPr>
              <a:t>is</a:t>
            </a:r>
            <a:r>
              <a:rPr lang="pt-BR" dirty="0">
                <a:solidFill>
                  <a:schemeClr val="bg1"/>
                </a:solidFill>
              </a:rPr>
              <a:t>) técnico(s), com o(s) devido(s) documento(s) oficial(</a:t>
            </a:r>
            <a:r>
              <a:rPr lang="pt-BR" dirty="0" err="1">
                <a:solidFill>
                  <a:schemeClr val="bg1"/>
                </a:solidFill>
              </a:rPr>
              <a:t>is</a:t>
            </a:r>
            <a:r>
              <a:rPr lang="pt-BR" dirty="0">
                <a:solidFill>
                  <a:schemeClr val="bg1"/>
                </a:solidFill>
              </a:rPr>
              <a:t>) </a:t>
            </a:r>
            <a:r>
              <a:rPr lang="pt-BR" dirty="0" smtClean="0">
                <a:solidFill>
                  <a:schemeClr val="bg1"/>
                </a:solidFill>
              </a:rPr>
              <a:t>de responsabilidade </a:t>
            </a:r>
            <a:r>
              <a:rPr lang="pt-BR" dirty="0">
                <a:solidFill>
                  <a:schemeClr val="bg1"/>
                </a:solidFill>
              </a:rPr>
              <a:t>técnica, registrado(s) pelo(s) Conselho(s) Regional(</a:t>
            </a:r>
            <a:r>
              <a:rPr lang="pt-BR" dirty="0" err="1">
                <a:solidFill>
                  <a:schemeClr val="bg1"/>
                </a:solidFill>
              </a:rPr>
              <a:t>is</a:t>
            </a:r>
            <a:r>
              <a:rPr lang="pt-BR" dirty="0">
                <a:solidFill>
                  <a:schemeClr val="bg1"/>
                </a:solidFill>
              </a:rPr>
              <a:t>) pertinente(s), no limite estrito das habilitações legais do(s) profissional(</a:t>
            </a:r>
            <a:r>
              <a:rPr lang="pt-BR" dirty="0" err="1">
                <a:solidFill>
                  <a:schemeClr val="bg1"/>
                </a:solidFill>
              </a:rPr>
              <a:t>is</a:t>
            </a:r>
            <a:r>
              <a:rPr lang="pt-BR" dirty="0">
                <a:solidFill>
                  <a:schemeClr val="bg1"/>
                </a:solidFill>
              </a:rPr>
              <a:t>) autor(es). </a:t>
            </a:r>
          </a:p>
        </p:txBody>
      </p:sp>
      <p:sp>
        <p:nvSpPr>
          <p:cNvPr id="7" name="Retângulo 6"/>
          <p:cNvSpPr/>
          <p:nvPr/>
        </p:nvSpPr>
        <p:spPr>
          <a:xfrm>
            <a:off x="8313129" y="1"/>
            <a:ext cx="507797" cy="65973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 rot="5400000" flipV="1">
            <a:off x="8728564" y="6181920"/>
            <a:ext cx="507797" cy="3230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171610" y="182869"/>
            <a:ext cx="3525408" cy="71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3074" name="Picture 2" descr="Y:\2016 Incêndio Alemoa\Apresentação\chemical-e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8" b="12177"/>
          <a:stretch/>
        </p:blipFill>
        <p:spPr bwMode="auto">
          <a:xfrm>
            <a:off x="0" y="988911"/>
            <a:ext cx="8313130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3690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Y:\2016 Incêndio Alemoa\Apresentação\cetes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86" r="57126"/>
          <a:stretch/>
        </p:blipFill>
        <p:spPr bwMode="auto">
          <a:xfrm>
            <a:off x="4103907" y="1"/>
            <a:ext cx="3708453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01812" y="981742"/>
            <a:ext cx="35501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4.6.7.1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Curso “Primeiro no Local” </a:t>
            </a:r>
          </a:p>
          <a:p>
            <a:pPr algn="ctr"/>
            <a:endParaRPr lang="pt-BR" sz="20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4.6.7.2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Capacitação de Bombeiros Militares ou Bombeiros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Civis Públicos </a:t>
            </a:r>
          </a:p>
          <a:p>
            <a:pPr algn="ctr"/>
            <a:endParaRPr lang="pt-BR" sz="20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4.6.7.3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Capacitação de Engenheiros </a:t>
            </a:r>
          </a:p>
          <a:p>
            <a:pPr algn="ctr"/>
            <a:r>
              <a:rPr lang="pt-BR" sz="2000" dirty="0">
                <a:solidFill>
                  <a:schemeClr val="bg1"/>
                </a:solidFill>
                <a:latin typeface="+mj-lt"/>
              </a:rPr>
              <a:t>e</a:t>
            </a:r>
            <a:r>
              <a:rPr lang="pt-BR" sz="2000" dirty="0" smtClean="0">
                <a:solidFill>
                  <a:schemeClr val="bg1"/>
                </a:solidFill>
                <a:latin typeface="+mj-lt"/>
              </a:rPr>
              <a:t> Técnicos </a:t>
            </a:r>
          </a:p>
          <a:p>
            <a:pPr algn="ctr"/>
            <a:endParaRPr lang="pt-BR" sz="20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25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4.6.7.4 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Capacitação de Bombeiros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+mj-lt"/>
              </a:rPr>
              <a:t>Civis e Brigadistas 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06950" y="260648"/>
            <a:ext cx="3525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8313129" y="1"/>
            <a:ext cx="507797" cy="65973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 rot="5400000" flipV="1">
            <a:off x="4156564" y="1932994"/>
            <a:ext cx="507797" cy="88209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09285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6158">
            <a:off x="1291482" y="1900429"/>
            <a:ext cx="2982017" cy="4216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6423">
            <a:off x="399608" y="1922254"/>
            <a:ext cx="2985325" cy="4221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CaixaDeTexto 1"/>
          <p:cNvSpPr txBox="1"/>
          <p:nvPr/>
        </p:nvSpPr>
        <p:spPr>
          <a:xfrm>
            <a:off x="4644008" y="1508586"/>
            <a:ext cx="35553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1" dirty="0">
                <a:solidFill>
                  <a:schemeClr val="bg1"/>
                </a:solidFill>
              </a:rPr>
              <a:t>Cria o Fundo Nacional de Resposta a Grandes Emergências e Desastres, destinado ao atendimento imediato e mediato de necessidades dos órgãos públicos e empresas particulares atingidos por sinistros que superem a possibilidades de resposta dos Corpos de Bombeiros Militares, com fundamento nos artigos 165, §§ 5º e 9º, inciso II e 167, inciso IV, da Constituição Federal, bem como, nos termos da Lei nº 4.320 de 17 de março de 1964. 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93854" y="251070"/>
            <a:ext cx="3525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8313129" y="332656"/>
            <a:ext cx="507797" cy="65253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 rot="5400000" flipV="1">
            <a:off x="6154533" y="-1825939"/>
            <a:ext cx="507797" cy="48249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99323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1772816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06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 rot="21427230">
            <a:off x="321571" y="398530"/>
            <a:ext cx="8507958" cy="60373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150818" y="914817"/>
            <a:ext cx="8752977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323528" y="1020078"/>
            <a:ext cx="831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OS TRÊS PILARES DA SEGURANÇA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03648" y="2547481"/>
            <a:ext cx="3600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 smtClean="0">
                <a:solidFill>
                  <a:schemeClr val="bg1"/>
                </a:solidFill>
                <a:latin typeface="+mj-lt"/>
              </a:rPr>
              <a:t>Qualificação</a:t>
            </a:r>
          </a:p>
          <a:p>
            <a:r>
              <a:rPr lang="pt-BR" sz="3500" b="1" dirty="0" smtClean="0">
                <a:solidFill>
                  <a:schemeClr val="bg1"/>
                </a:solidFill>
                <a:latin typeface="+mj-lt"/>
              </a:rPr>
              <a:t>Capacitação</a:t>
            </a:r>
          </a:p>
        </p:txBody>
      </p:sp>
      <p:sp>
        <p:nvSpPr>
          <p:cNvPr id="6" name="Retângulo 5"/>
          <p:cNvSpPr/>
          <p:nvPr/>
        </p:nvSpPr>
        <p:spPr>
          <a:xfrm>
            <a:off x="247304" y="2708920"/>
            <a:ext cx="1012328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/>
          <p:cNvSpPr/>
          <p:nvPr/>
        </p:nvSpPr>
        <p:spPr>
          <a:xfrm>
            <a:off x="5220072" y="5589240"/>
            <a:ext cx="1012328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7891468" y="3573016"/>
            <a:ext cx="1012328" cy="864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563352" y="2787025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1</a:t>
            </a:r>
            <a:endParaRPr lang="pt-BR" sz="40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504861" y="5673025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2</a:t>
            </a:r>
            <a:endParaRPr lang="pt-BR" sz="40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8169044" y="3651121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3</a:t>
            </a:r>
            <a:endParaRPr lang="pt-BR" sz="4000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5971022" y="3689593"/>
            <a:ext cx="184133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3500" b="1" dirty="0" smtClean="0">
                <a:solidFill>
                  <a:schemeClr val="bg1"/>
                </a:solidFill>
              </a:rPr>
              <a:t>Recursos</a:t>
            </a:r>
            <a:endParaRPr lang="pt-BR" sz="3500" b="1" dirty="0">
              <a:solidFill>
                <a:schemeClr val="bg1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043608" y="4601160"/>
            <a:ext cx="403244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500" b="1" dirty="0">
                <a:solidFill>
                  <a:schemeClr val="bg1"/>
                </a:solidFill>
              </a:rPr>
              <a:t>Modernização de Equipamentos de Combate a </a:t>
            </a:r>
            <a:r>
              <a:rPr lang="pt-BR" sz="3500" b="1" dirty="0" smtClean="0">
                <a:solidFill>
                  <a:schemeClr val="bg1"/>
                </a:solidFill>
              </a:rPr>
              <a:t>Incêndio</a:t>
            </a:r>
            <a:endParaRPr lang="pt-BR" sz="3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87072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5877272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653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15637" y="4934296"/>
            <a:ext cx="8312727" cy="1375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16057"/>
          </a:xfrm>
        </p:spPr>
        <p:txBody>
          <a:bodyPr>
            <a:normAutofit/>
          </a:bodyPr>
          <a:lstStyle/>
          <a:p>
            <a:r>
              <a:rPr lang="pt-BR" sz="22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</a:rPr>
              <a:t>SEMINÁRIO INTERNACIONAL:</a:t>
            </a:r>
            <a:r>
              <a:rPr lang="pt-BR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Impact" panose="020B0806030902050204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SEGURANÇA EM TERMINAIS PORTUÁRIOS, RETROPORTUÁRIOS</a:t>
            </a:r>
            <a:br>
              <a:rPr lang="pt-BR" sz="2800" dirty="0" smtClean="0">
                <a:solidFill>
                  <a:schemeClr val="bg1"/>
                </a:solidFill>
                <a:latin typeface="Impact" panose="020B0806030902050204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E INSTALAÇÕES QUE MANIPULEM PRODUTOS PERIGOSOS</a:t>
            </a: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(título provisório)</a:t>
            </a:r>
            <a:endParaRPr lang="pt-BR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4" name="Picture 2" descr="Y:\2016 Incêndio Alemoa\Apresentação\map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790" y="116632"/>
            <a:ext cx="4744132" cy="247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5" b="23189"/>
          <a:stretch/>
        </p:blipFill>
        <p:spPr>
          <a:xfrm>
            <a:off x="7084676" y="5238481"/>
            <a:ext cx="1450778" cy="78727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469" y="5157192"/>
            <a:ext cx="928509" cy="92850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78" y="5238480"/>
            <a:ext cx="1117085" cy="7872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105" y="5214459"/>
            <a:ext cx="1082014" cy="835315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733804" y="4530892"/>
            <a:ext cx="121270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Organização:</a:t>
            </a:r>
            <a:endParaRPr lang="pt-BR" sz="15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646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:\2016 Incêndio Alemoa\Apresentação\targe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290712" y="0"/>
            <a:ext cx="4849705" cy="303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3525408" cy="687004"/>
          </a:xfrm>
        </p:spPr>
        <p:txBody>
          <a:bodyPr>
            <a:noAutofit/>
          </a:bodyPr>
          <a:lstStyle/>
          <a:p>
            <a:pPr algn="l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OBJETIVOS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23528" y="1851370"/>
            <a:ext cx="7776864" cy="36658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t-BR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Apresentar estudos de casos de sinistros</a:t>
            </a:r>
          </a:p>
          <a:p>
            <a:pPr marL="914400" lvl="1" indent="-514350">
              <a:buFont typeface="Arial" panose="020B0604020202020204" pitchFamily="34" charset="0"/>
              <a:buChar char="•"/>
            </a:pP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Buncefield (Reino 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U</a:t>
            </a: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nido)</a:t>
            </a:r>
          </a:p>
          <a:p>
            <a:pPr marL="914400" lvl="1" indent="-514350">
              <a:buFont typeface="Arial" panose="020B0604020202020204" pitchFamily="34" charset="0"/>
              <a:buChar char="•"/>
            </a:pP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Santos (Brasil)</a:t>
            </a:r>
          </a:p>
          <a:p>
            <a:pPr marL="400050" lvl="1" indent="0">
              <a:buNone/>
            </a:pPr>
            <a:endParaRPr lang="pt-BR" sz="2200" dirty="0" smtClean="0">
              <a:solidFill>
                <a:schemeClr val="bg1"/>
              </a:solidFill>
              <a:latin typeface="+mj-lt"/>
            </a:endParaRPr>
          </a:p>
          <a:p>
            <a:pPr marL="0" indent="0">
              <a:buNone/>
            </a:pPr>
            <a:r>
              <a:rPr lang="pt-BR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Conhecer “benchmarking” internacional (melhores práticas)</a:t>
            </a:r>
          </a:p>
          <a:p>
            <a:pPr marL="914400" lvl="1" indent="-514350">
              <a:buFont typeface="Arial" panose="020B0604020202020204" pitchFamily="34" charset="0"/>
              <a:buChar char="•"/>
            </a:pP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EUA (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H</a:t>
            </a: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ouston)</a:t>
            </a:r>
          </a:p>
          <a:p>
            <a:pPr marL="914400" lvl="1" indent="-514350">
              <a:buFont typeface="Arial" panose="020B0604020202020204" pitchFamily="34" charset="0"/>
              <a:buChar char="•"/>
            </a:pP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Holanda (</a:t>
            </a:r>
            <a:r>
              <a:rPr lang="pt-BR" sz="2200" dirty="0">
                <a:solidFill>
                  <a:schemeClr val="bg1"/>
                </a:solidFill>
                <a:latin typeface="+mj-lt"/>
              </a:rPr>
              <a:t>R</a:t>
            </a:r>
            <a:r>
              <a:rPr lang="pt-BR" sz="2200" dirty="0" smtClean="0">
                <a:solidFill>
                  <a:schemeClr val="bg1"/>
                </a:solidFill>
                <a:latin typeface="+mj-lt"/>
              </a:rPr>
              <a:t>otterdam)</a:t>
            </a:r>
          </a:p>
          <a:p>
            <a:pPr marL="914400" lvl="1" indent="-514350">
              <a:buFont typeface="+mj-lt"/>
              <a:buAutoNum type="arabicPeriod"/>
            </a:pPr>
            <a:endParaRPr lang="pt-BR" sz="2200" dirty="0" smtClean="0">
              <a:solidFill>
                <a:schemeClr val="bg1"/>
              </a:solidFill>
              <a:latin typeface="+mj-lt"/>
            </a:endParaRPr>
          </a:p>
          <a:p>
            <a:pPr marL="0" indent="0">
              <a:buNone/>
            </a:pPr>
            <a:r>
              <a:rPr lang="pt-BR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Conhecer normatização específica (nacional e internacional)</a:t>
            </a:r>
          </a:p>
        </p:txBody>
      </p:sp>
      <p:sp>
        <p:nvSpPr>
          <p:cNvPr id="6" name="Retângulo 5"/>
          <p:cNvSpPr/>
          <p:nvPr/>
        </p:nvSpPr>
        <p:spPr>
          <a:xfrm>
            <a:off x="415637" y="6453337"/>
            <a:ext cx="8312727" cy="404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/>
          <p:cNvSpPr/>
          <p:nvPr/>
        </p:nvSpPr>
        <p:spPr>
          <a:xfrm>
            <a:off x="4067944" y="5949280"/>
            <a:ext cx="1008112" cy="504056"/>
          </a:xfrm>
          <a:custGeom>
            <a:avLst/>
            <a:gdLst>
              <a:gd name="connsiteX0" fmla="*/ 0 w 1008112"/>
              <a:gd name="connsiteY0" fmla="*/ 504056 h 1008112"/>
              <a:gd name="connsiteX1" fmla="*/ 504056 w 1008112"/>
              <a:gd name="connsiteY1" fmla="*/ 0 h 1008112"/>
              <a:gd name="connsiteX2" fmla="*/ 1008112 w 1008112"/>
              <a:gd name="connsiteY2" fmla="*/ 504056 h 1008112"/>
              <a:gd name="connsiteX3" fmla="*/ 504056 w 1008112"/>
              <a:gd name="connsiteY3" fmla="*/ 1008112 h 1008112"/>
              <a:gd name="connsiteX4" fmla="*/ 0 w 1008112"/>
              <a:gd name="connsiteY4" fmla="*/ 504056 h 1008112"/>
              <a:gd name="connsiteX0" fmla="*/ 0 w 1008112"/>
              <a:gd name="connsiteY0" fmla="*/ 504056 h 504056"/>
              <a:gd name="connsiteX1" fmla="*/ 504056 w 1008112"/>
              <a:gd name="connsiteY1" fmla="*/ 0 h 504056"/>
              <a:gd name="connsiteX2" fmla="*/ 1008112 w 1008112"/>
              <a:gd name="connsiteY2" fmla="*/ 504056 h 504056"/>
              <a:gd name="connsiteX3" fmla="*/ 0 w 1008112"/>
              <a:gd name="connsiteY3" fmla="*/ 504056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112" h="504056">
                <a:moveTo>
                  <a:pt x="0" y="504056"/>
                </a:moveTo>
                <a:cubicBezTo>
                  <a:pt x="0" y="225674"/>
                  <a:pt x="225674" y="0"/>
                  <a:pt x="504056" y="0"/>
                </a:cubicBezTo>
                <a:cubicBezTo>
                  <a:pt x="782438" y="0"/>
                  <a:pt x="1008112" y="225674"/>
                  <a:pt x="1008112" y="504056"/>
                </a:cubicBezTo>
                <a:cubicBezTo>
                  <a:pt x="924103" y="588065"/>
                  <a:pt x="84009" y="588065"/>
                  <a:pt x="0" y="50405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22714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15637" y="0"/>
            <a:ext cx="8312727" cy="6309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6"/>
          <p:cNvSpPr/>
          <p:nvPr/>
        </p:nvSpPr>
        <p:spPr>
          <a:xfrm flipV="1">
            <a:off x="4067943" y="6309320"/>
            <a:ext cx="1008112" cy="504056"/>
          </a:xfrm>
          <a:custGeom>
            <a:avLst/>
            <a:gdLst>
              <a:gd name="connsiteX0" fmla="*/ 0 w 1008112"/>
              <a:gd name="connsiteY0" fmla="*/ 504056 h 1008112"/>
              <a:gd name="connsiteX1" fmla="*/ 504056 w 1008112"/>
              <a:gd name="connsiteY1" fmla="*/ 0 h 1008112"/>
              <a:gd name="connsiteX2" fmla="*/ 1008112 w 1008112"/>
              <a:gd name="connsiteY2" fmla="*/ 504056 h 1008112"/>
              <a:gd name="connsiteX3" fmla="*/ 504056 w 1008112"/>
              <a:gd name="connsiteY3" fmla="*/ 1008112 h 1008112"/>
              <a:gd name="connsiteX4" fmla="*/ 0 w 1008112"/>
              <a:gd name="connsiteY4" fmla="*/ 504056 h 1008112"/>
              <a:gd name="connsiteX0" fmla="*/ 0 w 1008112"/>
              <a:gd name="connsiteY0" fmla="*/ 504056 h 504056"/>
              <a:gd name="connsiteX1" fmla="*/ 504056 w 1008112"/>
              <a:gd name="connsiteY1" fmla="*/ 0 h 504056"/>
              <a:gd name="connsiteX2" fmla="*/ 1008112 w 1008112"/>
              <a:gd name="connsiteY2" fmla="*/ 504056 h 504056"/>
              <a:gd name="connsiteX3" fmla="*/ 0 w 1008112"/>
              <a:gd name="connsiteY3" fmla="*/ 504056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112" h="504056">
                <a:moveTo>
                  <a:pt x="0" y="504056"/>
                </a:moveTo>
                <a:cubicBezTo>
                  <a:pt x="0" y="225674"/>
                  <a:pt x="225674" y="0"/>
                  <a:pt x="504056" y="0"/>
                </a:cubicBezTo>
                <a:cubicBezTo>
                  <a:pt x="782438" y="0"/>
                  <a:pt x="1008112" y="225674"/>
                  <a:pt x="1008112" y="504056"/>
                </a:cubicBezTo>
                <a:cubicBezTo>
                  <a:pt x="924103" y="588065"/>
                  <a:pt x="84009" y="588065"/>
                  <a:pt x="0" y="50405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5638" y="225469"/>
            <a:ext cx="8312725" cy="683251"/>
          </a:xfrm>
        </p:spPr>
        <p:txBody>
          <a:bodyPr>
            <a:noAutofit/>
          </a:bodyPr>
          <a:lstStyle/>
          <a:p>
            <a:r>
              <a:rPr lang="pt-BR" sz="4000" dirty="0" smtClean="0">
                <a:latin typeface="Impact" panose="020B0806030902050204" pitchFamily="34" charset="0"/>
              </a:rPr>
              <a:t>PALESTRANTES A CONVIDAR </a:t>
            </a:r>
            <a:r>
              <a:rPr lang="pt-BR" sz="2800" dirty="0" smtClean="0">
                <a:latin typeface="Impact" panose="020B0806030902050204" pitchFamily="34" charset="0"/>
              </a:rPr>
              <a:t>(proposta)</a:t>
            </a:r>
            <a:endParaRPr lang="pt-BR" sz="2800" dirty="0">
              <a:latin typeface="Impact" panose="020B080603090205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49443" y="1066417"/>
            <a:ext cx="8229600" cy="5314911"/>
          </a:xfrm>
        </p:spPr>
        <p:txBody>
          <a:bodyPr>
            <a:noAutofit/>
          </a:bodyPr>
          <a:lstStyle/>
          <a:p>
            <a:pPr marL="57150" indent="0">
              <a:buClr>
                <a:schemeClr val="bg1"/>
              </a:buClr>
              <a:buNone/>
            </a:pP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EUA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Porto de </a:t>
            </a:r>
            <a:r>
              <a:rPr lang="pt-BR" sz="1400" b="1" dirty="0">
                <a:latin typeface="+mj-lt"/>
              </a:rPr>
              <a:t>H</a:t>
            </a:r>
            <a:r>
              <a:rPr lang="pt-BR" sz="1400" b="1" dirty="0" smtClean="0">
                <a:latin typeface="+mj-lt"/>
              </a:rPr>
              <a:t>ouston 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NFPA - </a:t>
            </a:r>
            <a:r>
              <a:rPr lang="pt-BR" sz="1400" b="1" dirty="0" err="1">
                <a:latin typeface="+mj-lt"/>
              </a:rPr>
              <a:t>N</a:t>
            </a:r>
            <a:r>
              <a:rPr lang="pt-BR" sz="1400" b="1" dirty="0" err="1" smtClean="0">
                <a:latin typeface="+mj-lt"/>
              </a:rPr>
              <a:t>ational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F</a:t>
            </a:r>
            <a:r>
              <a:rPr lang="pt-BR" sz="1400" b="1" dirty="0" err="1" smtClean="0">
                <a:latin typeface="+mj-lt"/>
              </a:rPr>
              <a:t>ire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P</a:t>
            </a:r>
            <a:r>
              <a:rPr lang="pt-BR" sz="1400" b="1" dirty="0" err="1" smtClean="0">
                <a:latin typeface="+mj-lt"/>
              </a:rPr>
              <a:t>rotection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A</a:t>
            </a:r>
            <a:r>
              <a:rPr lang="pt-BR" sz="1400" b="1" dirty="0" err="1" smtClean="0">
                <a:latin typeface="+mj-lt"/>
              </a:rPr>
              <a:t>ssociation</a:t>
            </a:r>
            <a:r>
              <a:rPr lang="pt-BR" sz="1400" b="1" dirty="0" smtClean="0">
                <a:latin typeface="+mj-lt"/>
              </a:rPr>
              <a:t> 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API – </a:t>
            </a:r>
            <a:r>
              <a:rPr lang="pt-BR" sz="1400" b="1" dirty="0">
                <a:latin typeface="+mj-lt"/>
              </a:rPr>
              <a:t>A</a:t>
            </a:r>
            <a:r>
              <a:rPr lang="pt-BR" sz="1400" b="1" dirty="0" smtClean="0">
                <a:latin typeface="+mj-lt"/>
              </a:rPr>
              <a:t>merican </a:t>
            </a:r>
            <a:r>
              <a:rPr lang="pt-BR" sz="1400" b="1" dirty="0" err="1">
                <a:latin typeface="+mj-lt"/>
              </a:rPr>
              <a:t>P</a:t>
            </a:r>
            <a:r>
              <a:rPr lang="pt-BR" sz="1400" b="1" dirty="0" err="1" smtClean="0">
                <a:latin typeface="+mj-lt"/>
              </a:rPr>
              <a:t>etroleum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I</a:t>
            </a:r>
            <a:r>
              <a:rPr lang="pt-BR" sz="1400" b="1" dirty="0" err="1" smtClean="0">
                <a:latin typeface="+mj-lt"/>
              </a:rPr>
              <a:t>nstitute</a:t>
            </a:r>
            <a:r>
              <a:rPr lang="pt-BR" sz="1400" b="1" dirty="0" smtClean="0">
                <a:latin typeface="+mj-lt"/>
              </a:rPr>
              <a:t> 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Inglaterra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HSE – </a:t>
            </a:r>
            <a:r>
              <a:rPr lang="pt-BR" sz="1400" b="1" dirty="0">
                <a:latin typeface="+mj-lt"/>
              </a:rPr>
              <a:t>H</a:t>
            </a:r>
            <a:r>
              <a:rPr lang="pt-BR" sz="1400" b="1" dirty="0" smtClean="0">
                <a:latin typeface="+mj-lt"/>
              </a:rPr>
              <a:t>ealth </a:t>
            </a:r>
            <a:r>
              <a:rPr lang="pt-BR" sz="1400" b="1" dirty="0" err="1" smtClean="0">
                <a:latin typeface="+mj-lt"/>
              </a:rPr>
              <a:t>and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S</a:t>
            </a:r>
            <a:r>
              <a:rPr lang="pt-BR" sz="1400" b="1" dirty="0" err="1" smtClean="0">
                <a:latin typeface="+mj-lt"/>
              </a:rPr>
              <a:t>afety</a:t>
            </a:r>
            <a:r>
              <a:rPr lang="pt-BR" sz="1400" b="1" dirty="0" smtClean="0">
                <a:latin typeface="+mj-lt"/>
              </a:rPr>
              <a:t> </a:t>
            </a:r>
            <a:r>
              <a:rPr lang="pt-BR" sz="1400" b="1" dirty="0" err="1">
                <a:latin typeface="+mj-lt"/>
              </a:rPr>
              <a:t>E</a:t>
            </a:r>
            <a:r>
              <a:rPr lang="pt-BR" sz="1400" b="1" dirty="0" err="1" smtClean="0">
                <a:latin typeface="+mj-lt"/>
              </a:rPr>
              <a:t>xecutive</a:t>
            </a:r>
            <a:r>
              <a:rPr lang="pt-BR" sz="1400" b="1" dirty="0" smtClean="0">
                <a:latin typeface="+mj-lt"/>
              </a:rPr>
              <a:t> 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Holanda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Autoridade Portuária de Rotterdam </a:t>
            </a:r>
            <a:r>
              <a:rPr lang="pt-BR" sz="1400" dirty="0" smtClean="0">
                <a:latin typeface="+mj-lt"/>
              </a:rPr>
              <a:t> 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Internacionais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ISO –  International </a:t>
            </a:r>
            <a:r>
              <a:rPr lang="pt-BR" sz="1400" b="1" dirty="0">
                <a:latin typeface="+mj-lt"/>
              </a:rPr>
              <a:t>O</a:t>
            </a:r>
            <a:r>
              <a:rPr lang="pt-BR" sz="1400" b="1" dirty="0" smtClean="0">
                <a:latin typeface="+mj-lt"/>
              </a:rPr>
              <a:t>rganization for </a:t>
            </a:r>
            <a:r>
              <a:rPr lang="pt-BR" sz="1400" b="1" dirty="0" err="1">
                <a:latin typeface="+mj-lt"/>
              </a:rPr>
              <a:t>S</a:t>
            </a:r>
            <a:r>
              <a:rPr lang="pt-BR" sz="1400" b="1" dirty="0" err="1" smtClean="0">
                <a:latin typeface="+mj-lt"/>
              </a:rPr>
              <a:t>tandardization</a:t>
            </a:r>
            <a:r>
              <a:rPr lang="pt-BR" sz="1400" b="1" dirty="0" smtClean="0">
                <a:latin typeface="+mj-lt"/>
              </a:rPr>
              <a:t> 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IMO – International </a:t>
            </a:r>
            <a:r>
              <a:rPr lang="pt-BR" sz="1400" b="1" dirty="0">
                <a:latin typeface="+mj-lt"/>
              </a:rPr>
              <a:t>M</a:t>
            </a:r>
            <a:r>
              <a:rPr lang="pt-BR" sz="1400" b="1" dirty="0" smtClean="0">
                <a:latin typeface="+mj-lt"/>
              </a:rPr>
              <a:t>aritime </a:t>
            </a:r>
            <a:r>
              <a:rPr lang="pt-BR" sz="1400" b="1" dirty="0" err="1" smtClean="0">
                <a:latin typeface="+mj-lt"/>
              </a:rPr>
              <a:t>Organization</a:t>
            </a:r>
            <a:r>
              <a:rPr lang="pt-BR" sz="1400" b="1" dirty="0" smtClean="0">
                <a:latin typeface="+mj-lt"/>
              </a:rPr>
              <a:t> 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2000" b="1" dirty="0" smtClean="0">
                <a:solidFill>
                  <a:srgbClr val="C00000"/>
                </a:solidFill>
                <a:latin typeface="+mj-lt"/>
              </a:rPr>
              <a:t>Brasil</a:t>
            </a: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ABNT – Associação </a:t>
            </a:r>
            <a:r>
              <a:rPr lang="pt-BR" sz="1400" b="1" dirty="0">
                <a:latin typeface="+mj-lt"/>
              </a:rPr>
              <a:t>B</a:t>
            </a:r>
            <a:r>
              <a:rPr lang="pt-BR" sz="1400" b="1" dirty="0" smtClean="0">
                <a:latin typeface="+mj-lt"/>
              </a:rPr>
              <a:t>rasileira de Normas Técnicas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Corpo de Bombeiros da Polícia Militar do Estado de </a:t>
            </a:r>
            <a:r>
              <a:rPr lang="pt-BR" sz="1400" b="1" dirty="0">
                <a:latin typeface="+mj-lt"/>
              </a:rPr>
              <a:t>S</a:t>
            </a:r>
            <a:r>
              <a:rPr lang="pt-BR" sz="1400" b="1" dirty="0" smtClean="0">
                <a:latin typeface="+mj-lt"/>
              </a:rPr>
              <a:t>ão Paulo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MTPAC/CODESP </a:t>
            </a:r>
            <a:r>
              <a:rPr lang="pt-BR" sz="1400" b="1" dirty="0" smtClean="0"/>
              <a:t>– Ministério dos Transportes, Portos e Aviação Civil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ABTL – Associação </a:t>
            </a:r>
            <a:r>
              <a:rPr lang="pt-BR" sz="1400" b="1" dirty="0">
                <a:latin typeface="+mj-lt"/>
              </a:rPr>
              <a:t>B</a:t>
            </a:r>
            <a:r>
              <a:rPr lang="pt-BR" sz="1400" b="1" dirty="0" smtClean="0">
                <a:latin typeface="+mj-lt"/>
              </a:rPr>
              <a:t>rasileira de Terminais Líquidos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Petrobras</a:t>
            </a:r>
            <a:endParaRPr lang="pt-BR" sz="1400" dirty="0" smtClean="0">
              <a:latin typeface="+mj-lt"/>
            </a:endParaRPr>
          </a:p>
          <a:p>
            <a:pPr marL="57150" indent="0">
              <a:buClr>
                <a:schemeClr val="bg1"/>
              </a:buClr>
              <a:buNone/>
            </a:pPr>
            <a:r>
              <a:rPr lang="pt-BR" sz="1400" b="1" dirty="0" smtClean="0">
                <a:latin typeface="+mj-lt"/>
              </a:rPr>
              <a:t>Crea-SP</a:t>
            </a:r>
            <a:endParaRPr lang="pt-BR" sz="14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9421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067944" y="2852936"/>
            <a:ext cx="4896544" cy="129614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pt-BR" sz="2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Público-alvo</a:t>
            </a:r>
          </a:p>
          <a:p>
            <a:pPr marL="0" indent="0">
              <a:buNone/>
            </a:pPr>
            <a:r>
              <a:rPr lang="pt-BR" sz="2100" b="1" dirty="0" smtClean="0">
                <a:solidFill>
                  <a:schemeClr val="bg1"/>
                </a:solidFill>
              </a:rPr>
              <a:t>Estimativa de participantes: </a:t>
            </a:r>
            <a:r>
              <a:rPr lang="pt-BR" sz="2100" dirty="0" smtClean="0">
                <a:solidFill>
                  <a:schemeClr val="bg1"/>
                </a:solidFill>
              </a:rPr>
              <a:t>1.000 (mil)</a:t>
            </a:r>
          </a:p>
          <a:p>
            <a:pPr marL="0" indent="0">
              <a:buNone/>
            </a:pPr>
            <a:r>
              <a:rPr lang="pt-BR" sz="2100" b="1" dirty="0" smtClean="0">
                <a:solidFill>
                  <a:schemeClr val="bg1"/>
                </a:solidFill>
              </a:rPr>
              <a:t>Qualificação: </a:t>
            </a:r>
            <a:r>
              <a:rPr lang="pt-BR" sz="2100" dirty="0" smtClean="0">
                <a:solidFill>
                  <a:schemeClr val="bg1"/>
                </a:solidFill>
              </a:rPr>
              <a:t>profissionais do setor e interessados</a:t>
            </a:r>
            <a:endParaRPr lang="pt-BR" sz="21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pt-BR" sz="2100" b="1" dirty="0" smtClean="0">
                <a:solidFill>
                  <a:schemeClr val="bg1"/>
                </a:solidFill>
              </a:rPr>
              <a:t>Inscrição: </a:t>
            </a:r>
            <a:r>
              <a:rPr lang="pt-BR" sz="2100" dirty="0" smtClean="0">
                <a:solidFill>
                  <a:schemeClr val="bg1"/>
                </a:solidFill>
              </a:rPr>
              <a:t>gratuita</a:t>
            </a:r>
            <a:endParaRPr lang="pt-BR" sz="2100" dirty="0">
              <a:solidFill>
                <a:schemeClr val="bg1"/>
              </a:solidFill>
            </a:endParaRPr>
          </a:p>
        </p:txBody>
      </p:sp>
      <p:pic>
        <p:nvPicPr>
          <p:cNvPr id="5122" name="Picture 2" descr="Y:\2016 Incêndio Alemoa\Apresentação\poin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712" y="1052736"/>
            <a:ext cx="1968501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733974" y="2780928"/>
            <a:ext cx="30459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Local</a:t>
            </a:r>
          </a:p>
          <a:p>
            <a:r>
              <a:rPr lang="pt-BR" b="1" dirty="0" smtClean="0">
                <a:solidFill>
                  <a:schemeClr val="bg1"/>
                </a:solidFill>
              </a:rPr>
              <a:t>Mendes </a:t>
            </a:r>
            <a:r>
              <a:rPr lang="pt-BR" b="1" dirty="0" err="1">
                <a:solidFill>
                  <a:schemeClr val="bg1"/>
                </a:solidFill>
              </a:rPr>
              <a:t>Convention</a:t>
            </a:r>
            <a:r>
              <a:rPr lang="pt-BR" b="1" dirty="0">
                <a:solidFill>
                  <a:schemeClr val="bg1"/>
                </a:solidFill>
              </a:rPr>
              <a:t> </a:t>
            </a:r>
            <a:r>
              <a:rPr lang="pt-BR" b="1" dirty="0" smtClean="0">
                <a:solidFill>
                  <a:schemeClr val="bg1"/>
                </a:solidFill>
              </a:rPr>
              <a:t>Center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Santos </a:t>
            </a:r>
            <a:r>
              <a:rPr lang="pt-BR" dirty="0">
                <a:solidFill>
                  <a:schemeClr val="bg1"/>
                </a:solidFill>
              </a:rPr>
              <a:t>– </a:t>
            </a:r>
            <a:r>
              <a:rPr lang="pt-BR" dirty="0" smtClean="0">
                <a:solidFill>
                  <a:schemeClr val="bg1"/>
                </a:solidFill>
              </a:rPr>
              <a:t>SP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(CBPMESP</a:t>
            </a:r>
            <a:r>
              <a:rPr lang="pt-BR" dirty="0" smtClean="0">
                <a:solidFill>
                  <a:schemeClr val="bg1"/>
                </a:solidFill>
              </a:rPr>
              <a:t>)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123728" y="4509120"/>
            <a:ext cx="64807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Período</a:t>
            </a:r>
          </a:p>
          <a:p>
            <a:r>
              <a:rPr lang="pt-BR" b="1" dirty="0" smtClean="0">
                <a:solidFill>
                  <a:schemeClr val="bg1"/>
                </a:solidFill>
              </a:rPr>
              <a:t>3 dias</a:t>
            </a:r>
          </a:p>
          <a:p>
            <a:r>
              <a:rPr lang="pt-BR" sz="1600" i="1" dirty="0" smtClean="0">
                <a:solidFill>
                  <a:schemeClr val="bg1"/>
                </a:solidFill>
              </a:rPr>
              <a:t>(</a:t>
            </a:r>
            <a:r>
              <a:rPr lang="pt-BR" sz="1600" i="1" dirty="0">
                <a:solidFill>
                  <a:schemeClr val="bg1"/>
                </a:solidFill>
              </a:rPr>
              <a:t>com possibilidade de agendamento de visitas técnicas e outras atividades)</a:t>
            </a:r>
          </a:p>
          <a:p>
            <a:r>
              <a:rPr lang="pt-BR" b="1" dirty="0" smtClean="0">
                <a:solidFill>
                  <a:schemeClr val="bg1"/>
                </a:solidFill>
              </a:rPr>
              <a:t>1º dia </a:t>
            </a:r>
            <a:r>
              <a:rPr lang="pt-BR" b="1" dirty="0">
                <a:solidFill>
                  <a:schemeClr val="bg1"/>
                </a:solidFill>
              </a:rPr>
              <a:t>(noite): </a:t>
            </a:r>
            <a:r>
              <a:rPr lang="pt-BR" dirty="0">
                <a:solidFill>
                  <a:schemeClr val="bg1"/>
                </a:solidFill>
              </a:rPr>
              <a:t>abertura solene, com  presença de autoridades</a:t>
            </a:r>
          </a:p>
          <a:p>
            <a:r>
              <a:rPr lang="pt-BR" b="1" dirty="0" smtClean="0">
                <a:solidFill>
                  <a:schemeClr val="bg1"/>
                </a:solidFill>
              </a:rPr>
              <a:t>2º e 3º dias </a:t>
            </a:r>
            <a:r>
              <a:rPr lang="pt-BR" b="1" dirty="0">
                <a:solidFill>
                  <a:schemeClr val="bg1"/>
                </a:solidFill>
              </a:rPr>
              <a:t>(manhã e tarde): </a:t>
            </a:r>
            <a:r>
              <a:rPr lang="pt-BR" dirty="0" smtClean="0">
                <a:solidFill>
                  <a:schemeClr val="bg1"/>
                </a:solidFill>
              </a:rPr>
              <a:t>evento </a:t>
            </a:r>
            <a:r>
              <a:rPr lang="pt-BR" dirty="0">
                <a:solidFill>
                  <a:schemeClr val="bg1"/>
                </a:solidFill>
              </a:rPr>
              <a:t>técnico</a:t>
            </a:r>
          </a:p>
          <a:p>
            <a:r>
              <a:rPr lang="pt-BR" b="1" dirty="0">
                <a:solidFill>
                  <a:schemeClr val="bg1"/>
                </a:solidFill>
              </a:rPr>
              <a:t>Visitas técnicas: </a:t>
            </a:r>
            <a:r>
              <a:rPr lang="pt-BR" dirty="0">
                <a:solidFill>
                  <a:schemeClr val="bg1"/>
                </a:solidFill>
              </a:rPr>
              <a:t>a definir</a:t>
            </a:r>
            <a:endParaRPr lang="pt-BR" dirty="0"/>
          </a:p>
        </p:txBody>
      </p:sp>
      <p:pic>
        <p:nvPicPr>
          <p:cNvPr id="5123" name="Picture 3" descr="Y:\2016 Incêndio Alemoa\Apresentação\target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6752"/>
            <a:ext cx="1593465" cy="161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Y:\2016 Incêndio Alemoa\Apresentação\relogi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62" y="4725144"/>
            <a:ext cx="1354950" cy="135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tângulo 9"/>
          <p:cNvSpPr/>
          <p:nvPr/>
        </p:nvSpPr>
        <p:spPr>
          <a:xfrm>
            <a:off x="0" y="365733"/>
            <a:ext cx="9143999" cy="6870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876" y="360871"/>
            <a:ext cx="4265743" cy="683251"/>
          </a:xfrm>
        </p:spPr>
        <p:txBody>
          <a:bodyPr>
            <a:noAutofit/>
          </a:bodyPr>
          <a:lstStyle/>
          <a:p>
            <a:r>
              <a:rPr lang="pt-BR" sz="4000" dirty="0" smtClean="0">
                <a:latin typeface="Impact" panose="020B0806030902050204" pitchFamily="34" charset="0"/>
              </a:rPr>
              <a:t>EVENTO </a:t>
            </a:r>
            <a:r>
              <a:rPr lang="pt-BR" sz="2800" dirty="0" smtClean="0">
                <a:latin typeface="Impact" panose="020B0806030902050204" pitchFamily="34" charset="0"/>
              </a:rPr>
              <a:t>(sugestões)</a:t>
            </a:r>
            <a:endParaRPr lang="pt-BR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2164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199" y="1169305"/>
            <a:ext cx="8229600" cy="5489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sz="15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1º Dia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19:00	Recepção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20:00	Abertura Solene</a:t>
            </a:r>
          </a:p>
          <a:p>
            <a:pPr marL="457200" lvl="1" indent="0">
              <a:buNone/>
            </a:pPr>
            <a:endParaRPr lang="pt-BR" sz="13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pt-BR" sz="15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2º Dia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09:00	Credenciamento / </a:t>
            </a:r>
            <a:r>
              <a:rPr lang="pt-BR" sz="1300" dirty="0">
                <a:solidFill>
                  <a:schemeClr val="bg1"/>
                </a:solidFill>
              </a:rPr>
              <a:t>W</a:t>
            </a:r>
            <a:r>
              <a:rPr lang="pt-BR" sz="1300" dirty="0" smtClean="0">
                <a:solidFill>
                  <a:schemeClr val="bg1"/>
                </a:solidFill>
              </a:rPr>
              <a:t>ellcome coffee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10:00	Painel 1: </a:t>
            </a:r>
            <a:r>
              <a:rPr lang="pt-BR" sz="1300" dirty="0">
                <a:solidFill>
                  <a:schemeClr val="bg1"/>
                </a:solidFill>
                <a:latin typeface="+mj-lt"/>
              </a:rPr>
              <a:t>A</a:t>
            </a:r>
            <a:r>
              <a:rPr lang="pt-BR" sz="1300" dirty="0" smtClean="0">
                <a:solidFill>
                  <a:schemeClr val="bg1"/>
                </a:solidFill>
                <a:latin typeface="+mj-lt"/>
              </a:rPr>
              <a:t> importância da prevenção de acidentes em terminais portuários, retroportuários e que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  <a:latin typeface="+mj-lt"/>
              </a:rPr>
              <a:t>	</a:t>
            </a:r>
            <a:r>
              <a:rPr lang="pt-BR" sz="1300" dirty="0" smtClean="0">
                <a:solidFill>
                  <a:schemeClr val="bg1"/>
                </a:solidFill>
                <a:latin typeface="+mj-lt"/>
              </a:rPr>
              <a:t>operem com produtos perigosos.	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  <a:latin typeface="+mj-lt"/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1: ABTL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2: Petrobras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3: SEP - MTPAC/CODESP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Mediador: PMS-SEPORT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12:00 </a:t>
            </a: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Intervalo para Almoço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14:00 </a:t>
            </a: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Painel 2: Acidentes – Estudo de casos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1: HSE - </a:t>
            </a:r>
            <a:r>
              <a:rPr lang="pt-BR" sz="1300" dirty="0">
                <a:solidFill>
                  <a:schemeClr val="bg1"/>
                </a:solidFill>
              </a:rPr>
              <a:t>B</a:t>
            </a:r>
            <a:r>
              <a:rPr lang="pt-BR" sz="1300" dirty="0" smtClean="0">
                <a:solidFill>
                  <a:schemeClr val="bg1"/>
                </a:solidFill>
              </a:rPr>
              <a:t>uncefield (Inglaterra)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2: </a:t>
            </a:r>
            <a:r>
              <a:rPr lang="pt-BR" sz="1300" dirty="0">
                <a:solidFill>
                  <a:schemeClr val="bg1"/>
                </a:solidFill>
              </a:rPr>
              <a:t>C</a:t>
            </a:r>
            <a:r>
              <a:rPr lang="pt-BR" sz="1300" dirty="0" smtClean="0">
                <a:solidFill>
                  <a:schemeClr val="bg1"/>
                </a:solidFill>
              </a:rPr>
              <a:t>orpo de Bombeiros da Polícia Militar do Estado de São </a:t>
            </a:r>
            <a:r>
              <a:rPr lang="pt-BR" sz="1300" dirty="0">
                <a:solidFill>
                  <a:schemeClr val="bg1"/>
                </a:solidFill>
              </a:rPr>
              <a:t>P</a:t>
            </a:r>
            <a:r>
              <a:rPr lang="pt-BR" sz="1300" dirty="0" smtClean="0">
                <a:solidFill>
                  <a:schemeClr val="bg1"/>
                </a:solidFill>
              </a:rPr>
              <a:t>aulo - Santos (Brasil)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Mediador: a definir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15:45	</a:t>
            </a:r>
            <a:r>
              <a:rPr lang="pt-BR" sz="1300" dirty="0" err="1" smtClean="0">
                <a:solidFill>
                  <a:schemeClr val="bg1"/>
                </a:solidFill>
              </a:rPr>
              <a:t>Coffee</a:t>
            </a:r>
            <a:r>
              <a:rPr lang="pt-BR" sz="1300" dirty="0" smtClean="0">
                <a:solidFill>
                  <a:schemeClr val="bg1"/>
                </a:solidFill>
              </a:rPr>
              <a:t> Break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16:15	Painel 3: </a:t>
            </a:r>
            <a:r>
              <a:rPr lang="pt-BR" sz="1300" dirty="0">
                <a:solidFill>
                  <a:schemeClr val="bg1"/>
                </a:solidFill>
              </a:rPr>
              <a:t>B</a:t>
            </a:r>
            <a:r>
              <a:rPr lang="pt-BR" sz="1300" dirty="0" smtClean="0">
                <a:solidFill>
                  <a:schemeClr val="bg1"/>
                </a:solidFill>
              </a:rPr>
              <a:t>enchmarking </a:t>
            </a:r>
            <a:r>
              <a:rPr lang="pt-BR" sz="1300" dirty="0">
                <a:solidFill>
                  <a:schemeClr val="bg1"/>
                </a:solidFill>
              </a:rPr>
              <a:t>I</a:t>
            </a:r>
            <a:r>
              <a:rPr lang="pt-BR" sz="1300" dirty="0" smtClean="0">
                <a:solidFill>
                  <a:schemeClr val="bg1"/>
                </a:solidFill>
              </a:rPr>
              <a:t>nternacional  I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1: </a:t>
            </a:r>
            <a:r>
              <a:rPr lang="pt-BR" sz="1300" dirty="0">
                <a:solidFill>
                  <a:schemeClr val="bg1"/>
                </a:solidFill>
              </a:rPr>
              <a:t>P</a:t>
            </a:r>
            <a:r>
              <a:rPr lang="pt-BR" sz="1300" dirty="0" smtClean="0">
                <a:solidFill>
                  <a:schemeClr val="bg1"/>
                </a:solidFill>
              </a:rPr>
              <a:t>orto de Houston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Palestrante 2: </a:t>
            </a:r>
            <a:r>
              <a:rPr lang="pt-BR" sz="1300" dirty="0">
                <a:solidFill>
                  <a:schemeClr val="bg1"/>
                </a:solidFill>
              </a:rPr>
              <a:t>P</a:t>
            </a:r>
            <a:r>
              <a:rPr lang="pt-BR" sz="1300" dirty="0" smtClean="0">
                <a:solidFill>
                  <a:schemeClr val="bg1"/>
                </a:solidFill>
              </a:rPr>
              <a:t>orto de Rotterdam</a:t>
            </a:r>
          </a:p>
          <a:p>
            <a:pPr marL="57150" indent="0">
              <a:buNone/>
            </a:pPr>
            <a:r>
              <a:rPr lang="pt-BR" sz="1300" dirty="0">
                <a:solidFill>
                  <a:schemeClr val="bg1"/>
                </a:solidFill>
              </a:rPr>
              <a:t>	</a:t>
            </a:r>
            <a:r>
              <a:rPr lang="pt-BR" sz="1300" dirty="0" smtClean="0">
                <a:solidFill>
                  <a:schemeClr val="bg1"/>
                </a:solidFill>
              </a:rPr>
              <a:t>Mediador: a definir</a:t>
            </a:r>
          </a:p>
          <a:p>
            <a:pPr marL="57150" indent="0">
              <a:buNone/>
            </a:pPr>
            <a:r>
              <a:rPr lang="pt-BR" sz="1300" dirty="0" smtClean="0">
                <a:solidFill>
                  <a:schemeClr val="bg1"/>
                </a:solidFill>
              </a:rPr>
              <a:t>18:00	Encerramento das atividades do dia</a:t>
            </a:r>
          </a:p>
        </p:txBody>
      </p:sp>
      <p:sp>
        <p:nvSpPr>
          <p:cNvPr id="5" name="Retângulo 4"/>
          <p:cNvSpPr/>
          <p:nvPr/>
        </p:nvSpPr>
        <p:spPr>
          <a:xfrm>
            <a:off x="0" y="365733"/>
            <a:ext cx="9143999" cy="6870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4" y="365314"/>
            <a:ext cx="6870022" cy="687004"/>
          </a:xfrm>
        </p:spPr>
        <p:txBody>
          <a:bodyPr>
            <a:noAutofit/>
          </a:bodyPr>
          <a:lstStyle/>
          <a:p>
            <a:r>
              <a:rPr lang="pt-BR" sz="4000" dirty="0" smtClean="0">
                <a:latin typeface="Impact" panose="020B0806030902050204" pitchFamily="34" charset="0"/>
              </a:rPr>
              <a:t>ESTRUTURA DO EVENTO </a:t>
            </a:r>
            <a:r>
              <a:rPr lang="pt-BR" sz="2800" dirty="0" smtClean="0">
                <a:latin typeface="Impact" panose="020B0806030902050204" pitchFamily="34" charset="0"/>
              </a:rPr>
              <a:t>(proposta)</a:t>
            </a:r>
            <a:endParaRPr lang="pt-BR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0523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44501"/>
            <a:ext cx="8229600" cy="54968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pt-BR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3º Dia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09:00	</a:t>
            </a:r>
            <a:r>
              <a:rPr lang="pt-BR" sz="5200" dirty="0" err="1" smtClean="0">
                <a:solidFill>
                  <a:schemeClr val="bg1"/>
                </a:solidFill>
              </a:rPr>
              <a:t>Wellcome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Coffee</a:t>
            </a:r>
            <a:endParaRPr lang="pt-BR" sz="52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10:00	Painel 4: Visão Empresarial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1: </a:t>
            </a:r>
            <a:r>
              <a:rPr lang="pt-BR" sz="5200" dirty="0">
                <a:solidFill>
                  <a:schemeClr val="bg1"/>
                </a:solidFill>
              </a:rPr>
              <a:t>ABQUIM – </a:t>
            </a:r>
            <a:r>
              <a:rPr lang="pt-BR" sz="5200" dirty="0" smtClean="0">
                <a:solidFill>
                  <a:schemeClr val="bg1"/>
                </a:solidFill>
              </a:rPr>
              <a:t>Associação Brasileira de Indústria Química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2: ABTP – Associação Brasileira de Terminais Portuários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3: ABTTC – Associação Brasileira de Terminais </a:t>
            </a:r>
            <a:r>
              <a:rPr lang="pt-BR" sz="5200" dirty="0" err="1" smtClean="0">
                <a:solidFill>
                  <a:schemeClr val="bg1"/>
                </a:solidFill>
              </a:rPr>
              <a:t>Retroportuários</a:t>
            </a:r>
            <a:r>
              <a:rPr lang="pt-BR" sz="5200" dirty="0" smtClean="0">
                <a:solidFill>
                  <a:schemeClr val="bg1"/>
                </a:solidFill>
              </a:rPr>
              <a:t> e Empresas Transportadoras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	de Contêineres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4: SOPESP – Sindicato dos Operadores Portuários do Estado de São Paulo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5: Fiesp/</a:t>
            </a:r>
            <a:r>
              <a:rPr lang="pt-BR" sz="5200" dirty="0" err="1" smtClean="0">
                <a:solidFill>
                  <a:schemeClr val="bg1"/>
                </a:solidFill>
              </a:rPr>
              <a:t>Ciesp</a:t>
            </a:r>
            <a:r>
              <a:rPr lang="pt-BR" sz="5200" dirty="0" smtClean="0">
                <a:solidFill>
                  <a:schemeClr val="bg1"/>
                </a:solidFill>
              </a:rPr>
              <a:t> – Federação/Centro das Indústrias do Estado de São Paulo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Mediador: A definir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12:00	Intervalo Para Almoço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14:00	Painel 5: Normatização I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1: NFPA - </a:t>
            </a:r>
            <a:r>
              <a:rPr lang="pt-BR" sz="5200" dirty="0" err="1" smtClean="0">
                <a:solidFill>
                  <a:schemeClr val="bg1"/>
                </a:solidFill>
              </a:rPr>
              <a:t>National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Fire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Protection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Association</a:t>
            </a:r>
            <a:endParaRPr lang="pt-BR" sz="52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	Palestrante 2: API – American </a:t>
            </a:r>
            <a:r>
              <a:rPr lang="pt-BR" sz="5200" dirty="0" err="1" smtClean="0">
                <a:solidFill>
                  <a:schemeClr val="bg1"/>
                </a:solidFill>
              </a:rPr>
              <a:t>Petroleum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Institute</a:t>
            </a:r>
            <a:endParaRPr lang="pt-BR" sz="52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	Palestrante 3: ABNT – Associação Brasileira de Normas Técnicas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Mediador: A definir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15:45	</a:t>
            </a:r>
            <a:r>
              <a:rPr lang="pt-BR" sz="5200" dirty="0" err="1" smtClean="0">
                <a:solidFill>
                  <a:schemeClr val="bg1"/>
                </a:solidFill>
              </a:rPr>
              <a:t>Coffee</a:t>
            </a:r>
            <a:r>
              <a:rPr lang="pt-BR" sz="5200" dirty="0" smtClean="0">
                <a:solidFill>
                  <a:schemeClr val="bg1"/>
                </a:solidFill>
              </a:rPr>
              <a:t> Break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16:15	 Painel 5: Normatização II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1: ISO –  International Organization for </a:t>
            </a:r>
            <a:r>
              <a:rPr lang="pt-BR" sz="5200" dirty="0" err="1" smtClean="0">
                <a:solidFill>
                  <a:schemeClr val="bg1"/>
                </a:solidFill>
              </a:rPr>
              <a:t>Standardization</a:t>
            </a:r>
            <a:endParaRPr lang="pt-BR" sz="52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Palestrante 2: IMO - International </a:t>
            </a:r>
            <a:r>
              <a:rPr lang="pt-BR" sz="5200" dirty="0" err="1" smtClean="0">
                <a:solidFill>
                  <a:schemeClr val="bg1"/>
                </a:solidFill>
              </a:rPr>
              <a:t>Maritime</a:t>
            </a:r>
            <a:r>
              <a:rPr lang="pt-BR" sz="5200" dirty="0" smtClean="0">
                <a:solidFill>
                  <a:schemeClr val="bg1"/>
                </a:solidFill>
              </a:rPr>
              <a:t> </a:t>
            </a:r>
            <a:r>
              <a:rPr lang="pt-BR" sz="5200" dirty="0" err="1" smtClean="0">
                <a:solidFill>
                  <a:schemeClr val="bg1"/>
                </a:solidFill>
              </a:rPr>
              <a:t>Organization</a:t>
            </a:r>
            <a:endParaRPr lang="pt-BR" sz="52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>
                <a:solidFill>
                  <a:schemeClr val="bg1"/>
                </a:solidFill>
              </a:rPr>
              <a:t>	</a:t>
            </a:r>
            <a:r>
              <a:rPr lang="pt-BR" sz="5200" dirty="0" smtClean="0">
                <a:solidFill>
                  <a:schemeClr val="bg1"/>
                </a:solidFill>
              </a:rPr>
              <a:t>Mediador: A definir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17:30	Apresentação do Relatório </a:t>
            </a:r>
            <a:r>
              <a:rPr lang="pt-BR" sz="5200" dirty="0">
                <a:solidFill>
                  <a:schemeClr val="bg1"/>
                </a:solidFill>
              </a:rPr>
              <a:t>d</a:t>
            </a:r>
            <a:r>
              <a:rPr lang="pt-BR" sz="5200" dirty="0" smtClean="0">
                <a:solidFill>
                  <a:schemeClr val="bg1"/>
                </a:solidFill>
              </a:rPr>
              <a:t>o GT do Crea-SP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5200" dirty="0" smtClean="0">
                <a:solidFill>
                  <a:schemeClr val="bg1"/>
                </a:solidFill>
              </a:rPr>
              <a:t>18:00	Cerimônia de Encerramento</a:t>
            </a:r>
          </a:p>
        </p:txBody>
      </p:sp>
      <p:sp>
        <p:nvSpPr>
          <p:cNvPr id="6" name="Retângulo 5"/>
          <p:cNvSpPr/>
          <p:nvPr/>
        </p:nvSpPr>
        <p:spPr>
          <a:xfrm>
            <a:off x="0" y="365733"/>
            <a:ext cx="9143999" cy="6870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234" y="365314"/>
            <a:ext cx="6870022" cy="687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smtClean="0">
                <a:latin typeface="Impact" panose="020B0806030902050204" pitchFamily="34" charset="0"/>
              </a:rPr>
              <a:t>ESTRUTURA DO EVENTO </a:t>
            </a:r>
            <a:r>
              <a:rPr lang="pt-BR" sz="2800" smtClean="0">
                <a:latin typeface="Impact" panose="020B0806030902050204" pitchFamily="34" charset="0"/>
              </a:rPr>
              <a:t>(proposta)</a:t>
            </a:r>
            <a:endParaRPr lang="pt-BR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1272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2016 Incêndio Alemoa\Apresentação\incendio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9"/>
          <a:stretch/>
        </p:blipFill>
        <p:spPr bwMode="auto">
          <a:xfrm>
            <a:off x="1" y="0"/>
            <a:ext cx="9144000" cy="618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0" y="5517232"/>
            <a:ext cx="9144000" cy="134076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114540" y="5643670"/>
            <a:ext cx="6870024" cy="10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COMO PREVENIR PARA QUE NOVOS EPISÓDIOS COMO ESSES NÃO SE REPITAM?</a:t>
            </a:r>
            <a:endParaRPr lang="pt-BR" sz="30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0306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Y:\2016 Incêndio Alemoa\Apresentação\tec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" t="248" r="16" b="31745"/>
          <a:stretch/>
        </p:blipFill>
        <p:spPr bwMode="auto">
          <a:xfrm>
            <a:off x="0" y="0"/>
            <a:ext cx="9144000" cy="3855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0" y="3573016"/>
            <a:ext cx="9144000" cy="6703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-22449" y="4422591"/>
            <a:ext cx="91440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A FERRAMENTA PARA </a:t>
            </a:r>
            <a:r>
              <a:rPr lang="pt-B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GARANTIR SEGURANÇA,</a:t>
            </a:r>
          </a:p>
          <a:p>
            <a:pPr algn="ctr"/>
            <a:r>
              <a:rPr lang="pt-B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QUALIDADEDE VIDA E DESENVOLVIMENTO</a:t>
            </a:r>
          </a:p>
          <a:p>
            <a:pPr algn="ctr"/>
            <a:r>
              <a:rPr lang="pt-B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SUSTENTÁVEL À SOCIEDADE.</a:t>
            </a:r>
          </a:p>
          <a:p>
            <a:pPr algn="ctr"/>
            <a:endParaRPr lang="pt-BR" sz="30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  <a:p>
            <a:pPr algn="ctr"/>
            <a:r>
              <a:rPr lang="pt-B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GT INCÊNDIO ALEMOA</a:t>
            </a:r>
            <a:endParaRPr lang="pt-BR" sz="20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087021" y="3631208"/>
            <a:ext cx="68700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TECNOLOGIA:</a:t>
            </a:r>
            <a:endParaRPr lang="pt-BR" sz="30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3087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" t="13794" r="-246" b="29143"/>
          <a:stretch/>
        </p:blipFill>
        <p:spPr>
          <a:xfrm>
            <a:off x="0" y="-9120"/>
            <a:ext cx="9163000" cy="3107234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3035349"/>
            <a:ext cx="9144000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642895" y="30907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O INCÊNDIO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10746" y="5581689"/>
            <a:ext cx="12241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a 9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ABRIL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pt-BR" sz="2000" dirty="0">
              <a:solidFill>
                <a:schemeClr val="bg1"/>
              </a:solidFill>
              <a:latin typeface="Impact" panose="020B080603090205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1310747" y="4149080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lipse 10"/>
          <p:cNvSpPr/>
          <p:nvPr/>
        </p:nvSpPr>
        <p:spPr>
          <a:xfrm>
            <a:off x="3939039" y="4149080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Elipse 11"/>
          <p:cNvSpPr/>
          <p:nvPr/>
        </p:nvSpPr>
        <p:spPr>
          <a:xfrm>
            <a:off x="6567331" y="4149080"/>
            <a:ext cx="1224136" cy="12241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1396210" y="4234543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4024502" y="4229405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/>
          <p:cNvSpPr/>
          <p:nvPr/>
        </p:nvSpPr>
        <p:spPr>
          <a:xfrm>
            <a:off x="6652794" y="4229405"/>
            <a:ext cx="1053210" cy="1053210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 para baixo 18"/>
          <p:cNvSpPr/>
          <p:nvPr/>
        </p:nvSpPr>
        <p:spPr>
          <a:xfrm>
            <a:off x="1757911" y="4474029"/>
            <a:ext cx="329808" cy="563962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/>
          <p:cNvSpPr txBox="1"/>
          <p:nvPr/>
        </p:nvSpPr>
        <p:spPr>
          <a:xfrm>
            <a:off x="6652794" y="4242860"/>
            <a:ext cx="1053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!</a:t>
            </a:r>
            <a:endParaRPr lang="pt-BR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Seta para baixo 21"/>
          <p:cNvSpPr/>
          <p:nvPr/>
        </p:nvSpPr>
        <p:spPr>
          <a:xfrm>
            <a:off x="4416596" y="4479167"/>
            <a:ext cx="329808" cy="563962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CaixaDeTexto 22"/>
          <p:cNvSpPr txBox="1"/>
          <p:nvPr/>
        </p:nvSpPr>
        <p:spPr>
          <a:xfrm>
            <a:off x="3100295" y="5581689"/>
            <a:ext cx="296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SANTOS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BAIRRO ALEMOA</a:t>
            </a:r>
          </a:p>
          <a:p>
            <a:pPr algn="ctr"/>
            <a:r>
              <a:rPr lang="pt-BR" sz="16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TERMINAL DE PRODUTOS QUÍMICOS</a:t>
            </a:r>
            <a:endParaRPr lang="pt-BR" sz="1600" dirty="0">
              <a:solidFill>
                <a:schemeClr val="bg1"/>
              </a:solidFill>
              <a:latin typeface="Impact" panose="020B080603090205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6438796" y="5581689"/>
            <a:ext cx="1481206" cy="995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2º INCÊNDIO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MAIS GRAVE</a:t>
            </a:r>
          </a:p>
          <a:p>
            <a:pPr algn="ctr"/>
            <a:r>
              <a:rPr lang="pt-BR" sz="2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MUNDO</a:t>
            </a:r>
            <a:endParaRPr lang="pt-BR" sz="2000" dirty="0">
              <a:solidFill>
                <a:schemeClr val="bg1"/>
              </a:solidFill>
              <a:latin typeface="Impact" panose="020B080603090205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88223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555"/>
            <a:ext cx="9143999" cy="148322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-2" y="2443822"/>
            <a:ext cx="914400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 smtClean="0">
                <a:solidFill>
                  <a:schemeClr val="bg1"/>
                </a:solidFill>
              </a:rPr>
              <a:t>Comprometimento com a sociedade. </a:t>
            </a:r>
          </a:p>
          <a:p>
            <a:pPr algn="ctr"/>
            <a:r>
              <a:rPr lang="pt-BR" sz="2500" b="1" dirty="0" smtClean="0">
                <a:solidFill>
                  <a:schemeClr val="bg1"/>
                </a:solidFill>
              </a:rPr>
              <a:t>Comprometimento da sociedade.</a:t>
            </a:r>
          </a:p>
          <a:p>
            <a:pPr algn="ctr"/>
            <a:endParaRPr lang="pt-BR" sz="2500" b="1" dirty="0" smtClean="0">
              <a:solidFill>
                <a:schemeClr val="bg1"/>
              </a:solidFill>
            </a:endParaRPr>
          </a:p>
          <a:p>
            <a:pPr algn="ctr"/>
            <a:endParaRPr lang="pt-BR" sz="2500" b="1" dirty="0">
              <a:solidFill>
                <a:schemeClr val="bg1"/>
              </a:solidFill>
            </a:endParaRPr>
          </a:p>
          <a:p>
            <a:pPr algn="ctr"/>
            <a:r>
              <a:rPr lang="pt-BR" sz="2500" b="1" dirty="0" smtClean="0">
                <a:solidFill>
                  <a:schemeClr val="bg1"/>
                </a:solidFill>
              </a:rPr>
              <a:t>Obrigado</a:t>
            </a:r>
          </a:p>
          <a:p>
            <a:pPr algn="ctr"/>
            <a:endParaRPr lang="pt-BR" sz="2500" b="1" dirty="0">
              <a:solidFill>
                <a:schemeClr val="bg1"/>
              </a:solidFill>
            </a:endParaRPr>
          </a:p>
          <a:p>
            <a:pPr algn="ctr"/>
            <a:r>
              <a:rPr lang="pt-BR" sz="2500" b="1" dirty="0" smtClean="0">
                <a:solidFill>
                  <a:schemeClr val="bg1"/>
                </a:solidFill>
              </a:rPr>
              <a:t>GT INCÊNDIO ALEMOA</a:t>
            </a:r>
            <a:endParaRPr lang="pt-BR" sz="2500" b="1" dirty="0">
              <a:solidFill>
                <a:schemeClr val="bg1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13998" y="355303"/>
            <a:ext cx="1502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CULTURA DE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SEGURANÇA</a:t>
            </a:r>
            <a:endParaRPr lang="pt-BR" sz="2200" dirty="0">
              <a:latin typeface="Impact" panose="020B080603090205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092117" y="355303"/>
            <a:ext cx="23326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RESPONSABILIDADE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PROFISSIONAL</a:t>
            </a:r>
            <a:endParaRPr lang="pt-BR" sz="2200" dirty="0">
              <a:latin typeface="Impact" panose="020B080603090205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737492" y="355303"/>
            <a:ext cx="20456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EMPENHO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GOVERNAMENTAL</a:t>
            </a:r>
            <a:endParaRPr lang="pt-BR" sz="2200" dirty="0">
              <a:latin typeface="Impact" panose="020B080603090205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060440" y="355303"/>
            <a:ext cx="1791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PARTICIPAÇÃO</a:t>
            </a:r>
          </a:p>
          <a:p>
            <a:pPr algn="ctr"/>
            <a:r>
              <a:rPr lang="pt-BR" sz="2200" dirty="0" smtClean="0">
                <a:solidFill>
                  <a:schemeClr val="bg1"/>
                </a:solidFill>
                <a:latin typeface="Impact" panose="020B0806030902050204" pitchFamily="34" charset="0"/>
              </a:rPr>
              <a:t>COMUNITÁRIA</a:t>
            </a:r>
            <a:endParaRPr lang="pt-BR" sz="2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720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603" b="-1125"/>
          <a:stretch/>
        </p:blipFill>
        <p:spPr>
          <a:xfrm>
            <a:off x="0" y="0"/>
            <a:ext cx="9144000" cy="3090732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3035349"/>
            <a:ext cx="9144000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642895" y="309073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AS DIFICULDADES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792088" y="4941168"/>
            <a:ext cx="3275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IMPACTOS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have esquerda 2"/>
          <p:cNvSpPr/>
          <p:nvPr/>
        </p:nvSpPr>
        <p:spPr>
          <a:xfrm>
            <a:off x="3635896" y="4214991"/>
            <a:ext cx="648072" cy="2160240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/>
          <p:cNvSpPr txBox="1"/>
          <p:nvPr/>
        </p:nvSpPr>
        <p:spPr>
          <a:xfrm>
            <a:off x="4211960" y="4370328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POPULAÇÃO</a:t>
            </a:r>
          </a:p>
          <a:p>
            <a:r>
              <a:rPr lang="pt-BR" sz="3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ECONÔMICO-FINANCEIROS</a:t>
            </a:r>
          </a:p>
          <a:p>
            <a:r>
              <a:rPr lang="pt-BR" sz="3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AMBIENTAIS</a:t>
            </a:r>
          </a:p>
          <a:p>
            <a:r>
              <a:rPr lang="pt-BR" sz="3000" dirty="0" smtClean="0">
                <a:solidFill>
                  <a:schemeClr val="bg1"/>
                </a:solidFill>
                <a:latin typeface="Impact" panose="020B080603090205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REGIÃO</a:t>
            </a:r>
            <a:endParaRPr lang="pt-BR" sz="3000" dirty="0">
              <a:solidFill>
                <a:schemeClr val="bg1"/>
              </a:solidFill>
              <a:latin typeface="Impact" panose="020B080603090205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8302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4724398" y="356794"/>
            <a:ext cx="4419601" cy="7679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3" t="14205" r="7324" b="5776"/>
          <a:stretch/>
        </p:blipFill>
        <p:spPr>
          <a:xfrm rot="10800000">
            <a:off x="-4" y="0"/>
            <a:ext cx="4724401" cy="6857998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4724399" y="3359314"/>
            <a:ext cx="44195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 smtClean="0">
                <a:solidFill>
                  <a:schemeClr val="bg1"/>
                </a:solidFill>
                <a:latin typeface="+mj-lt"/>
              </a:rPr>
              <a:t>Apuração de Responsabilidade</a:t>
            </a:r>
          </a:p>
          <a:p>
            <a:pPr algn="ctr"/>
            <a:r>
              <a:rPr lang="pt-BR" sz="2500" dirty="0" smtClean="0">
                <a:solidFill>
                  <a:schemeClr val="bg1"/>
                </a:solidFill>
                <a:latin typeface="+mj-lt"/>
              </a:rPr>
              <a:t>Fiscalização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724399" y="6063679"/>
            <a:ext cx="4419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solidFill>
                  <a:schemeClr val="bg1"/>
                </a:solidFill>
                <a:latin typeface="+mj-lt"/>
              </a:rPr>
              <a:t>Grupo de Trabalho</a:t>
            </a:r>
            <a:endParaRPr lang="pt-BR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4724399" y="412177"/>
            <a:ext cx="4419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PROCESSO SF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026" name="Picture 2" descr="Y:\2016 Incêndio Alemoa\Apresentação\search-icon-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27151" y="1412776"/>
            <a:ext cx="1952935" cy="195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88"/>
          <a:stretch/>
        </p:blipFill>
        <p:spPr>
          <a:xfrm>
            <a:off x="5997601" y="4437112"/>
            <a:ext cx="1698415" cy="1505637"/>
          </a:xfrm>
          <a:prstGeom prst="rect">
            <a:avLst/>
          </a:prstGeom>
        </p:spPr>
      </p:pic>
      <p:cxnSp>
        <p:nvCxnSpPr>
          <p:cNvPr id="3" name="Conector reto 2"/>
          <p:cNvCxnSpPr/>
          <p:nvPr/>
        </p:nvCxnSpPr>
        <p:spPr>
          <a:xfrm>
            <a:off x="4724398" y="0"/>
            <a:ext cx="0" cy="68580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79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3501007"/>
            <a:ext cx="9143999" cy="335699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0" y="3062268"/>
            <a:ext cx="6948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DADOS DA FISCALIZAÇÃO</a:t>
            </a:r>
            <a:endParaRPr lang="pt-BR" sz="4000" dirty="0">
              <a:ln w="12700">
                <a:solidFill>
                  <a:schemeClr val="tx1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050" name="Picture 2" descr="Y:\2016 Incêndio Alemoa\Apresentação\search-icon-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38133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75161" y="1052735"/>
            <a:ext cx="3168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Resumo das Atividades Fiscalizadas no Porto </a:t>
            </a:r>
            <a:r>
              <a:rPr lang="pt-BR" sz="2400" b="1" dirty="0">
                <a:solidFill>
                  <a:schemeClr val="bg1"/>
                </a:solidFill>
              </a:rPr>
              <a:t>d</a:t>
            </a:r>
            <a:r>
              <a:rPr lang="pt-BR" sz="2400" b="1" dirty="0" smtClean="0">
                <a:solidFill>
                  <a:schemeClr val="bg1"/>
                </a:solidFill>
              </a:rPr>
              <a:t>e Santos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43608" y="4060620"/>
            <a:ext cx="8338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310</a:t>
            </a:r>
            <a:endParaRPr lang="pt-BR" sz="35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625592" y="4060620"/>
            <a:ext cx="83920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678</a:t>
            </a:r>
            <a:endParaRPr lang="pt-BR" sz="35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630014" y="5373216"/>
            <a:ext cx="108074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1693</a:t>
            </a:r>
            <a:endParaRPr lang="pt-BR" sz="35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6245530" y="5373216"/>
            <a:ext cx="113845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2959</a:t>
            </a:r>
            <a:endParaRPr lang="pt-BR" sz="35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93315" y="4581128"/>
            <a:ext cx="2428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solidFill>
                  <a:schemeClr val="bg1"/>
                </a:solidFill>
              </a:rPr>
              <a:t>Total de Empresas </a:t>
            </a:r>
            <a:r>
              <a:rPr lang="pt-BR" sz="2200" b="1" dirty="0" smtClean="0">
                <a:solidFill>
                  <a:schemeClr val="bg1"/>
                </a:solidFill>
              </a:rPr>
              <a:t>Fiscalizadas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617480" y="4581128"/>
            <a:ext cx="28559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>
                <a:solidFill>
                  <a:schemeClr val="bg1"/>
                </a:solidFill>
              </a:rPr>
              <a:t>Total de </a:t>
            </a:r>
            <a:r>
              <a:rPr lang="pt-BR" sz="2200" b="1" dirty="0" smtClean="0">
                <a:solidFill>
                  <a:schemeClr val="bg1"/>
                </a:solidFill>
              </a:rPr>
              <a:t>Profissionais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2744844" y="5946894"/>
            <a:ext cx="8510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err="1" smtClean="0">
                <a:solidFill>
                  <a:schemeClr val="bg1"/>
                </a:solidFill>
              </a:rPr>
              <a:t>ARTs</a:t>
            </a:r>
            <a:endParaRPr lang="pt-BR" sz="2200" b="1" dirty="0">
              <a:solidFill>
                <a:schemeClr val="bg1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479224" y="5964621"/>
            <a:ext cx="2671063" cy="42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>
                <a:solidFill>
                  <a:schemeClr val="bg1"/>
                </a:solidFill>
              </a:rPr>
              <a:t>Atividades Técnicas</a:t>
            </a:r>
            <a:endParaRPr lang="pt-BR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233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539552" y="2597562"/>
            <a:ext cx="5256584" cy="687422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83568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AGENDA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1628800"/>
            <a:ext cx="7704856" cy="496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INCÊNDIO ALEMOA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FÓRUM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GRUPO DE TRABALHO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RELATÓRIO FINAL</a:t>
            </a:r>
          </a:p>
          <a:p>
            <a:pPr>
              <a:lnSpc>
                <a:spcPct val="150000"/>
              </a:lnSpc>
            </a:pPr>
            <a:r>
              <a:rPr lang="pt-BR" sz="3600" dirty="0" smtClean="0">
                <a:solidFill>
                  <a:schemeClr val="bg1"/>
                </a:solidFill>
                <a:latin typeface="Impact" panose="020B0806030902050204" pitchFamily="34" charset="0"/>
              </a:rPr>
              <a:t>SEMINÁRIO INTERNACIONAL</a:t>
            </a:r>
            <a:endParaRPr lang="pt-BR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060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91628" y="1924269"/>
            <a:ext cx="8640960" cy="1656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0" y="734387"/>
            <a:ext cx="9143999" cy="6870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2141983" y="723945"/>
            <a:ext cx="4860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PARCERIAS</a:t>
            </a:r>
            <a:endParaRPr lang="pt-BR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5" b="23189"/>
          <a:stretch/>
        </p:blipFill>
        <p:spPr>
          <a:xfrm>
            <a:off x="6932344" y="2276062"/>
            <a:ext cx="1755442" cy="95259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975" y="2179943"/>
            <a:ext cx="1123496" cy="112349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4" y="2276062"/>
            <a:ext cx="1351673" cy="952597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0" y="4077072"/>
            <a:ext cx="457199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</a:rPr>
              <a:t>CODESP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ABNT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ABTLP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ABTL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CEDEC/SP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4571999" y="4077072"/>
            <a:ext cx="457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</a:rPr>
              <a:t>TRANSPETRO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</a:rPr>
              <a:t>IPT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</a:rPr>
              <a:t>CETESB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FERROFRENTE</a:t>
            </a:r>
          </a:p>
          <a:p>
            <a:pPr algn="ctr"/>
            <a:r>
              <a:rPr lang="pt-BR" sz="2600" b="1" dirty="0" smtClean="0">
                <a:solidFill>
                  <a:schemeClr val="bg1"/>
                </a:solidFill>
              </a:rPr>
              <a:t>USP</a:t>
            </a:r>
            <a:endParaRPr lang="pt-BR" sz="2600" b="1" dirty="0">
              <a:solidFill>
                <a:schemeClr val="bg1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94" y="2246996"/>
            <a:ext cx="1309237" cy="101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188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</TotalTime>
  <Words>1035</Words>
  <Application>Microsoft Office PowerPoint</Application>
  <PresentationFormat>Apresentação na tela (4:3)</PresentationFormat>
  <Paragraphs>360</Paragraphs>
  <Slides>40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SEMINÁRIO INTERNACIONAL: SEGURANÇA EM TERMINAIS PORTUÁRIOS, RETROPORTUÁRIOS E INSTALAÇÕES QUE MANIPULEM PRODUTOS PERIGOSOS (título provisório)</vt:lpstr>
      <vt:lpstr>OBJETIVOS</vt:lpstr>
      <vt:lpstr>PALESTRANTES A CONVIDAR (proposta)</vt:lpstr>
      <vt:lpstr>EVENTO (sugestões)</vt:lpstr>
      <vt:lpstr>ESTRUTURA DO EVENTO (proposta)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GUSTAVO LEUTWILER FERNANDEZ</dc:creator>
  <cp:lastModifiedBy>GUSTAVO LEUTWILER FERNANDEZ</cp:lastModifiedBy>
  <cp:revision>165</cp:revision>
  <cp:lastPrinted>2016-08-10T13:10:47Z</cp:lastPrinted>
  <dcterms:created xsi:type="dcterms:W3CDTF">2016-07-20T13:27:36Z</dcterms:created>
  <dcterms:modified xsi:type="dcterms:W3CDTF">2016-08-10T15:20:54Z</dcterms:modified>
</cp:coreProperties>
</file>