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tags/tag15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3"/>
  </p:notesMasterIdLst>
  <p:handoutMasterIdLst>
    <p:handoutMasterId r:id="rId34"/>
  </p:handoutMasterIdLst>
  <p:sldIdLst>
    <p:sldId id="259" r:id="rId3"/>
    <p:sldId id="261" r:id="rId4"/>
    <p:sldId id="281" r:id="rId5"/>
    <p:sldId id="282" r:id="rId6"/>
    <p:sldId id="283" r:id="rId7"/>
    <p:sldId id="284" r:id="rId8"/>
    <p:sldId id="262" r:id="rId9"/>
    <p:sldId id="287" r:id="rId10"/>
    <p:sldId id="286" r:id="rId11"/>
    <p:sldId id="267" r:id="rId12"/>
    <p:sldId id="268" r:id="rId13"/>
    <p:sldId id="269" r:id="rId14"/>
    <p:sldId id="288" r:id="rId15"/>
    <p:sldId id="270" r:id="rId16"/>
    <p:sldId id="272" r:id="rId17"/>
    <p:sldId id="274" r:id="rId18"/>
    <p:sldId id="275" r:id="rId19"/>
    <p:sldId id="276" r:id="rId20"/>
    <p:sldId id="289" r:id="rId21"/>
    <p:sldId id="290" r:id="rId22"/>
    <p:sldId id="291" r:id="rId23"/>
    <p:sldId id="292" r:id="rId24"/>
    <p:sldId id="293" r:id="rId25"/>
    <p:sldId id="295" r:id="rId26"/>
    <p:sldId id="297" r:id="rId27"/>
    <p:sldId id="298" r:id="rId28"/>
    <p:sldId id="299" r:id="rId29"/>
    <p:sldId id="300" r:id="rId30"/>
    <p:sldId id="301" r:id="rId31"/>
    <p:sldId id="277" r:id="rId3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779CC93D-E52E-4D84-901B-11D7331DD495}">
          <p14:sldIdLst>
            <p14:sldId id="259"/>
          </p14:sldIdLst>
        </p14:section>
        <p14:section name="Visão Geral e Objetivos" id="{ABA716BF-3A5C-4ADB-94C9-CFEF84EBA240}">
          <p14:sldIdLst>
            <p14:sldId id="261"/>
            <p14:sldId id="281"/>
            <p14:sldId id="282"/>
            <p14:sldId id="283"/>
            <p14:sldId id="284"/>
            <p14:sldId id="262"/>
            <p14:sldId id="287"/>
          </p14:sldIdLst>
        </p14:section>
        <p14:section name="Tópico 1" id="{6D9936A3-3945-4757-BC8B-B5C252D8E036}">
          <p14:sldIdLst>
            <p14:sldId id="286"/>
            <p14:sldId id="267"/>
          </p14:sldIdLst>
        </p14:section>
        <p14:section name="Exemplos de Slides para Elementos Visuais" id="{BAB3A466-96C9-4230-9978-795378D75699}">
          <p14:sldIdLst>
            <p14:sldId id="268"/>
            <p14:sldId id="269"/>
            <p14:sldId id="288"/>
            <p14:sldId id="270"/>
          </p14:sldIdLst>
        </p14:section>
        <p14:section name="Estudo de Caso" id="{8C0305C9-B152-4FBA-A789-FE1976D53990}">
          <p14:sldIdLst>
            <p14:sldId id="272"/>
            <p14:sldId id="274"/>
          </p14:sldIdLst>
        </p14:section>
        <p14:section name="Conclusão e Resumo" id="{790CEF5B-569A-4C2F-BED5-750B08C0E5AD}">
          <p14:sldIdLst>
            <p14:sldId id="275"/>
            <p14:sldId id="276"/>
            <p14:sldId id="289"/>
            <p14:sldId id="290"/>
            <p14:sldId id="291"/>
            <p14:sldId id="292"/>
            <p14:sldId id="293"/>
            <p14:sldId id="295"/>
            <p14:sldId id="297"/>
            <p14:sldId id="298"/>
            <p14:sldId id="299"/>
            <p14:sldId id="300"/>
            <p14:sldId id="301"/>
            <p14:sldId id="277"/>
          </p14:sldIdLst>
        </p14:section>
        <p14:section name="Apêndice" id="{3F78B471-41DA-46F2-A8E4-97E471896AB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3977" autoAdjust="0"/>
  </p:normalViewPr>
  <p:slideViewPr>
    <p:cSldViewPr>
      <p:cViewPr varScale="1">
        <p:scale>
          <a:sx n="72" d="100"/>
          <a:sy n="72" d="100"/>
        </p:scale>
        <p:origin x="13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t-BR" sz="1200"/>
            </a:lvl1pPr>
          </a:lstStyle>
          <a:p>
            <a:fld id="{D83FDC75-7F73-4A4A-A77C-09AADF00E0EA}" type="datetimeFigureOut">
              <a:rPr lang="pt-BR" smtClean="0"/>
              <a:pPr/>
              <a:t>04/09/2017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t-BR" sz="1200"/>
            </a:lvl1pPr>
          </a:lstStyle>
          <a:p>
            <a:fld id="{459226BF-1F13-42D3-80DC-373E7ADD1EB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0126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t-BR" sz="1200"/>
            </a:lvl1pPr>
          </a:lstStyle>
          <a:p>
            <a:fld id="{48AEF76B-3757-4A0B-AF93-28494465C1DD}" type="datetimeFigureOut">
              <a:pPr/>
              <a:t>04/09/2017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t-BR" sz="1200"/>
            </a:lvl1pPr>
          </a:lstStyle>
          <a:p>
            <a:fld id="{75693FD4-8F83-4EF7-AC3F-0DC0388986B0}" type="slidenum"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01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dirty="0"/>
              <a:t>Este modelo pode ser usado como arquivo de partida para apresentar materiais de treinamento em um cenário em grupo.</a:t>
            </a:r>
          </a:p>
          <a:p>
            <a:endParaRPr lang="pt-BR" dirty="0"/>
          </a:p>
          <a:p>
            <a:pPr lvl="0"/>
            <a:r>
              <a:rPr lang="pt-BR" sz="1200" b="1" dirty="0"/>
              <a:t>Seções</a:t>
            </a:r>
            <a:endParaRPr lang="pt-BR" sz="1200" b="0" dirty="0"/>
          </a:p>
          <a:p>
            <a:pPr lvl="0"/>
            <a:r>
              <a:rPr lang="pt-BR" sz="1200" b="0" dirty="0"/>
              <a:t>Clique com o botão direito em um slide para adicionar seções.</a:t>
            </a:r>
            <a:r>
              <a:rPr lang="pt-BR" sz="1200" b="0" baseline="0" dirty="0"/>
              <a:t> Seções podem ajudar a organizar slides ou a facilitar a colaboração entre vários autores.</a:t>
            </a:r>
            <a:endParaRPr lang="pt-BR" sz="1200" b="0" dirty="0"/>
          </a:p>
          <a:p>
            <a:pPr lvl="0"/>
            <a:endParaRPr lang="pt-BR" sz="1200" b="1" dirty="0"/>
          </a:p>
          <a:p>
            <a:pPr lvl="0"/>
            <a:r>
              <a:rPr lang="pt-BR" sz="1200" b="1" dirty="0"/>
              <a:t>Anotações</a:t>
            </a:r>
          </a:p>
          <a:p>
            <a:pPr lvl="0"/>
            <a:r>
              <a:rPr lang="pt-BR" sz="1200" dirty="0"/>
              <a:t>Use a seção Anotações para anotações da apresentação ou para fornecer detalhes adicionais ao público.</a:t>
            </a:r>
            <a:r>
              <a:rPr lang="pt-BR" sz="1200" baseline="0" dirty="0"/>
              <a:t> Exiba essas anotações no Modo de Exibição de Apresentação durante a sua apresentação. </a:t>
            </a:r>
          </a:p>
          <a:p>
            <a:pPr lvl="0">
              <a:buFontTx/>
              <a:buNone/>
            </a:pPr>
            <a:r>
              <a:rPr lang="pt-BR" sz="1200" dirty="0"/>
              <a:t>Considere o tamanho da fonte (importante para acessibilidade, visibilidade, gravação em vídeo e produção online)</a:t>
            </a:r>
          </a:p>
          <a:p>
            <a:pPr lvl="0"/>
            <a:endParaRPr lang="pt-BR" sz="1200" dirty="0"/>
          </a:p>
          <a:p>
            <a:pPr lvl="0">
              <a:buFontTx/>
              <a:buNone/>
            </a:pPr>
            <a:r>
              <a:rPr lang="pt-BR" sz="1200" b="1" dirty="0"/>
              <a:t>Cores coordenadas </a:t>
            </a:r>
          </a:p>
          <a:p>
            <a:pPr lvl="0">
              <a:buFontTx/>
              <a:buNone/>
            </a:pPr>
            <a:r>
              <a:rPr lang="pt-BR" sz="1200" dirty="0"/>
              <a:t>Preste atenção especial aos gráficos, tabelas e caixas de texto.</a:t>
            </a:r>
            <a:r>
              <a:rPr lang="pt-BR" sz="1200" baseline="0" dirty="0"/>
              <a:t> </a:t>
            </a:r>
            <a:endParaRPr lang="pt-BR" sz="1200" dirty="0"/>
          </a:p>
          <a:p>
            <a:pPr lvl="0"/>
            <a:r>
              <a:rPr lang="pt-BR" sz="1200" dirty="0"/>
              <a:t>Leve em consideração que os participantes irão imprimir em preto-e-branco ou </a:t>
            </a:r>
            <a:r>
              <a:rPr lang="pt-BR" sz="1200" dirty="0" err="1"/>
              <a:t>escala de cinza</a:t>
            </a:r>
            <a:r>
              <a:rPr lang="pt-BR" sz="1200" dirty="0"/>
              <a:t>. Execute uma impressão de teste para ter certeza de que as suas cores irão funcionar quando forem impressas em preto-e-branco puros e </a:t>
            </a:r>
            <a:r>
              <a:rPr lang="pt-BR" sz="1200" dirty="0" err="1"/>
              <a:t>escala de cinza</a:t>
            </a:r>
            <a:r>
              <a:rPr lang="pt-BR" sz="1200" dirty="0"/>
              <a:t>.</a:t>
            </a:r>
          </a:p>
          <a:p>
            <a:pPr lvl="0">
              <a:buFontTx/>
              <a:buNone/>
            </a:pPr>
            <a:endParaRPr lang="pt-BR" sz="1200" dirty="0"/>
          </a:p>
          <a:p>
            <a:pPr lvl="0">
              <a:buFontTx/>
              <a:buNone/>
            </a:pPr>
            <a:r>
              <a:rPr lang="pt-BR" sz="1200" b="1" dirty="0"/>
              <a:t>Elementos gráficos, tabelas e gráficos</a:t>
            </a:r>
          </a:p>
          <a:p>
            <a:pPr lvl="0"/>
            <a:r>
              <a:rPr lang="pt-BR" sz="1200" dirty="0"/>
              <a:t>Mantenha a simplicidade: se possível, use estilos e cores consistentes e não confusos.</a:t>
            </a:r>
          </a:p>
          <a:p>
            <a:pPr lvl="0"/>
            <a:r>
              <a:rPr lang="pt-BR" sz="1200" dirty="0"/>
              <a:t>Rotule todos os gráficos e tabelas.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dirty="0"/>
              <a:t>Forneça uma breve visão geral da apresentação.</a:t>
            </a:r>
            <a:r>
              <a:rPr lang="pt-BR" baseline="0" dirty="0"/>
              <a:t> D</a:t>
            </a:r>
            <a:r>
              <a:rPr lang="pt-BR" dirty="0"/>
              <a:t>escreva o foco principal da apresentação e por que ela é importante.</a:t>
            </a:r>
          </a:p>
          <a:p>
            <a:pPr>
              <a:lnSpc>
                <a:spcPct val="80000"/>
              </a:lnSpc>
            </a:pPr>
            <a:r>
              <a:rPr lang="pt-BR" dirty="0"/>
              <a:t>Introduza cada um dos principais tópicos.</a:t>
            </a:r>
          </a:p>
          <a:p>
            <a:r>
              <a:rPr lang="pt-BR" dirty="0"/>
              <a:t>Para fornecer um roteiro para o público, você</a:t>
            </a:r>
            <a:r>
              <a:rPr lang="pt-BR" baseline="0" dirty="0"/>
              <a:t> pode </a:t>
            </a:r>
            <a:r>
              <a:rPr lang="pt-BR" dirty="0"/>
              <a:t>repita este slide de Visão Geral por toda a apresentação, realçando o tópico específico que você discutirá em seguida.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sz="1200" dirty="0"/>
              <a:t>Esta é outra opção</a:t>
            </a:r>
            <a:r>
              <a:rPr lang="pt-BR" sz="1200" baseline="0" dirty="0"/>
              <a:t> para um slide de Visão Geral usando transições.</a:t>
            </a:r>
            <a:endParaRPr lang="pt-BR" sz="1200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lang="pt-BR"/>
            </a:pPr>
            <a:r>
              <a:rPr lang="pt-BR" sz="1200" dirty="0"/>
              <a:t>Esta é outra opção</a:t>
            </a:r>
            <a:r>
              <a:rPr lang="pt-BR" sz="1200" baseline="0" dirty="0"/>
              <a:t> para um slide de Visão Geral.</a:t>
            </a:r>
            <a:endParaRPr lang="pt-BR" sz="1200" dirty="0"/>
          </a:p>
          <a:p>
            <a:pPr marL="228600" indent="-228600">
              <a:buFont typeface="+mj-lt"/>
              <a:buNone/>
            </a:pPr>
            <a:endParaRPr lang="pt-BR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b="0" dirty="0"/>
              <a:t>O Que</a:t>
            </a:r>
            <a:r>
              <a:rPr lang="pt-BR" b="0" baseline="0" dirty="0"/>
              <a:t> o público poderá fazer após a conclusão deste treinamento?</a:t>
            </a:r>
            <a:r>
              <a:rPr lang="pt-BR" dirty="0"/>
              <a:t> Descreva brevemente cada objetivo e como o público</a:t>
            </a:r>
            <a:r>
              <a:rPr lang="pt-BR" baseline="0" dirty="0"/>
              <a:t> </a:t>
            </a:r>
            <a:r>
              <a:rPr lang="pt-BR" dirty="0"/>
              <a:t>se beneficiará</a:t>
            </a:r>
            <a:r>
              <a:rPr lang="pt-BR" baseline="0" dirty="0"/>
              <a:t> apresentação.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dirty="0"/>
              <a:t>Use um cabeçalho de seção para cada um dos tópicos, para que a transição seja evidente ao público. 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9</a:t>
            </a:fld>
            <a:endParaRPr lang="pt-B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Adicione slides a cada seção de tópico conforme necessário, incluindo slides com tabelas, gráficos e imagens. </a:t>
            </a:r>
          </a:p>
          <a:p>
            <a:r>
              <a:rPr lang="pt-BR" dirty="0"/>
              <a:t>Consulte a próxima seção para obter um exemplo</a:t>
            </a:r>
            <a:r>
              <a:rPr lang="pt-BR" baseline="0" dirty="0"/>
              <a:t> </a:t>
            </a:r>
            <a:r>
              <a:rPr lang="pt-BR" dirty="0"/>
              <a:t>tabela,</a:t>
            </a:r>
            <a:r>
              <a:rPr lang="pt-BR" baseline="0" dirty="0"/>
              <a:t> gráfico, imagem e layouts de vídeo.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Resuma. Torne seu texto o mais breve possível para manter um tamanho de fonte maior.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/>
              <a:t>Microsoft </a:t>
            </a:r>
            <a:r>
              <a:rPr lang="pt-BR" b="1"/>
              <a:t>Excelência em Engenharia</a:t>
            </a:r>
            <a:endParaRPr lang="pt-BR"/>
          </a:p>
        </p:txBody>
      </p:sp>
      <p:sp>
        <p:nvSpPr>
          <p:cNvPr id="4608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/>
              <a:t>Confidencial da Microsoft</a:t>
            </a:r>
          </a:p>
        </p:txBody>
      </p:sp>
      <p:sp>
        <p:nvSpPr>
          <p:cNvPr id="4608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51ECC-86A3-4073-ADEB-F5E3C216F85C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/>
              <a:t>Microsoft </a:t>
            </a:r>
            <a:r>
              <a:rPr lang="pt-BR" b="1"/>
              <a:t>Excelência em Engenharia</a:t>
            </a:r>
            <a:endParaRPr lang="pt-BR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/>
              <a:t>Confidencial da Microsoft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dirty="0"/>
              <a:t>Se houver</a:t>
            </a:r>
            <a:r>
              <a:rPr lang="pt-BR" baseline="0" dirty="0"/>
              <a:t> conteúdo de vídeo relevante, como um vídeo de estudo de caso, uma demonstração de produto ou outros materiais de treinamento, inclua-o na apresentação também. </a:t>
            </a:r>
            <a:endParaRPr lang="pt-BR" dirty="0"/>
          </a:p>
          <a:p>
            <a:pPr>
              <a:lnSpc>
                <a:spcPct val="80000"/>
              </a:lnSpc>
              <a:buFontTx/>
              <a:buNone/>
            </a:pPr>
            <a:endParaRPr lang="pt-B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Adicione um estudo de caso ou</a:t>
            </a:r>
            <a:r>
              <a:rPr lang="pt-BR" baseline="0" dirty="0"/>
              <a:t> a simulação da aula para incentivar discussões e aplicar lições.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Discuta</a:t>
            </a:r>
            <a:r>
              <a:rPr lang="pt-BR" baseline="0" dirty="0"/>
              <a:t> os resultados do estudo de caso ou da simulação de aula.</a:t>
            </a:r>
          </a:p>
          <a:p>
            <a:r>
              <a:rPr lang="pt-BR" baseline="0" dirty="0"/>
              <a:t>Aborde práticas recomendadas.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16</a:t>
            </a:fld>
            <a:endParaRPr lang="pt-B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Resuma o conteúdo da apresentação reafirmando os pontos importantes das lições.</a:t>
            </a:r>
          </a:p>
          <a:p>
            <a:r>
              <a:rPr lang="pt-BR" dirty="0"/>
              <a:t>Do que você deseja que a audiência se lembre quando sair da sua apresentação?</a:t>
            </a:r>
          </a:p>
          <a:p>
            <a:endParaRPr lang="pt-BR" dirty="0"/>
          </a:p>
          <a:p>
            <a:r>
              <a:rPr lang="pt-BR" dirty="0"/>
              <a:t>Salve sua apresentação em um vídeo para facilitar a distribuição (Para criar um vídeo, clique na guia Arquivo e clique em Compartilhar. Em Tipos de Arquivo, clique em Criar Vídeo.)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17</a:t>
            </a:fld>
            <a:endParaRPr lang="pt-B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 dirty="0"/>
              <a:t>Microsoft </a:t>
            </a:r>
            <a:r>
              <a:rPr lang="pt-BR" b="1" dirty="0"/>
              <a:t>Excelência em Engenharia</a:t>
            </a:r>
            <a:endParaRPr lang="pt-BR" dirty="0"/>
          </a:p>
        </p:txBody>
      </p:sp>
      <p:sp>
        <p:nvSpPr>
          <p:cNvPr id="4096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dirty="0"/>
              <a:t>Confidencial da Microsoft</a:t>
            </a:r>
          </a:p>
        </p:txBody>
      </p:sp>
      <p:sp>
        <p:nvSpPr>
          <p:cNvPr id="4096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CEDE57-F8FE-4B43-B511-2E9F76624F74}" type="slidenum">
              <a:rPr lang="pt-BR" smtClean="0"/>
              <a:pPr/>
              <a:t>18</a:t>
            </a:fld>
            <a:endParaRPr lang="pt-BR" dirty="0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449263"/>
            <a:ext cx="4541837" cy="3408362"/>
          </a:xfrm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9472"/>
            <a:ext cx="6261652" cy="4593861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pt-B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7813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6354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8502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2858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27648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69444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 dirty="0"/>
              <a:t>Microsoft </a:t>
            </a:r>
            <a:r>
              <a:rPr lang="pt-BR" b="1" dirty="0"/>
              <a:t>Excelência em Engenharia</a:t>
            </a:r>
            <a:endParaRPr lang="pt-BR" dirty="0"/>
          </a:p>
        </p:txBody>
      </p:sp>
      <p:sp>
        <p:nvSpPr>
          <p:cNvPr id="4198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dirty="0"/>
              <a:t>Confidencial da Microsoft</a:t>
            </a:r>
          </a:p>
        </p:txBody>
      </p:sp>
      <p:sp>
        <p:nvSpPr>
          <p:cNvPr id="4198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44A5F-6CE4-493C-A0D7-6834FF76660C}" type="slidenum">
              <a:rPr lang="pt-BR" smtClean="0"/>
              <a:pPr/>
              <a:t>30</a:t>
            </a:fld>
            <a:endParaRPr lang="pt-BR" dirty="0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4"/>
            <a:ext cx="6261652" cy="455482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pt-BR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pt-BR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pt-BR"/>
              <a:t>Clique para editar o estilo do subtítulo Mestre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pt-BR" sz="2000" baseline="0"/>
            </a:lvl1pPr>
          </a:lstStyle>
          <a:p>
            <a:r>
              <a:rPr kumimoji="0" lang="pt-BR"/>
              <a:t>Logotipo da Empresa</a:t>
            </a:r>
          </a:p>
        </p:txBody>
      </p:sp>
      <p:pic>
        <p:nvPicPr>
          <p:cNvPr id="1026" name="Picture 2" descr="cra">
            <a:extLst>
              <a:ext uri="{FF2B5EF4-FFF2-40B4-BE49-F238E27FC236}">
                <a16:creationId xmlns:a16="http://schemas.microsoft.com/office/drawing/2014/main" id="{D9330BCF-6CBE-4E8F-B131-6F47E5BE0E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1" y="13428"/>
            <a:ext cx="3049369" cy="69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pt-BR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pt-BR" sz="1800"/>
            </a:lvl1pPr>
          </a:lstStyle>
          <a:p>
            <a:r>
              <a:rPr kumimoji="0" lang="pt-BR"/>
              <a:t>Logotipo da Empresa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ra">
            <a:extLst>
              <a:ext uri="{FF2B5EF4-FFF2-40B4-BE49-F238E27FC236}">
                <a16:creationId xmlns:a16="http://schemas.microsoft.com/office/drawing/2014/main" id="{B833FC9B-4363-40A0-B425-CC1D4F41EE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9271"/>
            <a:ext cx="2411760" cy="54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pt-BR"/>
            </a:lvl1pPr>
          </a:lstStyle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pt-BR" sz="24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pt-BR" sz="24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pt-BR" sz="3200"/>
            </a:lvl1pPr>
            <a:lvl2pPr eaLnBrk="1" latinLnBrk="0" hangingPunct="1">
              <a:defRPr kumimoji="0" lang="pt-BR" sz="2800"/>
            </a:lvl2pPr>
            <a:lvl3pPr eaLnBrk="1" latinLnBrk="0" hangingPunct="1">
              <a:defRPr kumimoji="0" lang="pt-BR" sz="2400"/>
            </a:lvl3pPr>
            <a:lvl4pPr eaLnBrk="1" latinLnBrk="0" hangingPunct="1">
              <a:defRPr kumimoji="0" lang="pt-BR" sz="2000"/>
            </a:lvl4pPr>
            <a:lvl5pPr eaLnBrk="1" latinLnBrk="0" hangingPunct="1">
              <a:defRPr kumimoji="0" lang="pt-BR" sz="2000"/>
            </a:lvl5pPr>
            <a:lvl6pPr eaLnBrk="1" latinLnBrk="0" hangingPunct="1">
              <a:defRPr kumimoji="0" lang="pt-BR" sz="2000"/>
            </a:lvl6pPr>
            <a:lvl7pPr eaLnBrk="1" latinLnBrk="0" hangingPunct="1">
              <a:defRPr kumimoji="0" lang="pt-BR" sz="2000"/>
            </a:lvl7pPr>
            <a:lvl8pPr eaLnBrk="1" latinLnBrk="0" hangingPunct="1">
              <a:defRPr kumimoji="0" lang="pt-BR" sz="2000"/>
            </a:lvl8pPr>
            <a:lvl9pPr eaLnBrk="1" latinLnBrk="0" hangingPunct="1">
              <a:defRPr kumimoji="0" lang="pt-BR" sz="20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pt-BR" sz="3200"/>
            </a:lvl1pPr>
            <a:lvl2pPr marL="457200" indent="0" eaLnBrk="1" latinLnBrk="0" hangingPunct="1">
              <a:buNone/>
              <a:defRPr kumimoji="0" lang="pt-BR" sz="2800"/>
            </a:lvl2pPr>
            <a:lvl3pPr marL="914400" indent="0" eaLnBrk="1" latinLnBrk="0" hangingPunct="1">
              <a:buNone/>
              <a:defRPr kumimoji="0" lang="pt-BR" sz="2400"/>
            </a:lvl3pPr>
            <a:lvl4pPr marL="1371600" indent="0" eaLnBrk="1" latinLnBrk="0" hangingPunct="1">
              <a:buNone/>
              <a:defRPr kumimoji="0" lang="pt-BR" sz="2000"/>
            </a:lvl4pPr>
            <a:lvl5pPr marL="1828800" indent="0" eaLnBrk="1" latinLnBrk="0" hangingPunct="1">
              <a:buNone/>
              <a:defRPr kumimoji="0" lang="pt-BR" sz="2000"/>
            </a:lvl5pPr>
            <a:lvl6pPr marL="2286000" indent="0" eaLnBrk="1" latinLnBrk="0" hangingPunct="1">
              <a:buNone/>
              <a:defRPr kumimoji="0" lang="pt-BR" sz="2000"/>
            </a:lvl6pPr>
            <a:lvl7pPr marL="2743200" indent="0" eaLnBrk="1" latinLnBrk="0" hangingPunct="1">
              <a:buNone/>
              <a:defRPr kumimoji="0" lang="pt-BR" sz="2000"/>
            </a:lvl7pPr>
            <a:lvl8pPr marL="3200400" indent="0" eaLnBrk="1" latinLnBrk="0" hangingPunct="1">
              <a:buNone/>
              <a:defRPr kumimoji="0" lang="pt-BR" sz="2000"/>
            </a:lvl8pPr>
            <a:lvl9pPr marL="3657600" indent="0" eaLnBrk="1" latinLnBrk="0" hangingPunct="1">
              <a:buNone/>
              <a:defRPr kumimoji="0" lang="pt-BR" sz="2000"/>
            </a:lvl9pPr>
          </a:lstStyle>
          <a:p>
            <a:pPr eaLnBrk="1" latinLnBrk="0" hangingPunct="1"/>
            <a:r>
              <a:rPr lang="pt-BR"/>
              <a:t>Clique no ícone para adicionar uma imagem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pt-BR" baseline="0"/>
            </a:lvl4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pt-BR" baseline="0"/>
            </a:lvl4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ente Plano de Fu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pt-BR"/>
              <a:t>Editar estilos de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04/09/2017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54" r:id="rId11"/>
    <p:sldLayoutId id="2147483655" r:id="rId12"/>
    <p:sldLayoutId id="2147483663" r:id="rId13"/>
  </p:sldLayoutIdLst>
  <p:transition spd="slow">
    <p:wipe dir="d"/>
  </p:transition>
  <p:txStyles>
    <p:titleStyle>
      <a:lvl1pPr algn="l" defTabSz="914400" rtl="0" eaLnBrk="1" latinLnBrk="0" hangingPunct="1">
        <a:spcBef>
          <a:spcPct val="0"/>
        </a:spcBef>
        <a:buNone/>
        <a:defRPr kumimoji="0" lang="pt-B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B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pt-BR"/>
      </a:defPPr>
      <a:lvl1pPr marL="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0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5" Type="http://schemas.openxmlformats.org/officeDocument/2006/relationships/image" Target="../media/image10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.xml"/><Relationship Id="rId5" Type="http://schemas.openxmlformats.org/officeDocument/2006/relationships/image" Target="../media/image10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pt-BR" dirty="0"/>
              <a:t>Treinamento</a:t>
            </a:r>
            <a:br>
              <a:rPr lang="pt-BR" dirty="0"/>
            </a:br>
            <a:r>
              <a:rPr lang="pt-BR" dirty="0"/>
              <a:t>Processo Eletrônico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962400" y="4038600"/>
            <a:ext cx="4772528" cy="1982688"/>
          </a:xfrm>
        </p:spPr>
        <p:txBody>
          <a:bodyPr>
            <a:normAutofit fontScale="92500" lnSpcReduction="10000"/>
          </a:bodyPr>
          <a:lstStyle/>
          <a:p>
            <a:r>
              <a:rPr lang="pt-BR" sz="2400" dirty="0">
                <a:latin typeface="+mn-lt"/>
              </a:rPr>
              <a:t>Comissão Especial </a:t>
            </a:r>
          </a:p>
          <a:p>
            <a:r>
              <a:rPr lang="pt-BR" sz="2400" dirty="0">
                <a:latin typeface="+mn-lt"/>
              </a:rPr>
              <a:t>Processos Eletrônicos dos Colegiados</a:t>
            </a:r>
          </a:p>
          <a:p>
            <a:r>
              <a:rPr lang="pt-BR" sz="2400">
                <a:latin typeface="+mn-lt"/>
              </a:rPr>
              <a:t>“CEPEC”</a:t>
            </a:r>
            <a:endParaRPr lang="pt-BR" sz="2400" dirty="0">
              <a:latin typeface="+mn-lt"/>
            </a:endParaRPr>
          </a:p>
          <a:p>
            <a:r>
              <a:rPr lang="pt-BR" sz="2400" dirty="0">
                <a:latin typeface="+mn-lt"/>
              </a:rPr>
              <a:t>André Martinelli </a:t>
            </a:r>
            <a:r>
              <a:rPr lang="pt-BR" sz="2400" dirty="0" err="1">
                <a:latin typeface="+mn-lt"/>
              </a:rPr>
              <a:t>Agunzi</a:t>
            </a:r>
            <a:endParaRPr lang="pt-BR" sz="2400" dirty="0">
              <a:latin typeface="+mn-lt"/>
            </a:endParaRPr>
          </a:p>
          <a:p>
            <a:r>
              <a:rPr lang="pt-BR" sz="2400" dirty="0">
                <a:latin typeface="+mn-lt"/>
              </a:rPr>
              <a:t>Eng. de Computação</a:t>
            </a:r>
          </a:p>
          <a:p>
            <a:endParaRPr lang="pt-BR" sz="240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762000" y="269632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Nesta apresentação iremos demonstrar de modo simples como: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762000" y="1596413"/>
            <a:ext cx="8077200" cy="4928931"/>
          </a:xfrm>
        </p:spPr>
        <p:txBody>
          <a:bodyPr>
            <a:normAutofit/>
          </a:bodyPr>
          <a:lstStyle/>
          <a:p>
            <a:r>
              <a:rPr lang="pt-BR" dirty="0"/>
              <a:t>Acessar o sistema</a:t>
            </a:r>
          </a:p>
          <a:p>
            <a:r>
              <a:rPr lang="pt-BR" dirty="0"/>
              <a:t>Conceitos básicos do sistema</a:t>
            </a:r>
          </a:p>
          <a:p>
            <a:r>
              <a:rPr lang="pt-BR" dirty="0"/>
              <a:t>Acessar o processo para: Ler, Inserir, editar Relatos e/ou Outros documentos</a:t>
            </a:r>
          </a:p>
          <a:p>
            <a:r>
              <a:rPr lang="pt-BR" dirty="0"/>
              <a:t>Enviar copia do processo por e-mail e exportar para PDF</a:t>
            </a:r>
          </a:p>
          <a:p>
            <a:r>
              <a:rPr lang="pt-BR" dirty="0"/>
              <a:t>Assinar </a:t>
            </a:r>
            <a:r>
              <a:rPr lang="pt-BR" dirty="0" err="1"/>
              <a:t>eletrônicamente</a:t>
            </a:r>
            <a:r>
              <a:rPr lang="pt-BR" dirty="0"/>
              <a:t> os documentos anexados</a:t>
            </a:r>
          </a:p>
          <a:p>
            <a:r>
              <a:rPr lang="pt-BR" dirty="0"/>
              <a:t>Enviar o processo para a unidade de origem.</a:t>
            </a:r>
          </a:p>
          <a:p>
            <a:r>
              <a:rPr lang="pt-BR" dirty="0"/>
              <a:t>Apresentação online do sistema no fim do treinamento.</a:t>
            </a:r>
          </a:p>
        </p:txBody>
      </p:sp>
    </p:spTree>
    <p:custDataLst>
      <p:tags r:id="rId1"/>
    </p:custData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1B0AE10-41B7-42DF-83E3-49D9DBEB6AE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714999"/>
          </a:xfrm>
          <a:prstGeom prst="rect">
            <a:avLst/>
          </a:prstGeom>
        </p:spPr>
      </p:pic>
      <p:pic>
        <p:nvPicPr>
          <p:cNvPr id="4098" name="Picture 2" descr="cra">
            <a:extLst>
              <a:ext uri="{FF2B5EF4-FFF2-40B4-BE49-F238E27FC236}">
                <a16:creationId xmlns:a16="http://schemas.microsoft.com/office/drawing/2014/main" id="{B27D02EC-659B-4314-AA0B-74CF8BC09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3954BD7-4F66-4AC8-B926-440008D754A7}"/>
              </a:ext>
            </a:extLst>
          </p:cNvPr>
          <p:cNvSpPr txBox="1"/>
          <p:nvPr/>
        </p:nvSpPr>
        <p:spPr>
          <a:xfrm>
            <a:off x="4932040" y="2780928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Inserir usuário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0461B999-2518-4099-A845-1BB0E27C681E}"/>
              </a:ext>
            </a:extLst>
          </p:cNvPr>
          <p:cNvSpPr/>
          <p:nvPr/>
        </p:nvSpPr>
        <p:spPr>
          <a:xfrm flipH="1">
            <a:off x="5121775" y="3068960"/>
            <a:ext cx="98297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7ACF040-AFB3-461D-8FEA-F38826ADD9B5}"/>
              </a:ext>
            </a:extLst>
          </p:cNvPr>
          <p:cNvSpPr txBox="1"/>
          <p:nvPr/>
        </p:nvSpPr>
        <p:spPr>
          <a:xfrm>
            <a:off x="6466434" y="3617640"/>
            <a:ext cx="1808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Senha do usuário</a:t>
            </a:r>
          </a:p>
        </p:txBody>
      </p:sp>
      <p:sp>
        <p:nvSpPr>
          <p:cNvPr id="10" name="Seta: para a Esquerda 9">
            <a:extLst>
              <a:ext uri="{FF2B5EF4-FFF2-40B4-BE49-F238E27FC236}">
                <a16:creationId xmlns:a16="http://schemas.microsoft.com/office/drawing/2014/main" id="{32C2591A-332E-44B3-AF05-A31F1A6F9641}"/>
              </a:ext>
            </a:extLst>
          </p:cNvPr>
          <p:cNvSpPr/>
          <p:nvPr/>
        </p:nvSpPr>
        <p:spPr>
          <a:xfrm>
            <a:off x="6372200" y="3941923"/>
            <a:ext cx="720080" cy="901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Esquerda 10">
            <a:extLst>
              <a:ext uri="{FF2B5EF4-FFF2-40B4-BE49-F238E27FC236}">
                <a16:creationId xmlns:a16="http://schemas.microsoft.com/office/drawing/2014/main" id="{731A70FA-18DD-4539-BD33-14E3F5864A55}"/>
              </a:ext>
            </a:extLst>
          </p:cNvPr>
          <p:cNvSpPr/>
          <p:nvPr/>
        </p:nvSpPr>
        <p:spPr>
          <a:xfrm>
            <a:off x="6372200" y="4454352"/>
            <a:ext cx="978408" cy="720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E0EEF76-60B3-4D11-9904-F0534D8814B3}"/>
              </a:ext>
            </a:extLst>
          </p:cNvPr>
          <p:cNvSpPr txBox="1"/>
          <p:nvPr/>
        </p:nvSpPr>
        <p:spPr>
          <a:xfrm>
            <a:off x="5508104" y="4666319"/>
            <a:ext cx="2861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Clicar para acessar o sistema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/>
      <p:bldP spid="10" grpId="0" animBg="1"/>
      <p:bldP spid="11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53000" y="0"/>
            <a:ext cx="7765662" cy="16476125"/>
          </a:xfrm>
          <a:prstGeom prst="rect">
            <a:avLst/>
          </a:prstGeom>
        </p:spPr>
      </p:pic>
      <p:pic>
        <p:nvPicPr>
          <p:cNvPr id="4" name="Picture 2" descr="cra">
            <a:extLst>
              <a:ext uri="{FF2B5EF4-FFF2-40B4-BE49-F238E27FC236}">
                <a16:creationId xmlns:a16="http://schemas.microsoft.com/office/drawing/2014/main" id="{EA536975-97B7-41BF-8FB2-84812151D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A1A1B2F-0211-4ADB-93E8-B47362FCE79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62865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63332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316180" y="3775286"/>
            <a:ext cx="2895600" cy="3390489"/>
          </a:xfrm>
          <a:prstGeom prst="rect">
            <a:avLst/>
          </a:prstGeom>
        </p:spPr>
      </p:pic>
      <p:pic>
        <p:nvPicPr>
          <p:cNvPr id="5" name="Picture 2" descr="cra">
            <a:extLst>
              <a:ext uri="{FF2B5EF4-FFF2-40B4-BE49-F238E27FC236}">
                <a16:creationId xmlns:a16="http://schemas.microsoft.com/office/drawing/2014/main" id="{B7A559E0-7873-4D38-B1C7-A56E78359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8414347-9416-48CE-9AA3-FB9B2DC436C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63" y="722119"/>
            <a:ext cx="9144000" cy="6286500"/>
          </a:xfrm>
          <a:prstGeom prst="rect">
            <a:avLst/>
          </a:prstGeom>
        </p:spPr>
      </p:pic>
      <p:sp>
        <p:nvSpPr>
          <p:cNvPr id="9" name="Seta: para Cima 8">
            <a:extLst>
              <a:ext uri="{FF2B5EF4-FFF2-40B4-BE49-F238E27FC236}">
                <a16:creationId xmlns:a16="http://schemas.microsoft.com/office/drawing/2014/main" id="{4025E897-A168-4616-9313-252568191A4E}"/>
              </a:ext>
            </a:extLst>
          </p:cNvPr>
          <p:cNvSpPr/>
          <p:nvPr/>
        </p:nvSpPr>
        <p:spPr>
          <a:xfrm>
            <a:off x="7678625" y="1840178"/>
            <a:ext cx="346711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63BF03E-24EA-4D32-B18D-A4D5E79CE734}"/>
              </a:ext>
            </a:extLst>
          </p:cNvPr>
          <p:cNvSpPr txBox="1"/>
          <p:nvPr/>
        </p:nvSpPr>
        <p:spPr>
          <a:xfrm>
            <a:off x="5052444" y="1840178"/>
            <a:ext cx="2686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Seleção de unidade (setor)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B045D89-A2E2-43FD-B863-462F95909D1C}"/>
              </a:ext>
            </a:extLst>
          </p:cNvPr>
          <p:cNvSpPr txBox="1"/>
          <p:nvPr/>
        </p:nvSpPr>
        <p:spPr>
          <a:xfrm>
            <a:off x="4218074" y="3219038"/>
            <a:ext cx="23644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Tela do conselheiro</a:t>
            </a:r>
          </a:p>
          <a:p>
            <a:r>
              <a:rPr lang="pt-BR" dirty="0"/>
              <a:t>Processos direcionados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690AA2B-D76B-4F04-B735-8BD907D6F125}"/>
              </a:ext>
            </a:extLst>
          </p:cNvPr>
          <p:cNvSpPr txBox="1"/>
          <p:nvPr/>
        </p:nvSpPr>
        <p:spPr>
          <a:xfrm>
            <a:off x="4218074" y="4437112"/>
            <a:ext cx="38681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Cores:</a:t>
            </a:r>
          </a:p>
          <a:p>
            <a:r>
              <a:rPr lang="pt-BR" dirty="0"/>
              <a:t>Vermelho: processo ainda não clicado</a:t>
            </a:r>
          </a:p>
          <a:p>
            <a:r>
              <a:rPr lang="pt-BR" dirty="0"/>
              <a:t>Azul: Processo já clicado na sessão</a:t>
            </a:r>
          </a:p>
          <a:p>
            <a:r>
              <a:rPr lang="pt-BR" dirty="0"/>
              <a:t>Preto: Processo já clicado alguma vez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9E9BFBE-3C6F-4C26-ACA7-C8626D67C9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5714999"/>
          </a:xfrm>
          <a:prstGeom prst="rect">
            <a:avLst/>
          </a:prstGeom>
        </p:spPr>
      </p:pic>
      <p:pic>
        <p:nvPicPr>
          <p:cNvPr id="9" name="Picture 2" descr="cra">
            <a:extLst>
              <a:ext uri="{FF2B5EF4-FFF2-40B4-BE49-F238E27FC236}">
                <a16:creationId xmlns:a16="http://schemas.microsoft.com/office/drawing/2014/main" id="{E7B818A2-E4BE-4517-B778-2184FE834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B2C31B-EEF2-4E5B-81F8-038441208E75}"/>
              </a:ext>
            </a:extLst>
          </p:cNvPr>
          <p:cNvSpPr txBox="1"/>
          <p:nvPr/>
        </p:nvSpPr>
        <p:spPr>
          <a:xfrm>
            <a:off x="2494906" y="5741038"/>
            <a:ext cx="233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Tela inicial do processo</a:t>
            </a:r>
          </a:p>
        </p:txBody>
      </p:sp>
      <p:sp>
        <p:nvSpPr>
          <p:cNvPr id="6" name="Seta: para Cima 5">
            <a:extLst>
              <a:ext uri="{FF2B5EF4-FFF2-40B4-BE49-F238E27FC236}">
                <a16:creationId xmlns:a16="http://schemas.microsoft.com/office/drawing/2014/main" id="{5D7960B1-8D1E-4F05-84A1-C094BC5DC7EE}"/>
              </a:ext>
            </a:extLst>
          </p:cNvPr>
          <p:cNvSpPr/>
          <p:nvPr/>
        </p:nvSpPr>
        <p:spPr>
          <a:xfrm>
            <a:off x="2411760" y="2204864"/>
            <a:ext cx="45719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Cima 9">
            <a:extLst>
              <a:ext uri="{FF2B5EF4-FFF2-40B4-BE49-F238E27FC236}">
                <a16:creationId xmlns:a16="http://schemas.microsoft.com/office/drawing/2014/main" id="{72AD694D-0FC2-4BA9-9EB1-A29DD4D1324F}"/>
              </a:ext>
            </a:extLst>
          </p:cNvPr>
          <p:cNvSpPr/>
          <p:nvPr/>
        </p:nvSpPr>
        <p:spPr>
          <a:xfrm>
            <a:off x="3796552" y="2204864"/>
            <a:ext cx="45719" cy="4892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EF15FC-B0D8-4D5A-BCC5-E29343DEB738}"/>
              </a:ext>
            </a:extLst>
          </p:cNvPr>
          <p:cNvSpPr txBox="1"/>
          <p:nvPr/>
        </p:nvSpPr>
        <p:spPr>
          <a:xfrm>
            <a:off x="2347481" y="3252871"/>
            <a:ext cx="4449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Botão para adicionar documento no processo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D77D466-AAE2-4742-AC93-D589C3285BB0}"/>
              </a:ext>
            </a:extLst>
          </p:cNvPr>
          <p:cNvSpPr txBox="1"/>
          <p:nvPr/>
        </p:nvSpPr>
        <p:spPr>
          <a:xfrm>
            <a:off x="3853292" y="2403058"/>
            <a:ext cx="343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Botão para encaminhar o processo</a:t>
            </a:r>
          </a:p>
        </p:txBody>
      </p:sp>
      <p:sp>
        <p:nvSpPr>
          <p:cNvPr id="13" name="Seta: para Cima 12">
            <a:extLst>
              <a:ext uri="{FF2B5EF4-FFF2-40B4-BE49-F238E27FC236}">
                <a16:creationId xmlns:a16="http://schemas.microsoft.com/office/drawing/2014/main" id="{D94676DB-F985-4244-9B7B-0F5F5DE00DF6}"/>
              </a:ext>
            </a:extLst>
          </p:cNvPr>
          <p:cNvSpPr/>
          <p:nvPr/>
        </p:nvSpPr>
        <p:spPr>
          <a:xfrm>
            <a:off x="3488218" y="2216440"/>
            <a:ext cx="45719" cy="8525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53C0956-FD74-4306-8EB0-5B0E7115B606}"/>
              </a:ext>
            </a:extLst>
          </p:cNvPr>
          <p:cNvSpPr txBox="1"/>
          <p:nvPr/>
        </p:nvSpPr>
        <p:spPr>
          <a:xfrm>
            <a:off x="3635896" y="2772390"/>
            <a:ext cx="265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Botão para indicar ciência</a:t>
            </a:r>
          </a:p>
        </p:txBody>
      </p:sp>
      <p:sp>
        <p:nvSpPr>
          <p:cNvPr id="15" name="Seta: para Cima 14">
            <a:extLst>
              <a:ext uri="{FF2B5EF4-FFF2-40B4-BE49-F238E27FC236}">
                <a16:creationId xmlns:a16="http://schemas.microsoft.com/office/drawing/2014/main" id="{D85F34ED-FCC7-44C1-8297-3676F93B30E0}"/>
              </a:ext>
            </a:extLst>
          </p:cNvPr>
          <p:cNvSpPr/>
          <p:nvPr/>
        </p:nvSpPr>
        <p:spPr>
          <a:xfrm>
            <a:off x="717806" y="2467852"/>
            <a:ext cx="45719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6BC151E-0120-40EC-89D8-66CA85E75340}"/>
              </a:ext>
            </a:extLst>
          </p:cNvPr>
          <p:cNvSpPr txBox="1"/>
          <p:nvPr/>
        </p:nvSpPr>
        <p:spPr>
          <a:xfrm>
            <a:off x="251520" y="3789040"/>
            <a:ext cx="2135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Anexos/Documentos</a:t>
            </a:r>
          </a:p>
          <a:p>
            <a:r>
              <a:rPr lang="pt-BR" dirty="0"/>
              <a:t>Do processo</a:t>
            </a:r>
          </a:p>
        </p:txBody>
      </p:sp>
      <p:sp>
        <p:nvSpPr>
          <p:cNvPr id="17" name="Seta: para Cima 16">
            <a:extLst>
              <a:ext uri="{FF2B5EF4-FFF2-40B4-BE49-F238E27FC236}">
                <a16:creationId xmlns:a16="http://schemas.microsoft.com/office/drawing/2014/main" id="{0A427541-DFE9-4B91-9A7A-55BBE2926DBF}"/>
              </a:ext>
            </a:extLst>
          </p:cNvPr>
          <p:cNvSpPr/>
          <p:nvPr/>
        </p:nvSpPr>
        <p:spPr>
          <a:xfrm>
            <a:off x="7596336" y="2234054"/>
            <a:ext cx="45719" cy="4892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Cima 17">
            <a:extLst>
              <a:ext uri="{FF2B5EF4-FFF2-40B4-BE49-F238E27FC236}">
                <a16:creationId xmlns:a16="http://schemas.microsoft.com/office/drawing/2014/main" id="{E09DBC11-231A-4448-8C2C-B88FF2A0D865}"/>
              </a:ext>
            </a:extLst>
          </p:cNvPr>
          <p:cNvSpPr/>
          <p:nvPr/>
        </p:nvSpPr>
        <p:spPr>
          <a:xfrm>
            <a:off x="8195777" y="1913854"/>
            <a:ext cx="45719" cy="4892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21CF8F3-9388-4FBD-AC79-8E519F58D1BF}"/>
              </a:ext>
            </a:extLst>
          </p:cNvPr>
          <p:cNvSpPr txBox="1"/>
          <p:nvPr/>
        </p:nvSpPr>
        <p:spPr>
          <a:xfrm>
            <a:off x="7596336" y="3068958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Volta para a lista dos processos</a:t>
            </a:r>
          </a:p>
        </p:txBody>
      </p:sp>
      <p:sp>
        <p:nvSpPr>
          <p:cNvPr id="19" name="Seta: para Cima 18">
            <a:extLst>
              <a:ext uri="{FF2B5EF4-FFF2-40B4-BE49-F238E27FC236}">
                <a16:creationId xmlns:a16="http://schemas.microsoft.com/office/drawing/2014/main" id="{24A277B6-C40B-4CF3-B7C1-BB644BA41CF8}"/>
              </a:ext>
            </a:extLst>
          </p:cNvPr>
          <p:cNvSpPr/>
          <p:nvPr/>
        </p:nvSpPr>
        <p:spPr>
          <a:xfrm>
            <a:off x="1358161" y="2098520"/>
            <a:ext cx="49641" cy="26986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63B465B-B4B4-4FB6-B75C-BFB2BBA71555}"/>
              </a:ext>
            </a:extLst>
          </p:cNvPr>
          <p:cNvSpPr txBox="1"/>
          <p:nvPr/>
        </p:nvSpPr>
        <p:spPr>
          <a:xfrm>
            <a:off x="395536" y="5085184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Volta para a tela inicial do processo</a:t>
            </a:r>
          </a:p>
        </p:txBody>
      </p:sp>
      <p:sp>
        <p:nvSpPr>
          <p:cNvPr id="20" name="Seta: para Cima 19">
            <a:extLst>
              <a:ext uri="{FF2B5EF4-FFF2-40B4-BE49-F238E27FC236}">
                <a16:creationId xmlns:a16="http://schemas.microsoft.com/office/drawing/2014/main" id="{5AA8C1D4-8C35-42DA-9D7F-885B553198D2}"/>
              </a:ext>
            </a:extLst>
          </p:cNvPr>
          <p:cNvSpPr/>
          <p:nvPr/>
        </p:nvSpPr>
        <p:spPr>
          <a:xfrm flipH="1">
            <a:off x="4781951" y="2196838"/>
            <a:ext cx="99394" cy="303236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6E73D1D-8386-4981-93BA-4EBE8446806C}"/>
              </a:ext>
            </a:extLst>
          </p:cNvPr>
          <p:cNvSpPr txBox="1"/>
          <p:nvPr/>
        </p:nvSpPr>
        <p:spPr>
          <a:xfrm>
            <a:off x="4962605" y="5085184"/>
            <a:ext cx="343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Envia copia do processo por e-mail</a:t>
            </a:r>
          </a:p>
        </p:txBody>
      </p:sp>
      <p:sp>
        <p:nvSpPr>
          <p:cNvPr id="21" name="Seta: para Cima 20">
            <a:extLst>
              <a:ext uri="{FF2B5EF4-FFF2-40B4-BE49-F238E27FC236}">
                <a16:creationId xmlns:a16="http://schemas.microsoft.com/office/drawing/2014/main" id="{74E97E51-3EB4-44CA-A711-B5B294542FAC}"/>
              </a:ext>
            </a:extLst>
          </p:cNvPr>
          <p:cNvSpPr/>
          <p:nvPr/>
        </p:nvSpPr>
        <p:spPr>
          <a:xfrm flipH="1">
            <a:off x="6742807" y="2243204"/>
            <a:ext cx="56293" cy="248800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3FF3966-EAD3-4DB0-828D-1AFACE8106A2}"/>
              </a:ext>
            </a:extLst>
          </p:cNvPr>
          <p:cNvSpPr txBox="1"/>
          <p:nvPr/>
        </p:nvSpPr>
        <p:spPr>
          <a:xfrm>
            <a:off x="6770953" y="4210903"/>
            <a:ext cx="1951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Exporta processo em </a:t>
            </a:r>
            <a:r>
              <a:rPr lang="pt-BR" dirty="0" err="1"/>
              <a:t>pdf</a:t>
            </a:r>
            <a:endParaRPr lang="pt-BR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 animBg="1"/>
      <p:bldP spid="2" grpId="0"/>
      <p:bldP spid="19" grpId="0" animBg="1"/>
      <p:bldP spid="20" grpId="0" animBg="1"/>
      <p:bldP spid="7" grpId="0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ra">
            <a:extLst>
              <a:ext uri="{FF2B5EF4-FFF2-40B4-BE49-F238E27FC236}">
                <a16:creationId xmlns:a16="http://schemas.microsoft.com/office/drawing/2014/main" id="{D5EDE012-CE69-498E-A274-5EFE71283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B1476D9-5746-4B94-9FD4-2D2DFAD7A82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62" y="764704"/>
            <a:ext cx="9144000" cy="5714999"/>
          </a:xfrm>
          <a:prstGeom prst="rect">
            <a:avLst/>
          </a:prstGeom>
        </p:spPr>
      </p:pic>
      <p:sp>
        <p:nvSpPr>
          <p:cNvPr id="9" name="Seta: para Cima 8">
            <a:extLst>
              <a:ext uri="{FF2B5EF4-FFF2-40B4-BE49-F238E27FC236}">
                <a16:creationId xmlns:a16="http://schemas.microsoft.com/office/drawing/2014/main" id="{6BFA45C3-A00F-47C4-B33F-C5880B9E4CF7}"/>
              </a:ext>
            </a:extLst>
          </p:cNvPr>
          <p:cNvSpPr/>
          <p:nvPr/>
        </p:nvSpPr>
        <p:spPr>
          <a:xfrm rot="16200000">
            <a:off x="2806097" y="1882537"/>
            <a:ext cx="45719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4056B90-0CE1-44CF-9ABF-6B8AFD7A9FD6}"/>
              </a:ext>
            </a:extLst>
          </p:cNvPr>
          <p:cNvSpPr txBox="1"/>
          <p:nvPr/>
        </p:nvSpPr>
        <p:spPr>
          <a:xfrm>
            <a:off x="755576" y="2584470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Clicando no anexo de informação será visualizado seu conteúdo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A20D51BF-7A47-4075-BD48-686BF69D95E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09" y="836712"/>
            <a:ext cx="9144000" cy="5714999"/>
          </a:xfrm>
          <a:prstGeom prst="rect">
            <a:avLst/>
          </a:prstGeom>
        </p:spPr>
      </p:pic>
      <p:pic>
        <p:nvPicPr>
          <p:cNvPr id="11" name="Picture 2" descr="cra">
            <a:extLst>
              <a:ext uri="{FF2B5EF4-FFF2-40B4-BE49-F238E27FC236}">
                <a16:creationId xmlns:a16="http://schemas.microsoft.com/office/drawing/2014/main" id="{D50A1686-20E9-4353-BEAD-43886D546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eta: para Cima 11">
            <a:extLst>
              <a:ext uri="{FF2B5EF4-FFF2-40B4-BE49-F238E27FC236}">
                <a16:creationId xmlns:a16="http://schemas.microsoft.com/office/drawing/2014/main" id="{E25CBBA6-A21A-455B-9371-9C1502E65CAD}"/>
              </a:ext>
            </a:extLst>
          </p:cNvPr>
          <p:cNvSpPr/>
          <p:nvPr/>
        </p:nvSpPr>
        <p:spPr>
          <a:xfrm rot="16200000">
            <a:off x="5026714" y="3263364"/>
            <a:ext cx="45719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7899D30-1E42-40C7-9EC8-E843A0808C98}"/>
              </a:ext>
            </a:extLst>
          </p:cNvPr>
          <p:cNvSpPr txBox="1"/>
          <p:nvPr/>
        </p:nvSpPr>
        <p:spPr>
          <a:xfrm>
            <a:off x="4538801" y="3752568"/>
            <a:ext cx="3405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Podemos selecionar texto e copiar</a:t>
            </a:r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C59FE59-4926-43DB-800D-F4469C308A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144000" cy="5714999"/>
          </a:xfrm>
          <a:prstGeom prst="rect">
            <a:avLst/>
          </a:prstGeom>
        </p:spPr>
      </p:pic>
      <p:pic>
        <p:nvPicPr>
          <p:cNvPr id="7" name="Picture 2" descr="cra">
            <a:extLst>
              <a:ext uri="{FF2B5EF4-FFF2-40B4-BE49-F238E27FC236}">
                <a16:creationId xmlns:a16="http://schemas.microsoft.com/office/drawing/2014/main" id="{E58116A0-2EDB-40DE-961B-61DA3DE7C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eta: para Cima 7">
            <a:extLst>
              <a:ext uri="{FF2B5EF4-FFF2-40B4-BE49-F238E27FC236}">
                <a16:creationId xmlns:a16="http://schemas.microsoft.com/office/drawing/2014/main" id="{8B8A6B61-CB3E-4264-BE86-719E9EF7739D}"/>
              </a:ext>
            </a:extLst>
          </p:cNvPr>
          <p:cNvSpPr/>
          <p:nvPr/>
        </p:nvSpPr>
        <p:spPr>
          <a:xfrm rot="18356144">
            <a:off x="2870421" y="1949263"/>
            <a:ext cx="45719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D56DF03-82FD-4AD7-A191-A027C8DC83F6}"/>
              </a:ext>
            </a:extLst>
          </p:cNvPr>
          <p:cNvSpPr txBox="1"/>
          <p:nvPr/>
        </p:nvSpPr>
        <p:spPr>
          <a:xfrm>
            <a:off x="3302793" y="2744079"/>
            <a:ext cx="3508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Clique aqui para inserir o seu relato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E5B92E7-D1EA-44E4-9566-378B0CF132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5714999"/>
          </a:xfrm>
          <a:prstGeom prst="rect">
            <a:avLst/>
          </a:prstGeom>
        </p:spPr>
      </p:pic>
      <p:sp>
        <p:nvSpPr>
          <p:cNvPr id="9" name="Seta: para Cima 8">
            <a:extLst>
              <a:ext uri="{FF2B5EF4-FFF2-40B4-BE49-F238E27FC236}">
                <a16:creationId xmlns:a16="http://schemas.microsoft.com/office/drawing/2014/main" id="{29CD37E4-3C24-4178-A05E-4893ECDFD0EC}"/>
              </a:ext>
            </a:extLst>
          </p:cNvPr>
          <p:cNvSpPr/>
          <p:nvPr/>
        </p:nvSpPr>
        <p:spPr>
          <a:xfrm rot="16200000">
            <a:off x="5326377" y="2026551"/>
            <a:ext cx="45719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DC6A954-70C9-47E9-9E92-A5A17F30D2BA}"/>
              </a:ext>
            </a:extLst>
          </p:cNvPr>
          <p:cNvSpPr txBox="1"/>
          <p:nvPr/>
        </p:nvSpPr>
        <p:spPr>
          <a:xfrm>
            <a:off x="5004049" y="270892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Clique aqui para usar o modelo </a:t>
            </a:r>
            <a:r>
              <a:rPr lang="pt-BR" dirty="0" err="1"/>
              <a:t>pré</a:t>
            </a:r>
            <a:r>
              <a:rPr lang="pt-BR" dirty="0"/>
              <a:t> criado pelo CREA</a:t>
            </a:r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A6EFA3-E813-4BA0-96B0-CC7DCB359C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4999"/>
          </a:xfrm>
          <a:prstGeom prst="rect">
            <a:avLst/>
          </a:prstGeom>
        </p:spPr>
      </p:pic>
      <p:sp>
        <p:nvSpPr>
          <p:cNvPr id="6" name="Seta: para Cima 5">
            <a:extLst>
              <a:ext uri="{FF2B5EF4-FFF2-40B4-BE49-F238E27FC236}">
                <a16:creationId xmlns:a16="http://schemas.microsoft.com/office/drawing/2014/main" id="{21A238E8-EA57-4DC1-8432-DABD52E473A6}"/>
              </a:ext>
            </a:extLst>
          </p:cNvPr>
          <p:cNvSpPr/>
          <p:nvPr/>
        </p:nvSpPr>
        <p:spPr>
          <a:xfrm>
            <a:off x="6372200" y="4869160"/>
            <a:ext cx="45719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80AAD37-D30F-4360-BA48-E09A79BE8A20}"/>
              </a:ext>
            </a:extLst>
          </p:cNvPr>
          <p:cNvSpPr txBox="1"/>
          <p:nvPr/>
        </p:nvSpPr>
        <p:spPr>
          <a:xfrm>
            <a:off x="6516216" y="5229200"/>
            <a:ext cx="1136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Selecione </a:t>
            </a:r>
          </a:p>
          <a:p>
            <a:r>
              <a:rPr lang="pt-BR" dirty="0"/>
              <a:t>Publico</a:t>
            </a:r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083053A-1D97-4A4C-BA89-EF6AE9A78F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5714999"/>
          </a:xfrm>
          <a:prstGeom prst="rect">
            <a:avLst/>
          </a:prstGeom>
        </p:spPr>
      </p:pic>
      <p:pic>
        <p:nvPicPr>
          <p:cNvPr id="15" name="Picture 2" descr="cra">
            <a:extLst>
              <a:ext uri="{FF2B5EF4-FFF2-40B4-BE49-F238E27FC236}">
                <a16:creationId xmlns:a16="http://schemas.microsoft.com/office/drawing/2014/main" id="{F1818B41-F379-42CB-BE6C-00840B91A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eta: para Cima 17">
            <a:extLst>
              <a:ext uri="{FF2B5EF4-FFF2-40B4-BE49-F238E27FC236}">
                <a16:creationId xmlns:a16="http://schemas.microsoft.com/office/drawing/2014/main" id="{D13E923B-BEAF-41E5-977A-03509F81E095}"/>
              </a:ext>
            </a:extLst>
          </p:cNvPr>
          <p:cNvSpPr/>
          <p:nvPr/>
        </p:nvSpPr>
        <p:spPr>
          <a:xfrm flipH="1">
            <a:off x="7596336" y="5301208"/>
            <a:ext cx="72008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3F46B65-8EBE-47AE-AA04-67A7C588A66E}"/>
              </a:ext>
            </a:extLst>
          </p:cNvPr>
          <p:cNvSpPr txBox="1"/>
          <p:nvPr/>
        </p:nvSpPr>
        <p:spPr>
          <a:xfrm>
            <a:off x="6012160" y="5661248"/>
            <a:ext cx="2126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Clicar para continuar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ra">
            <a:extLst>
              <a:ext uri="{FF2B5EF4-FFF2-40B4-BE49-F238E27FC236}">
                <a16:creationId xmlns:a16="http://schemas.microsoft.com/office/drawing/2014/main" id="{15E2D166-B89D-4F37-A520-A60391B5F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DCB6F05-4924-47B3-9FF0-73FFE5E422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62" y="692696"/>
            <a:ext cx="9144000" cy="5714999"/>
          </a:xfrm>
          <a:prstGeom prst="rect">
            <a:avLst/>
          </a:prstGeom>
        </p:spPr>
      </p:pic>
      <p:sp>
        <p:nvSpPr>
          <p:cNvPr id="6" name="Seta: para Cima 5">
            <a:extLst>
              <a:ext uri="{FF2B5EF4-FFF2-40B4-BE49-F238E27FC236}">
                <a16:creationId xmlns:a16="http://schemas.microsoft.com/office/drawing/2014/main" id="{308BE3C9-E001-463F-A847-7AAEEEB7935D}"/>
              </a:ext>
            </a:extLst>
          </p:cNvPr>
          <p:cNvSpPr/>
          <p:nvPr/>
        </p:nvSpPr>
        <p:spPr>
          <a:xfrm flipH="1">
            <a:off x="3707904" y="2204864"/>
            <a:ext cx="72008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C932BB7-FFE5-4969-9221-5D30F04AEA2B}"/>
              </a:ext>
            </a:extLst>
          </p:cNvPr>
          <p:cNvSpPr txBox="1"/>
          <p:nvPr/>
        </p:nvSpPr>
        <p:spPr>
          <a:xfrm>
            <a:off x="2987824" y="2103239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Clique para editar</a:t>
            </a:r>
          </a:p>
        </p:txBody>
      </p:sp>
    </p:spTree>
    <p:extLst>
      <p:ext uri="{BB962C8B-B14F-4D97-AF65-F5344CB8AC3E}">
        <p14:creationId xmlns:p14="http://schemas.microsoft.com/office/powerpoint/2010/main" val="395406249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57DC1AC3-8ADF-459A-A8F6-2AA42A12045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6" y="0"/>
            <a:ext cx="8997767" cy="6858000"/>
          </a:xfrm>
          <a:prstGeom prst="rect">
            <a:avLst/>
          </a:prstGeom>
        </p:spPr>
      </p:pic>
      <p:sp>
        <p:nvSpPr>
          <p:cNvPr id="15" name="Seta: para Cima 14">
            <a:extLst>
              <a:ext uri="{FF2B5EF4-FFF2-40B4-BE49-F238E27FC236}">
                <a16:creationId xmlns:a16="http://schemas.microsoft.com/office/drawing/2014/main" id="{58EFFA67-5CC5-4A92-9033-76C46D6CC8BC}"/>
              </a:ext>
            </a:extLst>
          </p:cNvPr>
          <p:cNvSpPr/>
          <p:nvPr/>
        </p:nvSpPr>
        <p:spPr>
          <a:xfrm>
            <a:off x="539552" y="836712"/>
            <a:ext cx="45719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7C41C33-ADEB-4C11-9DA0-08A5000A8DDE}"/>
              </a:ext>
            </a:extLst>
          </p:cNvPr>
          <p:cNvSpPr txBox="1"/>
          <p:nvPr/>
        </p:nvSpPr>
        <p:spPr>
          <a:xfrm>
            <a:off x="623850" y="1268760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Após inserir todo o relato clicar para salvar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FB9E9FE4-A7BC-4B5C-A35E-684886D2B27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764704"/>
            <a:ext cx="9144000" cy="5714999"/>
          </a:xfrm>
          <a:prstGeom prst="rect">
            <a:avLst/>
          </a:prstGeom>
        </p:spPr>
      </p:pic>
      <p:sp>
        <p:nvSpPr>
          <p:cNvPr id="7" name="Seta: para Cima 6">
            <a:extLst>
              <a:ext uri="{FF2B5EF4-FFF2-40B4-BE49-F238E27FC236}">
                <a16:creationId xmlns:a16="http://schemas.microsoft.com/office/drawing/2014/main" id="{D80F51CC-CA64-4137-BED3-B062E0283B5D}"/>
              </a:ext>
            </a:extLst>
          </p:cNvPr>
          <p:cNvSpPr/>
          <p:nvPr/>
        </p:nvSpPr>
        <p:spPr>
          <a:xfrm flipH="1">
            <a:off x="3923928" y="2204864"/>
            <a:ext cx="72008" cy="7920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3EA03FD-A680-4B16-95F8-D3AB3D3189E3}"/>
              </a:ext>
            </a:extLst>
          </p:cNvPr>
          <p:cNvSpPr txBox="1"/>
          <p:nvPr/>
        </p:nvSpPr>
        <p:spPr>
          <a:xfrm>
            <a:off x="2337858" y="220486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Clique para assinar o anexo</a:t>
            </a:r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30713A5-586B-47D3-8A83-B55B2B12B4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64704"/>
            <a:ext cx="6742857" cy="4552381"/>
          </a:xfrm>
          <a:prstGeom prst="rect">
            <a:avLst/>
          </a:prstGeom>
        </p:spPr>
      </p:pic>
      <p:sp>
        <p:nvSpPr>
          <p:cNvPr id="7" name="Seta: para Cima 6">
            <a:extLst>
              <a:ext uri="{FF2B5EF4-FFF2-40B4-BE49-F238E27FC236}">
                <a16:creationId xmlns:a16="http://schemas.microsoft.com/office/drawing/2014/main" id="{7001998C-E05D-4C5E-BA42-987DE960DEF7}"/>
              </a:ext>
            </a:extLst>
          </p:cNvPr>
          <p:cNvSpPr/>
          <p:nvPr/>
        </p:nvSpPr>
        <p:spPr>
          <a:xfrm flipH="1">
            <a:off x="1907704" y="3717032"/>
            <a:ext cx="216024" cy="86409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54E2760-025B-4CCF-B97A-15767D31AA1D}"/>
              </a:ext>
            </a:extLst>
          </p:cNvPr>
          <p:cNvSpPr txBox="1"/>
          <p:nvPr/>
        </p:nvSpPr>
        <p:spPr>
          <a:xfrm>
            <a:off x="2339752" y="4077072"/>
            <a:ext cx="3171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Inserir a senha e apertar [</a:t>
            </a:r>
            <a:r>
              <a:rPr lang="pt-BR" dirty="0" err="1"/>
              <a:t>enter</a:t>
            </a:r>
            <a:r>
              <a:rPr lang="pt-BR" dirty="0"/>
              <a:t>]</a:t>
            </a:r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D5CFB2F-E3B5-4B9A-BD97-214542E107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36712"/>
            <a:ext cx="7957646" cy="53725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D75680E-9290-4C49-AE60-92B50E80E0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4999"/>
          </a:xfrm>
          <a:prstGeom prst="rect">
            <a:avLst/>
          </a:prstGeom>
        </p:spPr>
      </p:pic>
      <p:sp>
        <p:nvSpPr>
          <p:cNvPr id="6" name="Seta: para Cima 5">
            <a:extLst>
              <a:ext uri="{FF2B5EF4-FFF2-40B4-BE49-F238E27FC236}">
                <a16:creationId xmlns:a16="http://schemas.microsoft.com/office/drawing/2014/main" id="{652FC396-9E53-40C7-9090-610D46229381}"/>
              </a:ext>
            </a:extLst>
          </p:cNvPr>
          <p:cNvSpPr/>
          <p:nvPr/>
        </p:nvSpPr>
        <p:spPr>
          <a:xfrm flipH="1">
            <a:off x="1691680" y="2132856"/>
            <a:ext cx="360040" cy="10081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C4DF78-1EAD-4D6E-9804-0AE662E728BC}"/>
              </a:ext>
            </a:extLst>
          </p:cNvPr>
          <p:cNvSpPr txBox="1"/>
          <p:nvPr/>
        </p:nvSpPr>
        <p:spPr>
          <a:xfrm>
            <a:off x="2339752" y="2780928"/>
            <a:ext cx="336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Indicador de documento assinado</a:t>
            </a:r>
          </a:p>
        </p:txBody>
      </p:sp>
      <p:sp>
        <p:nvSpPr>
          <p:cNvPr id="8" name="Seta: para Cima 7">
            <a:extLst>
              <a:ext uri="{FF2B5EF4-FFF2-40B4-BE49-F238E27FC236}">
                <a16:creationId xmlns:a16="http://schemas.microsoft.com/office/drawing/2014/main" id="{6359D3E6-D787-4091-8504-673A00EF5E5F}"/>
              </a:ext>
            </a:extLst>
          </p:cNvPr>
          <p:cNvSpPr/>
          <p:nvPr/>
        </p:nvSpPr>
        <p:spPr>
          <a:xfrm flipH="1">
            <a:off x="3743400" y="1988840"/>
            <a:ext cx="216024" cy="5040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E79978-0790-4071-94FE-B0BCDA8BEBA2}"/>
              </a:ext>
            </a:extLst>
          </p:cNvPr>
          <p:cNvSpPr txBox="1"/>
          <p:nvPr/>
        </p:nvSpPr>
        <p:spPr>
          <a:xfrm>
            <a:off x="3994380" y="2018573"/>
            <a:ext cx="4438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Após assinado o relato podemos encaminhar o processo para </a:t>
            </a:r>
            <a:r>
              <a:rPr lang="pt-BR" dirty="0" err="1"/>
              <a:t>unidada</a:t>
            </a:r>
            <a:r>
              <a:rPr lang="pt-BR" dirty="0"/>
              <a:t> de origem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8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0340DDD-B72D-4AC9-9AFC-46B341068E0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144000" cy="5714999"/>
          </a:xfrm>
          <a:prstGeom prst="rect">
            <a:avLst/>
          </a:prstGeom>
        </p:spPr>
      </p:pic>
      <p:sp>
        <p:nvSpPr>
          <p:cNvPr id="4" name="Seta: para Cima 3">
            <a:extLst>
              <a:ext uri="{FF2B5EF4-FFF2-40B4-BE49-F238E27FC236}">
                <a16:creationId xmlns:a16="http://schemas.microsoft.com/office/drawing/2014/main" id="{5518CDED-2812-46A4-BCF4-4823AC8236DF}"/>
              </a:ext>
            </a:extLst>
          </p:cNvPr>
          <p:cNvSpPr/>
          <p:nvPr/>
        </p:nvSpPr>
        <p:spPr>
          <a:xfrm flipH="1">
            <a:off x="2411760" y="3068960"/>
            <a:ext cx="360040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07E940-E352-4B66-82F5-70ADB73E03E4}"/>
              </a:ext>
            </a:extLst>
          </p:cNvPr>
          <p:cNvSpPr txBox="1"/>
          <p:nvPr/>
        </p:nvSpPr>
        <p:spPr>
          <a:xfrm>
            <a:off x="2609021" y="3204054"/>
            <a:ext cx="5064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Local para selecionar a unidade destino do processo</a:t>
            </a:r>
          </a:p>
        </p:txBody>
      </p:sp>
    </p:spTree>
    <p:extLst>
      <p:ext uri="{BB962C8B-B14F-4D97-AF65-F5344CB8AC3E}">
        <p14:creationId xmlns:p14="http://schemas.microsoft.com/office/powerpoint/2010/main" val="280509224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7503CB3-5D7D-4DC4-8209-A5C539C52DC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4999"/>
          </a:xfrm>
          <a:prstGeom prst="rect">
            <a:avLst/>
          </a:prstGeom>
        </p:spPr>
      </p:pic>
      <p:sp>
        <p:nvSpPr>
          <p:cNvPr id="4" name="Seta: para Cima 3">
            <a:extLst>
              <a:ext uri="{FF2B5EF4-FFF2-40B4-BE49-F238E27FC236}">
                <a16:creationId xmlns:a16="http://schemas.microsoft.com/office/drawing/2014/main" id="{1CB57164-E211-4F2D-8857-760CFF5FD7D9}"/>
              </a:ext>
            </a:extLst>
          </p:cNvPr>
          <p:cNvSpPr/>
          <p:nvPr/>
        </p:nvSpPr>
        <p:spPr>
          <a:xfrm flipH="1">
            <a:off x="4158640" y="3099534"/>
            <a:ext cx="252028" cy="86409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A13E894-1AC6-4685-AF6E-792B3C6AF38D}"/>
              </a:ext>
            </a:extLst>
          </p:cNvPr>
          <p:cNvSpPr txBox="1"/>
          <p:nvPr/>
        </p:nvSpPr>
        <p:spPr>
          <a:xfrm>
            <a:off x="4427984" y="3131676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Unidade selecionada</a:t>
            </a:r>
          </a:p>
        </p:txBody>
      </p:sp>
      <p:sp>
        <p:nvSpPr>
          <p:cNvPr id="6" name="Seta: para Cima 5">
            <a:extLst>
              <a:ext uri="{FF2B5EF4-FFF2-40B4-BE49-F238E27FC236}">
                <a16:creationId xmlns:a16="http://schemas.microsoft.com/office/drawing/2014/main" id="{B4F0A792-5151-45AF-98C0-F22F23515E36}"/>
              </a:ext>
            </a:extLst>
          </p:cNvPr>
          <p:cNvSpPr/>
          <p:nvPr/>
        </p:nvSpPr>
        <p:spPr>
          <a:xfrm flipH="1">
            <a:off x="7884368" y="2189718"/>
            <a:ext cx="576064" cy="12241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para Cima 3">
            <a:extLst>
              <a:ext uri="{FF2B5EF4-FFF2-40B4-BE49-F238E27FC236}">
                <a16:creationId xmlns:a16="http://schemas.microsoft.com/office/drawing/2014/main" id="{1CB57164-E211-4F2D-8857-760CFF5FD7D9}"/>
              </a:ext>
            </a:extLst>
          </p:cNvPr>
          <p:cNvSpPr/>
          <p:nvPr/>
        </p:nvSpPr>
        <p:spPr>
          <a:xfrm rot="2901746" flipH="1">
            <a:off x="1900280" y="3738230"/>
            <a:ext cx="252028" cy="86409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432574" y="4551516"/>
            <a:ext cx="3852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Clicar campo para envio de notificação </a:t>
            </a:r>
          </a:p>
          <a:p>
            <a:r>
              <a:rPr lang="pt-BR" dirty="0"/>
              <a:t>para o e-mail da unidade de destino</a:t>
            </a:r>
          </a:p>
        </p:txBody>
      </p:sp>
    </p:spTree>
    <p:extLst>
      <p:ext uri="{BB962C8B-B14F-4D97-AF65-F5344CB8AC3E}">
        <p14:creationId xmlns:p14="http://schemas.microsoft.com/office/powerpoint/2010/main" val="408370237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FFEB34-A330-4257-888C-5AB60CACCC6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4999"/>
          </a:xfrm>
          <a:prstGeom prst="rect">
            <a:avLst/>
          </a:prstGeom>
        </p:spPr>
      </p:pic>
      <p:sp>
        <p:nvSpPr>
          <p:cNvPr id="4" name="Seta: para Cima 3">
            <a:extLst>
              <a:ext uri="{FF2B5EF4-FFF2-40B4-BE49-F238E27FC236}">
                <a16:creationId xmlns:a16="http://schemas.microsoft.com/office/drawing/2014/main" id="{5050731F-993C-4A38-B929-2EFCC65A621B}"/>
              </a:ext>
            </a:extLst>
          </p:cNvPr>
          <p:cNvSpPr/>
          <p:nvPr/>
        </p:nvSpPr>
        <p:spPr>
          <a:xfrm>
            <a:off x="395536" y="2348880"/>
            <a:ext cx="144016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eta: para Cima 4">
            <a:extLst>
              <a:ext uri="{FF2B5EF4-FFF2-40B4-BE49-F238E27FC236}">
                <a16:creationId xmlns:a16="http://schemas.microsoft.com/office/drawing/2014/main" id="{3BDE34F3-D69B-4A6D-9C5E-681B8D93726B}"/>
              </a:ext>
            </a:extLst>
          </p:cNvPr>
          <p:cNvSpPr/>
          <p:nvPr/>
        </p:nvSpPr>
        <p:spPr>
          <a:xfrm flipH="1">
            <a:off x="3707904" y="3034342"/>
            <a:ext cx="576064" cy="17281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6685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A7974B8-BE17-48E0-831E-3968250EEC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12116"/>
      </p:ext>
    </p:extLst>
  </p:cSld>
  <p:clrMapOvr>
    <a:masterClrMapping/>
  </p:clrMapOvr>
  <p:transition spd="slow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E41AFCA-CB26-4C48-A989-8C9BE1AC9B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16177"/>
      </p:ext>
    </p:extLst>
  </p:cSld>
  <p:clrMapOvr>
    <a:masterClrMapping/>
  </p:clrMapOvr>
  <p:transition spd="slow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9E9BFBE-3C6F-4C26-ACA7-C8626D67C9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5714999"/>
          </a:xfrm>
          <a:prstGeom prst="rect">
            <a:avLst/>
          </a:prstGeom>
        </p:spPr>
      </p:pic>
      <p:pic>
        <p:nvPicPr>
          <p:cNvPr id="9" name="Picture 2" descr="cra">
            <a:extLst>
              <a:ext uri="{FF2B5EF4-FFF2-40B4-BE49-F238E27FC236}">
                <a16:creationId xmlns:a16="http://schemas.microsoft.com/office/drawing/2014/main" id="{E7B818A2-E4BE-4517-B778-2184FE834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B2C31B-EEF2-4E5B-81F8-038441208E75}"/>
              </a:ext>
            </a:extLst>
          </p:cNvPr>
          <p:cNvSpPr txBox="1"/>
          <p:nvPr/>
        </p:nvSpPr>
        <p:spPr>
          <a:xfrm>
            <a:off x="2494906" y="5741038"/>
            <a:ext cx="233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Tela inicial do processo</a:t>
            </a:r>
          </a:p>
        </p:txBody>
      </p:sp>
      <p:sp>
        <p:nvSpPr>
          <p:cNvPr id="20" name="Seta: para Cima 19">
            <a:extLst>
              <a:ext uri="{FF2B5EF4-FFF2-40B4-BE49-F238E27FC236}">
                <a16:creationId xmlns:a16="http://schemas.microsoft.com/office/drawing/2014/main" id="{5AA8C1D4-8C35-42DA-9D7F-885B553198D2}"/>
              </a:ext>
            </a:extLst>
          </p:cNvPr>
          <p:cNvSpPr/>
          <p:nvPr/>
        </p:nvSpPr>
        <p:spPr>
          <a:xfrm flipH="1">
            <a:off x="4781951" y="2196838"/>
            <a:ext cx="99394" cy="303236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6E73D1D-8386-4981-93BA-4EBE8446806C}"/>
              </a:ext>
            </a:extLst>
          </p:cNvPr>
          <p:cNvSpPr txBox="1"/>
          <p:nvPr/>
        </p:nvSpPr>
        <p:spPr>
          <a:xfrm>
            <a:off x="4962605" y="5085184"/>
            <a:ext cx="343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Envia copia do processo por e-mail</a:t>
            </a:r>
          </a:p>
        </p:txBody>
      </p:sp>
    </p:spTree>
    <p:extLst>
      <p:ext uri="{BB962C8B-B14F-4D97-AF65-F5344CB8AC3E}">
        <p14:creationId xmlns:p14="http://schemas.microsoft.com/office/powerpoint/2010/main" val="4135966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  <p:pic>
        <p:nvPicPr>
          <p:cNvPr id="9" name="Picture 2" descr="cra">
            <a:extLst>
              <a:ext uri="{FF2B5EF4-FFF2-40B4-BE49-F238E27FC236}">
                <a16:creationId xmlns:a16="http://schemas.microsoft.com/office/drawing/2014/main" id="{E7B818A2-E4BE-4517-B778-2184FE834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FE33238-450D-4C95-AA57-31978AE71F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24" r="50289" b="1501"/>
          <a:stretch/>
        </p:blipFill>
        <p:spPr>
          <a:xfrm>
            <a:off x="179512" y="1412776"/>
            <a:ext cx="8698848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2840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  <p:pic>
        <p:nvPicPr>
          <p:cNvPr id="9" name="Picture 2" descr="cra">
            <a:extLst>
              <a:ext uri="{FF2B5EF4-FFF2-40B4-BE49-F238E27FC236}">
                <a16:creationId xmlns:a16="http://schemas.microsoft.com/office/drawing/2014/main" id="{E7B818A2-E4BE-4517-B778-2184FE834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FE33238-450D-4C95-AA57-31978AE71F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10" t="14638" r="60908" b="9246"/>
          <a:stretch/>
        </p:blipFill>
        <p:spPr>
          <a:xfrm>
            <a:off x="179512" y="1412775"/>
            <a:ext cx="8936226" cy="683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14137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  <p:pic>
        <p:nvPicPr>
          <p:cNvPr id="9" name="Picture 2" descr="cra">
            <a:extLst>
              <a:ext uri="{FF2B5EF4-FFF2-40B4-BE49-F238E27FC236}">
                <a16:creationId xmlns:a16="http://schemas.microsoft.com/office/drawing/2014/main" id="{E7B818A2-E4BE-4517-B778-2184FE834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31E918A-897E-4776-A0E1-C43E727ED4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00" t="19185" r="61812" b="13583"/>
          <a:stretch/>
        </p:blipFill>
        <p:spPr>
          <a:xfrm>
            <a:off x="539552" y="728758"/>
            <a:ext cx="8393496" cy="610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8435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9E9BFBE-3C6F-4C26-ACA7-C8626D67C9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5714999"/>
          </a:xfrm>
          <a:prstGeom prst="rect">
            <a:avLst/>
          </a:prstGeom>
        </p:spPr>
      </p:pic>
      <p:pic>
        <p:nvPicPr>
          <p:cNvPr id="9" name="Picture 2" descr="cra">
            <a:extLst>
              <a:ext uri="{FF2B5EF4-FFF2-40B4-BE49-F238E27FC236}">
                <a16:creationId xmlns:a16="http://schemas.microsoft.com/office/drawing/2014/main" id="{E7B818A2-E4BE-4517-B778-2184FE834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B2C31B-EEF2-4E5B-81F8-038441208E75}"/>
              </a:ext>
            </a:extLst>
          </p:cNvPr>
          <p:cNvSpPr txBox="1"/>
          <p:nvPr/>
        </p:nvSpPr>
        <p:spPr>
          <a:xfrm>
            <a:off x="2494906" y="5741038"/>
            <a:ext cx="233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Tela inicial do processo</a:t>
            </a:r>
          </a:p>
        </p:txBody>
      </p:sp>
      <p:sp>
        <p:nvSpPr>
          <p:cNvPr id="20" name="Seta: para Cima 19">
            <a:extLst>
              <a:ext uri="{FF2B5EF4-FFF2-40B4-BE49-F238E27FC236}">
                <a16:creationId xmlns:a16="http://schemas.microsoft.com/office/drawing/2014/main" id="{5AA8C1D4-8C35-42DA-9D7F-885B553198D2}"/>
              </a:ext>
            </a:extLst>
          </p:cNvPr>
          <p:cNvSpPr/>
          <p:nvPr/>
        </p:nvSpPr>
        <p:spPr>
          <a:xfrm flipH="1">
            <a:off x="6804248" y="2204155"/>
            <a:ext cx="99394" cy="303236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6E73D1D-8386-4981-93BA-4EBE8446806C}"/>
              </a:ext>
            </a:extLst>
          </p:cNvPr>
          <p:cNvSpPr txBox="1"/>
          <p:nvPr/>
        </p:nvSpPr>
        <p:spPr>
          <a:xfrm>
            <a:off x="5184197" y="5246118"/>
            <a:ext cx="1876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Exportar para PDF</a:t>
            </a:r>
          </a:p>
        </p:txBody>
      </p:sp>
    </p:spTree>
    <p:extLst>
      <p:ext uri="{BB962C8B-B14F-4D97-AF65-F5344CB8AC3E}">
        <p14:creationId xmlns:p14="http://schemas.microsoft.com/office/powerpoint/2010/main" val="2554451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  <p:pic>
        <p:nvPicPr>
          <p:cNvPr id="9" name="Picture 2" descr="cra">
            <a:extLst>
              <a:ext uri="{FF2B5EF4-FFF2-40B4-BE49-F238E27FC236}">
                <a16:creationId xmlns:a16="http://schemas.microsoft.com/office/drawing/2014/main" id="{E7B818A2-E4BE-4517-B778-2184FE834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"/>
            <a:ext cx="2527514" cy="5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DF1E584-1C23-46A4-AA60-3D1525D5EC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 b="5179"/>
          <a:stretch/>
        </p:blipFill>
        <p:spPr>
          <a:xfrm>
            <a:off x="65933" y="764704"/>
            <a:ext cx="9049805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07697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defRPr lang="pt-BR"/>
            </a:pPr>
            <a:r>
              <a:rPr lang="pt-BR" dirty="0"/>
              <a:t>Perguntas?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wNinuYvMzfZ5U1vBqhNh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ORDfvhHahmpDFmvtYCcVK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OKFAmQ6LnTdkKqqzhwoax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zdaKHeWyBnZyZ2cDqRSo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MR96J2MVd0CGe2e5htjk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2567171-5604-4933-9BC9-68132F3F4B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do treinamento</Template>
  <TotalTime>0</TotalTime>
  <Words>830</Words>
  <Application>Microsoft Office PowerPoint</Application>
  <PresentationFormat>Apresentação na tela (4:3)</PresentationFormat>
  <Paragraphs>122</Paragraphs>
  <Slides>30</Slides>
  <Notes>24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4" baseType="lpstr">
      <vt:lpstr>Arial</vt:lpstr>
      <vt:lpstr>Calibri</vt:lpstr>
      <vt:lpstr>Georgia</vt:lpstr>
      <vt:lpstr>Training</vt:lpstr>
      <vt:lpstr>Treinamento Processo Eletrônico</vt:lpstr>
      <vt:lpstr>Nesta apresentação iremos demonstrar de modo simples como: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Perguntas?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2017-08-17T23:02:43Z</dcterms:created>
  <dcterms:modified xsi:type="dcterms:W3CDTF">2017-09-05T01:29:29Z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TC016745579991</vt:lpwstr>
  </property>
</Properties>
</file>